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7977-B196-45AB-8F42-5A6077003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36E0-5F03-41EC-9FEE-4126AE69A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17E2-1E4F-4D06-8BC5-26DB0FBE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FC02-CA01-423A-A89D-171A0D0B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0CC4-3FEE-45E3-85F9-BADD31B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9096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56AA-6AB5-4D3E-A574-D803B0F9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DCBCB-D64C-412D-AC9F-1283C298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FA6E8-FC0E-44E7-BAAD-E05133A92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C098-B1C7-404C-9A0B-40F5C731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2C12-9136-4C5A-80BB-C1986D44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23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E23A4-4603-4941-B4EC-1BA20F8D9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4E22-CB2C-4955-9018-614B45A27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AE9C-9CCC-4225-AA1E-AD1033B4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32F38-691A-4CE5-A2BE-4B6C0485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D9C48-42B2-47BE-8F6A-743DF9AA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4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BA52-C37B-4E63-8733-6FDD2A6E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9A485-780B-406F-A1E7-47F0CD5ED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01FA-FBE5-4E27-90DC-4E4EC9ED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B09C5-8F35-42CC-ABBE-CB05A0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0DCB3-BCE8-4932-A730-8F8F7AA6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24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C030-E46E-42A7-925C-E698B9D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5E7D3-11B9-471E-A11D-D9D86F719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7DD9-B467-4CEA-9193-70783E15A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5AD13-1FB4-4015-A296-4811939D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2E5B-A85E-4DB2-A7E8-972C7878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40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6C340-1B8B-48DD-8BE5-EABC08C1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97AA-723B-4001-B973-238CBD1A5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B249-0A50-4EC8-833C-0DBB17311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9E34B-2C5D-4E74-B350-D1BD19CA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9F8D-F514-45A7-8B3E-E3AD5511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735E3-054A-47B7-AB71-A2552A8F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9986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A5A9-CC08-40FF-BA05-17B2F0AB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2272B-036F-4E9E-9591-B89D13487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CFDA1-6C0F-4B5C-A54F-D77CC645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79E8-8034-4BAF-85AF-CD3A9EF624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E6660-9039-4179-A713-91A4802F6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40475-DF45-4E57-8507-6526E39B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E2A51-1D03-467B-9297-4CF2DEA9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FDF85-DA66-4F3F-AAF8-FE68F46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688A-0552-4D68-9841-B55983F3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17FDE-CEBD-471E-9999-D088AFA22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F3910-B003-4CCF-87FD-EA3DDE3A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D9975-B7FB-4275-8079-C00D9A65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60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6D554-9BD4-4738-B4AA-4348115F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AFBF3-374C-4516-889F-FDDFC296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CB59-8F32-4910-A4C3-A4B994D0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053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52FB-C2AB-4947-B818-8DDE734D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3BACB-914D-4594-BB2D-F7E2C116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FFAF3-8619-43C7-9234-420FA4954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07BB4-13AC-4F7C-A750-EA841043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349CD-79C6-4FB0-9C70-492A58E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5ED4A-251D-439A-B452-8A19BEDE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449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93AF-C942-402E-95C1-DB16D9AA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F753C-0F2F-4B33-83B6-8947E9FC2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218AA-3ECE-46D2-BD62-39011FCB2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3CF1-2F50-45F8-B9D9-58F18F78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3BAA-DD99-4889-A40A-F3D4CD6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D20A-9FAE-40E0-A8D0-FAA2BF20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17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6B995-F6BE-45D8-9BFD-1EB94F2C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8328A-9C00-418D-B6B3-D0DF3FAE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32DED-6F9B-4A3A-8243-6FE125AFF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6F8C-F7AC-402A-82BB-6A13F63C276F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F0EFD-80FB-4949-BE1C-F139F065A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73906-A563-4BB3-81A8-0991A49C7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57FA9-61D7-4D9B-B0C4-2E0D69E8FC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86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yefVtxY-oI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ZhE2p46vJ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2167-0B07-463C-BEF7-F53DA6D7E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Food Chains and Food Webs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8CB0B-602A-47F3-BFEE-76CFF1282E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94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Food Web">
            <a:hlinkClick r:id="" action="ppaction://media"/>
            <a:extLst>
              <a:ext uri="{FF2B5EF4-FFF2-40B4-BE49-F238E27FC236}">
                <a16:creationId xmlns:a16="http://schemas.microsoft.com/office/drawing/2014/main" id="{7BD97845-8B61-4C45-B621-17F89C8E30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06A8C4-6C13-4BAB-90F7-1F2BF55FAEA7}"/>
              </a:ext>
            </a:extLst>
          </p:cNvPr>
          <p:cNvSpPr/>
          <p:nvPr/>
        </p:nvSpPr>
        <p:spPr>
          <a:xfrm>
            <a:off x="334010" y="285383"/>
            <a:ext cx="116217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food web is simply a collection of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 the food chains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an ecosystem.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below diagrams show the comparison between a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web.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 The </a:t>
            </a:r>
            <a:r>
              <a:rPr lang="en-US" sz="2800" b="1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arrows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point to the organism that is doing the eating!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F79580-6021-4D95-9623-F4CDFC250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0" y="3019792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4B01341-709C-4700-8C53-0698422B4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603" y="4291379"/>
            <a:ext cx="380047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6FCCE1-D478-4B83-8D9E-39ED2D401A52}"/>
              </a:ext>
            </a:extLst>
          </p:cNvPr>
          <p:cNvSpPr/>
          <p:nvPr/>
        </p:nvSpPr>
        <p:spPr>
          <a:xfrm>
            <a:off x="2198640" y="3563422"/>
            <a:ext cx="18742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</a:t>
            </a: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8576D2-3221-4629-8BF3-866FF363ACBB}"/>
              </a:ext>
            </a:extLst>
          </p:cNvPr>
          <p:cNvSpPr/>
          <p:nvPr/>
        </p:nvSpPr>
        <p:spPr>
          <a:xfrm>
            <a:off x="8831185" y="2558127"/>
            <a:ext cx="25530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Web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5631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5365B4-703E-4026-8198-68874A9102B3}"/>
              </a:ext>
            </a:extLst>
          </p:cNvPr>
          <p:cNvSpPr/>
          <p:nvPr/>
        </p:nvSpPr>
        <p:spPr>
          <a:xfrm>
            <a:off x="1409700" y="452735"/>
            <a:ext cx="10157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some similarities and differences between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webs.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6AC88-FDA0-4858-9060-CDFC52A37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64" y="1406842"/>
            <a:ext cx="10896193" cy="2250758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46BEEB2-5121-4E2D-B6CC-9D0ABEA7B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43" y="3271839"/>
            <a:ext cx="5085397" cy="347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2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341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77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DC272D-6626-4A33-8D0A-F37020D0AF0B}"/>
              </a:ext>
            </a:extLst>
          </p:cNvPr>
          <p:cNvSpPr/>
          <p:nvPr/>
        </p:nvSpPr>
        <p:spPr>
          <a:xfrm>
            <a:off x="1996174" y="775454"/>
            <a:ext cx="7760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F4C5B-6EC7-4CAE-A7A9-4D276DB0D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665893"/>
              </p:ext>
            </p:extLst>
          </p:nvPr>
        </p:nvGraphicFramePr>
        <p:xfrm>
          <a:off x="1579244" y="1988820"/>
          <a:ext cx="7760457" cy="2049780"/>
        </p:xfrm>
        <a:graphic>
          <a:graphicData uri="http://schemas.openxmlformats.org/drawingml/2006/table">
            <a:tbl>
              <a:tblPr/>
              <a:tblGrid>
                <a:gridCol w="2116488">
                  <a:extLst>
                    <a:ext uri="{9D8B030D-6E8A-4147-A177-3AD203B41FA5}">
                      <a16:colId xmlns:a16="http://schemas.microsoft.com/office/drawing/2014/main" val="3732724983"/>
                    </a:ext>
                  </a:extLst>
                </a:gridCol>
                <a:gridCol w="5643969">
                  <a:extLst>
                    <a:ext uri="{9D8B030D-6E8A-4147-A177-3AD203B41FA5}">
                      <a16:colId xmlns:a16="http://schemas.microsoft.com/office/drawing/2014/main" val="350550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br>
                        <a:rPr lang="en-AU" sz="2800">
                          <a:effectLst/>
                          <a:latin typeface="KaTeX_Main"/>
                        </a:rPr>
                      </a:br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US" sz="2800" b="1">
                          <a:effectLst/>
                        </a:rPr>
                        <a:t> what a </a:t>
                      </a:r>
                      <a:r>
                        <a:rPr lang="en-US" sz="2800" b="1">
                          <a:solidFill>
                            <a:srgbClr val="00B6EE"/>
                          </a:solidFill>
                          <a:effectLst/>
                        </a:rPr>
                        <a:t>food chain</a:t>
                      </a:r>
                      <a:r>
                        <a:rPr lang="en-US" sz="2800" b="1">
                          <a:effectLst/>
                        </a:rPr>
                        <a:t> is.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684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US" sz="2800" b="1">
                          <a:effectLst/>
                        </a:rPr>
                        <a:t> what a </a:t>
                      </a:r>
                      <a:r>
                        <a:rPr lang="en-US" sz="2800" b="1">
                          <a:solidFill>
                            <a:srgbClr val="FB6611"/>
                          </a:solidFill>
                          <a:effectLst/>
                        </a:rPr>
                        <a:t>food web</a:t>
                      </a:r>
                      <a:r>
                        <a:rPr lang="en-US" sz="2800" b="1">
                          <a:effectLst/>
                        </a:rPr>
                        <a:t> is.</a:t>
                      </a:r>
                      <a:endParaRPr lang="en-US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348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dirty="0">
                          <a:solidFill>
                            <a:srgbClr val="B81AE0"/>
                          </a:solidFill>
                          <a:effectLst/>
                        </a:rPr>
                        <a:t>Construct</a:t>
                      </a:r>
                      <a:r>
                        <a:rPr lang="en-US" sz="2800" dirty="0">
                          <a:solidFill>
                            <a:srgbClr val="B81AE0"/>
                          </a:solidFill>
                          <a:effectLst/>
                        </a:rPr>
                        <a:t> a food chain and food web.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369231"/>
                  </a:ext>
                </a:extLst>
              </a:tr>
            </a:tbl>
          </a:graphicData>
        </a:graphic>
      </p:graphicFrame>
      <p:pic>
        <p:nvPicPr>
          <p:cNvPr id="5" name="1509325247.39074">
            <a:hlinkClick r:id="" action="ppaction://media"/>
            <a:extLst>
              <a:ext uri="{FF2B5EF4-FFF2-40B4-BE49-F238E27FC236}">
                <a16:creationId xmlns:a16="http://schemas.microsoft.com/office/drawing/2014/main" id="{7D736B74-8A86-4A56-9D1B-5330366828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35472" y="3999890"/>
            <a:ext cx="4019808" cy="30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2BB4C-F568-48A6-91C1-BAAE85A3902F}"/>
              </a:ext>
            </a:extLst>
          </p:cNvPr>
          <p:cNvSpPr/>
          <p:nvPr/>
        </p:nvSpPr>
        <p:spPr>
          <a:xfrm>
            <a:off x="388620" y="566678"/>
            <a:ext cx="116357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living organisms need to consume some type of food for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survival.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producers,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consumers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decomposers.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 visual way of showing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who eats what.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direction of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flow of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food chain is shown by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direction of the arrow.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234AEF-E6AD-4562-807E-2EFDBD6B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4536996"/>
            <a:ext cx="7843858" cy="208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92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EC6709-F498-4788-B713-54F7640B8BA8}"/>
              </a:ext>
            </a:extLst>
          </p:cNvPr>
          <p:cNvSpPr/>
          <p:nvPr/>
        </p:nvSpPr>
        <p:spPr>
          <a:xfrm>
            <a:off x="517524" y="384860"/>
            <a:ext cx="110724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quickly go over the difference between producers, consumers and decomposers.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6D56D4-D34F-4E4C-A62A-EC82AE74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6" y="1828800"/>
            <a:ext cx="11631584" cy="4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7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Food Chains Compilation: Crash Course Kids">
            <a:hlinkClick r:id="" action="ppaction://media"/>
            <a:extLst>
              <a:ext uri="{FF2B5EF4-FFF2-40B4-BE49-F238E27FC236}">
                <a16:creationId xmlns:a16="http://schemas.microsoft.com/office/drawing/2014/main" id="{7D45CDC0-B398-4943-8363-1B54E40828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2F12B6-3096-4A34-B5E8-788A905AA13E}"/>
              </a:ext>
            </a:extLst>
          </p:cNvPr>
          <p:cNvSpPr/>
          <p:nvPr/>
        </p:nvSpPr>
        <p:spPr>
          <a:xfrm>
            <a:off x="251460" y="0"/>
            <a:ext cx="113385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arrows in food chains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point from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organism that is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being eaten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organism doing the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eating.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food chain below, the hawk eats the frog, the frog eats the grasshopper, and the grasshopper eats the grass.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070B-F0F3-4245-8352-BFF01622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246768"/>
            <a:ext cx="9715500" cy="449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3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304E6D-67B3-40B8-ABAA-781CB6AAD8A8}"/>
              </a:ext>
            </a:extLst>
          </p:cNvPr>
          <p:cNvSpPr/>
          <p:nvPr/>
        </p:nvSpPr>
        <p:spPr>
          <a:xfrm>
            <a:off x="403860" y="0"/>
            <a:ext cx="117881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Producers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always the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first link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food chain.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 feed directly on producers are called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first order consumers (herbivores).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that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consume herbivores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second order consumers (carnivores or omnivores).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Third order consumers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at the top of the food chain - they are very rarely preyed upon by anything else.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6E3DBEE-F020-444D-96FE-0A3F17274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48" y="4995565"/>
            <a:ext cx="11424304" cy="1313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1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D2E617-1C6C-417E-8102-B4B874B28ACA}"/>
              </a:ext>
            </a:extLst>
          </p:cNvPr>
          <p:cNvSpPr/>
          <p:nvPr/>
        </p:nvSpPr>
        <p:spPr>
          <a:xfrm>
            <a:off x="365760" y="130086"/>
            <a:ext cx="115671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 look at each of these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chains.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all occur in the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same ecosystem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African Savannah.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5D60F9B-1053-4066-B672-D4FB346EE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60" y="1442215"/>
            <a:ext cx="571500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A04A8A2-4585-4F78-938E-DC851F66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3188018"/>
            <a:ext cx="57150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BC640FB-7526-4499-A96F-7CE7BD18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4733925"/>
            <a:ext cx="57150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11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C65FB-D9D5-431A-AE17-9DA6D22232C7}"/>
              </a:ext>
            </a:extLst>
          </p:cNvPr>
          <p:cNvSpPr/>
          <p:nvPr/>
        </p:nvSpPr>
        <p:spPr>
          <a:xfrm>
            <a:off x="-76200" y="-8414"/>
            <a:ext cx="51282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More than one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food chain usually exists within an ecosystem, since there are so many organisms!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interlinked food chains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an ecosystem are known as a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food web.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37B230-8B2A-4A5F-B0D7-EEB66D2B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380" y="778291"/>
            <a:ext cx="5715000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76B695-4DC1-4AA4-9D89-1A55D69F5922}"/>
              </a:ext>
            </a:extLst>
          </p:cNvPr>
          <p:cNvSpPr/>
          <p:nvPr/>
        </p:nvSpPr>
        <p:spPr>
          <a:xfrm>
            <a:off x="-76200" y="4263827"/>
            <a:ext cx="6096001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three food chains from before can all be represented much more easily in a food web.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03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</Words>
  <Application>Microsoft Office PowerPoint</Application>
  <PresentationFormat>Widescreen</PresentationFormat>
  <Paragraphs>38</Paragraphs>
  <Slides>14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Food Chains and Food Webs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Chains and Food Webs</dc:title>
  <dc:creator>Jean D'cruz</dc:creator>
  <cp:lastModifiedBy>Jean D'cruz</cp:lastModifiedBy>
  <cp:revision>3</cp:revision>
  <dcterms:created xsi:type="dcterms:W3CDTF">2020-05-28T12:32:36Z</dcterms:created>
  <dcterms:modified xsi:type="dcterms:W3CDTF">2020-05-28T12:51:13Z</dcterms:modified>
</cp:coreProperties>
</file>