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1453-CB77-4B45-852D-0AF699FE357A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782E-954A-4A60-AB71-C92EB0F420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0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1453-CB77-4B45-852D-0AF699FE357A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782E-954A-4A60-AB71-C92EB0F420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483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1453-CB77-4B45-852D-0AF699FE357A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782E-954A-4A60-AB71-C92EB0F420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84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1453-CB77-4B45-852D-0AF699FE357A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782E-954A-4A60-AB71-C92EB0F420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489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1453-CB77-4B45-852D-0AF699FE357A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782E-954A-4A60-AB71-C92EB0F420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117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1453-CB77-4B45-852D-0AF699FE357A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782E-954A-4A60-AB71-C92EB0F420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995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1453-CB77-4B45-852D-0AF699FE357A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782E-954A-4A60-AB71-C92EB0F420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865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1453-CB77-4B45-852D-0AF699FE357A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782E-954A-4A60-AB71-C92EB0F420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33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1453-CB77-4B45-852D-0AF699FE357A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782E-954A-4A60-AB71-C92EB0F420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0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1453-CB77-4B45-852D-0AF699FE357A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782E-954A-4A60-AB71-C92EB0F420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504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A1453-CB77-4B45-852D-0AF699FE357A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782E-954A-4A60-AB71-C92EB0F420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436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A1453-CB77-4B45-852D-0AF699FE357A}" type="datetimeFigureOut">
              <a:rPr lang="en-AU" smtClean="0"/>
              <a:t>27/05/2020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A782E-954A-4A60-AB71-C92EB0F420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474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Introduction to Ecology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915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399" y="357912"/>
            <a:ext cx="111421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Pacific Ocean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example of an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environment.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Great Barrier Reef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example of an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ecosystem.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ecosystem includes the Pacific Ocean, the organisms that occupy it and how they interact within it.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German/1466048928.214331g/1466048957735-64267846257559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99" y="3420533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www.educationperfect.com/media/content/German/1454355940.472551g/1454355956641-1081793856667788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09" y="3420532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35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19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425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78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3114" y="610672"/>
            <a:ext cx="88152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the lesson, you should be able to:</a:t>
            </a:r>
            <a:endParaRPr lang="en-AU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116392"/>
              </p:ext>
            </p:extLst>
          </p:nvPr>
        </p:nvGraphicFramePr>
        <p:xfrm>
          <a:off x="846667" y="1934581"/>
          <a:ext cx="10397066" cy="2423160"/>
        </p:xfrm>
        <a:graphic>
          <a:graphicData uri="http://schemas.openxmlformats.org/drawingml/2006/table">
            <a:tbl>
              <a:tblPr/>
              <a:tblGrid>
                <a:gridCol w="844080">
                  <a:extLst>
                    <a:ext uri="{9D8B030D-6E8A-4147-A177-3AD203B41FA5}">
                      <a16:colId xmlns:a16="http://schemas.microsoft.com/office/drawing/2014/main" val="1885252860"/>
                    </a:ext>
                  </a:extLst>
                </a:gridCol>
                <a:gridCol w="9552986">
                  <a:extLst>
                    <a:ext uri="{9D8B030D-6E8A-4147-A177-3AD203B41FA5}">
                      <a16:colId xmlns:a16="http://schemas.microsoft.com/office/drawing/2014/main" val="11342206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3600" b="1">
                          <a:effectLst/>
                          <a:latin typeface="KaTeX_Main"/>
                        </a:rPr>
                        <a:t/>
                      </a:r>
                      <a:br>
                        <a:rPr lang="en-AU" sz="3600" b="1">
                          <a:effectLst/>
                          <a:latin typeface="KaTeX_Main"/>
                        </a:rPr>
                      </a:br>
                      <a:r>
                        <a:rPr lang="en-AU" sz="3600" b="1">
                          <a:effectLst/>
                          <a:latin typeface="KaTeX_Main"/>
                        </a:rPr>
                        <a:t>1.</a:t>
                      </a:r>
                      <a:endParaRPr lang="en-AU" sz="36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600" b="1" dirty="0">
                          <a:solidFill>
                            <a:srgbClr val="009900"/>
                          </a:solidFill>
                          <a:effectLst/>
                        </a:rPr>
                        <a:t>Define</a:t>
                      </a:r>
                      <a:r>
                        <a:rPr lang="en-AU" sz="3600" b="1" dirty="0">
                          <a:effectLst/>
                        </a:rPr>
                        <a:t> the term </a:t>
                      </a:r>
                      <a:r>
                        <a:rPr lang="en-AU" sz="3600" b="1" dirty="0">
                          <a:solidFill>
                            <a:srgbClr val="00B6EE"/>
                          </a:solidFill>
                          <a:effectLst/>
                        </a:rPr>
                        <a:t>ecology.</a:t>
                      </a:r>
                      <a:endParaRPr lang="en-AU" sz="36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015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AU" sz="3600" b="1">
                          <a:effectLst/>
                          <a:latin typeface="KaTeX_Main"/>
                        </a:rPr>
                        <a:t>2.</a:t>
                      </a:r>
                      <a:endParaRPr lang="en-AU" sz="36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600" b="1" dirty="0">
                          <a:solidFill>
                            <a:srgbClr val="009900"/>
                          </a:solidFill>
                          <a:effectLst/>
                        </a:rPr>
                        <a:t>Define</a:t>
                      </a:r>
                      <a:r>
                        <a:rPr lang="en-AU" sz="3600" b="1" dirty="0">
                          <a:effectLst/>
                        </a:rPr>
                        <a:t> the keywords </a:t>
                      </a:r>
                      <a:r>
                        <a:rPr lang="en-AU" sz="3600" b="1" dirty="0">
                          <a:solidFill>
                            <a:srgbClr val="FB6611"/>
                          </a:solidFill>
                          <a:effectLst/>
                        </a:rPr>
                        <a:t>habitat, environment</a:t>
                      </a:r>
                      <a:r>
                        <a:rPr lang="en-AU" sz="3600" b="1" dirty="0">
                          <a:effectLst/>
                        </a:rPr>
                        <a:t> and </a:t>
                      </a:r>
                      <a:r>
                        <a:rPr lang="en-AU" sz="3600" b="1" dirty="0">
                          <a:solidFill>
                            <a:srgbClr val="FB6611"/>
                          </a:solidFill>
                          <a:effectLst/>
                        </a:rPr>
                        <a:t>ecosystem.</a:t>
                      </a:r>
                      <a:endParaRPr lang="en-AU" sz="36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995"/>
                  </a:ext>
                </a:extLst>
              </a:tr>
            </a:tbl>
          </a:graphicData>
        </a:graphic>
      </p:graphicFrame>
      <p:pic>
        <p:nvPicPr>
          <p:cNvPr id="6" name="1509324374.4433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20001" y="2167467"/>
            <a:ext cx="4350588" cy="233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799" y="611912"/>
            <a:ext cx="112606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Ecology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study of the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relationships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living things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their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physical environments.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physical environment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includes things like climate, water, and soil.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8719.8335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18934" y="3440642"/>
            <a:ext cx="5266266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4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3467" y="245444"/>
            <a:ext cx="10363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Ecologists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scientists who </a:t>
            </a:r>
            <a:r>
              <a:rPr lang="en-AU" sz="32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study ecology.</a:t>
            </a:r>
            <a:endParaRPr lang="en-AU" sz="32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curious and like to learn about living things by observing them, and recording what they find.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02666696.87331g/1502666697921-444194496315302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108" y="2975488"/>
            <a:ext cx="5313891" cy="354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49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2005" y="236478"/>
            <a:ext cx="636746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dirty="0">
                <a:solidFill>
                  <a:srgbClr val="444444"/>
                </a:solidFill>
                <a:latin typeface="Arial" panose="020B0604020202020204" pitchFamily="34" charset="0"/>
              </a:rPr>
              <a:t>They might study the </a:t>
            </a:r>
            <a:r>
              <a:rPr lang="en-AU" sz="2800" b="1" dirty="0">
                <a:solidFill>
                  <a:srgbClr val="B81AE0"/>
                </a:solidFill>
                <a:latin typeface="Arial" panose="020B0604020202020204" pitchFamily="34" charset="0"/>
              </a:rPr>
              <a:t>behaviour</a:t>
            </a:r>
            <a:r>
              <a:rPr lang="en-AU" sz="2800" dirty="0">
                <a:solidFill>
                  <a:srgbClr val="444444"/>
                </a:solidFill>
                <a:latin typeface="Arial" panose="020B0604020202020204" pitchFamily="34" charset="0"/>
              </a:rPr>
              <a:t> of a single species to see how it </a:t>
            </a:r>
            <a:r>
              <a:rPr lang="en-AU" sz="2800" b="1" dirty="0">
                <a:solidFill>
                  <a:srgbClr val="009900"/>
                </a:solidFill>
                <a:latin typeface="Arial" panose="020B0604020202020204" pitchFamily="34" charset="0"/>
              </a:rPr>
              <a:t>interacts</a:t>
            </a:r>
            <a:r>
              <a:rPr lang="en-AU" sz="2800" dirty="0">
                <a:solidFill>
                  <a:srgbClr val="444444"/>
                </a:solidFill>
                <a:latin typeface="Arial" panose="020B0604020202020204" pitchFamily="34" charset="0"/>
              </a:rPr>
              <a:t> with other </a:t>
            </a:r>
            <a:r>
              <a:rPr lang="en-AU" sz="2800" b="1" dirty="0">
                <a:solidFill>
                  <a:srgbClr val="009900"/>
                </a:solidFill>
                <a:latin typeface="Arial" panose="020B0604020202020204" pitchFamily="34" charset="0"/>
              </a:rPr>
              <a:t>organisms</a:t>
            </a:r>
            <a:r>
              <a:rPr lang="en-AU" sz="2800" dirty="0">
                <a:solidFill>
                  <a:srgbClr val="444444"/>
                </a:solidFill>
                <a:latin typeface="Arial" panose="020B0604020202020204" pitchFamily="34" charset="0"/>
              </a:rPr>
              <a:t> and the </a:t>
            </a:r>
            <a:r>
              <a:rPr lang="en-AU" sz="2800" b="1" dirty="0">
                <a:solidFill>
                  <a:srgbClr val="009900"/>
                </a:solidFill>
                <a:latin typeface="Arial" panose="020B0604020202020204" pitchFamily="34" charset="0"/>
              </a:rPr>
              <a:t>environment.</a:t>
            </a:r>
            <a:endParaRPr lang="en-AU" sz="28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algn="ctr"/>
            <a:r>
              <a:rPr lang="en-AU" sz="28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dirty="0">
                <a:solidFill>
                  <a:srgbClr val="444444"/>
                </a:solidFill>
                <a:latin typeface="Arial" panose="020B0604020202020204" pitchFamily="34" charset="0"/>
              </a:rPr>
              <a:t>Other types of ecologists might study </a:t>
            </a:r>
            <a:r>
              <a:rPr lang="en-AU" sz="2800" b="1" dirty="0">
                <a:solidFill>
                  <a:srgbClr val="00B6EE"/>
                </a:solidFill>
                <a:latin typeface="Arial" panose="020B0604020202020204" pitchFamily="34" charset="0"/>
              </a:rPr>
              <a:t>many different species</a:t>
            </a:r>
            <a:r>
              <a:rPr lang="en-AU" sz="2800" dirty="0">
                <a:solidFill>
                  <a:srgbClr val="444444"/>
                </a:solidFill>
                <a:latin typeface="Arial" panose="020B0604020202020204" pitchFamily="34" charset="0"/>
              </a:rPr>
              <a:t> that either depend on each other, or compete with each other for food and space.</a:t>
            </a:r>
          </a:p>
          <a:p>
            <a:pPr algn="ctr"/>
            <a:r>
              <a:rPr lang="en-AU" sz="28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dirty="0">
                <a:solidFill>
                  <a:srgbClr val="444444"/>
                </a:solidFill>
                <a:latin typeface="Arial" panose="020B0604020202020204" pitchFamily="34" charset="0"/>
              </a:rPr>
              <a:t>There are </a:t>
            </a:r>
            <a:r>
              <a:rPr lang="en-AU" sz="2800" b="1" dirty="0">
                <a:solidFill>
                  <a:srgbClr val="0000FF"/>
                </a:solidFill>
                <a:latin typeface="Arial" panose="020B0604020202020204" pitchFamily="34" charset="0"/>
              </a:rPr>
              <a:t>many fields</a:t>
            </a:r>
            <a:r>
              <a:rPr lang="en-AU" sz="2800" dirty="0">
                <a:solidFill>
                  <a:srgbClr val="444444"/>
                </a:solidFill>
                <a:latin typeface="Arial" panose="020B0604020202020204" pitchFamily="34" charset="0"/>
              </a:rPr>
              <a:t> of ecology with lots of things still to be discovered. That's what makes it so exciting!</a:t>
            </a:r>
            <a:endParaRPr lang="en-AU" sz="2800" dirty="0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  <p:pic>
        <p:nvPicPr>
          <p:cNvPr id="4" name="1509322026.4450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39467" y="1659467"/>
            <a:ext cx="5241806" cy="294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1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536873"/>
            <a:ext cx="11125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will also learn about 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flow of energy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matter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ecosystems, and the sustainability of these processes.</a:t>
            </a:r>
            <a:endParaRPr lang="en-AU" sz="2800" dirty="0"/>
          </a:p>
        </p:txBody>
      </p:sp>
      <p:pic>
        <p:nvPicPr>
          <p:cNvPr id="3" name="1509325901.4841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78667" y="1570567"/>
            <a:ext cx="6587066" cy="49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5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54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5067" y="689273"/>
            <a:ext cx="10718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Think about the terms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habitat, environment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ecosystem.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Do you know what they mean?</a:t>
            </a:r>
            <a:endParaRPr lang="en-AU" sz="2800" dirty="0"/>
          </a:p>
        </p:txBody>
      </p:sp>
      <p:pic>
        <p:nvPicPr>
          <p:cNvPr id="3" name="1509323927.9672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12533" y="1828800"/>
            <a:ext cx="6705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3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6809" y="217438"/>
            <a:ext cx="1163425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32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habitat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place where an organism </a:t>
            </a:r>
            <a:r>
              <a:rPr lang="en-AU" sz="32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lives.</a:t>
            </a:r>
            <a:endParaRPr lang="en-AU" sz="32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habitat includes both biotic factors, like other organisms, and abiotic factors, like water availability.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 habitat of </a:t>
            </a:r>
            <a:r>
              <a:rPr lang="en-AU" sz="32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saltwater crocodiles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include warm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marine, brackish and freshwater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environments in Northern Australia.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6447834.430991g/1456447835313-427941340961383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09" y="4249311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46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999" y="646837"/>
            <a:ext cx="114469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AU" sz="32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ecosystem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includes all of the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interactions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living and non-living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factors in an area.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AU" sz="32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environment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set of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living and non-living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factors in a given area.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Images/Content/Geography/1373757246509-793127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6" y="3201382"/>
            <a:ext cx="5296958" cy="355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70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386</Words>
  <Application>Microsoft Office PowerPoint</Application>
  <PresentationFormat>Widescreen</PresentationFormat>
  <Paragraphs>31</Paragraphs>
  <Slides>13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KaTeX_Main</vt:lpstr>
      <vt:lpstr>Office Theme</vt:lpstr>
      <vt:lpstr>Introduction to Ecology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Ecology</dc:title>
  <dc:creator>D'CRUZ Jean [Narrogin Senior High School]</dc:creator>
  <cp:lastModifiedBy>D'CRUZ Jean [Narrogin Senior High School]</cp:lastModifiedBy>
  <cp:revision>2</cp:revision>
  <dcterms:created xsi:type="dcterms:W3CDTF">2020-05-27T08:28:17Z</dcterms:created>
  <dcterms:modified xsi:type="dcterms:W3CDTF">2020-05-27T08:33:43Z</dcterms:modified>
</cp:coreProperties>
</file>