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938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8018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010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6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815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23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32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71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5030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91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5605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9E8C3-0998-408B-A810-F9A2DDA0450B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D8873-9BA3-4107-A61C-1387A23EBF2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756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Zk6vcmLcKw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nobelprize.org/nobel_prizes/medicine/laureates/1948/muller-bio.html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Pesticides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0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Zk6vcmLcK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2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089096"/>
              </p:ext>
            </p:extLst>
          </p:nvPr>
        </p:nvGraphicFramePr>
        <p:xfrm>
          <a:off x="1217117" y="1992206"/>
          <a:ext cx="10515600" cy="1623060"/>
        </p:xfrm>
        <a:graphic>
          <a:graphicData uri="http://schemas.openxmlformats.org/drawingml/2006/table">
            <a:tbl>
              <a:tblPr/>
              <a:tblGrid>
                <a:gridCol w="1104900">
                  <a:extLst>
                    <a:ext uri="{9D8B030D-6E8A-4147-A177-3AD203B41FA5}">
                      <a16:colId xmlns:a16="http://schemas.microsoft.com/office/drawing/2014/main" val="2735941884"/>
                    </a:ext>
                  </a:extLst>
                </a:gridCol>
                <a:gridCol w="9410700">
                  <a:extLst>
                    <a:ext uri="{9D8B030D-6E8A-4147-A177-3AD203B41FA5}">
                      <a16:colId xmlns:a16="http://schemas.microsoft.com/office/drawing/2014/main" val="4044607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>
                          <a:effectLst/>
                        </a:rPr>
                        <a:t> what an </a:t>
                      </a:r>
                      <a:r>
                        <a:rPr lang="en-AU" sz="2800" b="1">
                          <a:solidFill>
                            <a:srgbClr val="FB6611"/>
                          </a:solidFill>
                          <a:effectLst/>
                        </a:rPr>
                        <a:t>insecticide</a:t>
                      </a:r>
                      <a:r>
                        <a:rPr lang="en-AU" sz="2800" b="1">
                          <a:effectLst/>
                        </a:rPr>
                        <a:t> is.</a:t>
                      </a:r>
                      <a:endParaRPr lang="en-AU" sz="28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007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Describe</a:t>
                      </a:r>
                      <a:r>
                        <a:rPr lang="en-AU" sz="2800" b="1" dirty="0">
                          <a:effectLst/>
                        </a:rPr>
                        <a:t> the </a:t>
                      </a:r>
                      <a:r>
                        <a:rPr lang="en-AU" sz="2800" b="1" dirty="0">
                          <a:solidFill>
                            <a:srgbClr val="B81AE0"/>
                          </a:solidFill>
                          <a:effectLst/>
                        </a:rPr>
                        <a:t>unintended negative impacts</a:t>
                      </a:r>
                      <a:r>
                        <a:rPr lang="en-AU" sz="2800" b="1" dirty="0">
                          <a:effectLst/>
                        </a:rPr>
                        <a:t> of a pesticide.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249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Explain</a:t>
                      </a:r>
                      <a:r>
                        <a:rPr lang="en-AU" sz="2800" b="1" dirty="0">
                          <a:effectLst/>
                        </a:rPr>
                        <a:t> what </a:t>
                      </a:r>
                      <a:r>
                        <a:rPr lang="en-AU" sz="2800" b="1" dirty="0">
                          <a:solidFill>
                            <a:srgbClr val="00B6EE"/>
                          </a:solidFill>
                          <a:effectLst/>
                        </a:rPr>
                        <a:t>biomagnification</a:t>
                      </a:r>
                      <a:r>
                        <a:rPr lang="en-AU" sz="2800" b="1" dirty="0">
                          <a:effectLst/>
                        </a:rPr>
                        <a:t> is.</a:t>
                      </a:r>
                      <a:endParaRPr lang="en-AU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69278"/>
                  </a:ext>
                </a:extLst>
              </a:tr>
            </a:tbl>
          </a:graphicData>
        </a:graphic>
      </p:graphicFrame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86434" y="176324"/>
            <a:ext cx="1097696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this Smart Lesson, you will learn about the 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rgbClr val="B81AE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impacts of pesticides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on ecosystems. By the end of the lesson, you should be able to: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1509326753.492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06900" y="3743325"/>
            <a:ext cx="34607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83739"/>
            <a:ext cx="116459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pest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any organism that </a:t>
            </a:r>
            <a:r>
              <a:rPr lang="en-AU" sz="2400" b="1" i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attacks or destroys</a:t>
            </a:r>
            <a:r>
              <a:rPr lang="en-AU" sz="2400" b="1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food, crops or livestock.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Farmers actively try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remove pests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their crops or livestock, 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prevent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 from coming back.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they use chemicals known as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pesticides.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chemicals are designed to disrupt the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biochemical processes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particular species.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55749581.845021g/1455749585717-3536554823591939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700463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500" y="513140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Pesticides can be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broken up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smaller sub-groups, depending on what kind of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pest they target.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these sub-groups is known 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insecticides.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Insecticides target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insect pests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work to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block the nerve signals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the body of insects. Blocking nerve signals results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paralysis,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ultimately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death.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Insecticides and other types of pesticides are often sprayed over crops by small planes called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crop dusters.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5749601.385261g/1455749602003-3536554823591939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13" y="4275930"/>
            <a:ext cx="3865374" cy="258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400" y="305138"/>
            <a:ext cx="112395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though pesticides are used to target specific pests, they can often have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further reaching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unpredicted effects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environment.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 of the best known examples of a pesticide gone wrong in Australia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DDT,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short for 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dichloro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diphenyl </a:t>
            </a:r>
            <a:r>
              <a:rPr lang="en-AU" sz="2400" b="1" i="0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trichloroethane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6448297.172181g/1456448298317-427941340961383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150" y="38401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9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300" y="104339"/>
            <a:ext cx="11099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DDT was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used throughout the world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early 1900s, and was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banned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Australia in 1987.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DDT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originally developed by </a:t>
            </a:r>
            <a:r>
              <a:rPr lang="en-AU" sz="2400" b="0" i="0" u="none" strike="noStrike" dirty="0" smtClean="0">
                <a:solidFill>
                  <a:srgbClr val="0780B0"/>
                </a:solidFill>
                <a:effectLst/>
                <a:latin typeface="Arial" panose="020B0604020202020204" pitchFamily="34" charset="0"/>
                <a:hlinkClick r:id="rId2"/>
              </a:rPr>
              <a:t>Paul Hermann Müller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his colleagues. It was designed to target the insects that carry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malaria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other deadly diseases.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1960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s, DDT was used for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broader agricultural applications.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18868887.491761g/1418868874332-740966052-4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624263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21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536139"/>
            <a:ext cx="11049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broader agricultural applications of DDT had some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devastating impacts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 non-target species, and these impacts were felt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throughout all trophic levels.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DDT is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toxic, long lasting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environment, and can be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passed 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one trophic level to the next when an organism is consumed. This process of passing a chemical substance on to the next trophic level is known as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biomagnification.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Geography/1387313912202-10281285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074" y="3700462"/>
            <a:ext cx="2143125" cy="3157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34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" y="0"/>
            <a:ext cx="119761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the trophic level increases, the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concentration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chemical in organisms' tissues increases.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organisms in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lower trophic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low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chemical, and organisms in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higher trophic levels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to eat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these lower-level organisms to survive. This means animals in higher trophic levels consume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greater concentration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chemical.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chemicals tend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build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organisms over time because they are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not 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be excreted.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DDT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was able to have such lasting effects within Australian ecosystems due to </a:t>
            </a: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biomagnification.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01717997.683711g/1501717996662-353405330706513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700" y="4544814"/>
            <a:ext cx="56261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365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" y="155139"/>
            <a:ext cx="11557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Biomagnification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the concentration of chemicals within the tissues of organisms increases until it </a:t>
            </a:r>
            <a:r>
              <a:rPr lang="en-AU" sz="24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reaches a maximum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within apex predators.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One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apex predator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was heavily impacted by the biomagnification of DDT was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bald eagle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Haliaeetus</a:t>
            </a:r>
            <a:r>
              <a:rPr lang="en-AU" sz="2400" b="0" i="1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AU" sz="2400" b="0" i="1" dirty="0" err="1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leucocephalus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High concentrations of DDT disrupted the bald eagle's </a:t>
            </a:r>
            <a:r>
              <a:rPr lang="en-AU" sz="24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reproductive cycle,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making them produce eggs that were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too fragile to survive.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428618613.620681g/1428615032414-83313781-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30480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137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</Words>
  <Application>Microsoft Office PowerPoint</Application>
  <PresentationFormat>Widescreen</PresentationFormat>
  <Paragraphs>40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Pesticides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Pesticides</dc:title>
  <dc:creator>Joseph D'cruz</dc:creator>
  <cp:lastModifiedBy>Joseph D'cruz</cp:lastModifiedBy>
  <cp:revision>1</cp:revision>
  <dcterms:created xsi:type="dcterms:W3CDTF">2020-07-13T08:10:10Z</dcterms:created>
  <dcterms:modified xsi:type="dcterms:W3CDTF">2020-07-13T08:13:18Z</dcterms:modified>
</cp:coreProperties>
</file>