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2B65-4DC3-4E77-A376-A81EB1EC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A3C10-9106-4EA1-A117-C2AD95AF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85BB-D17E-4965-B738-126D9FA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7C89-B5B5-478E-99D2-4EC6D2B3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4355-5811-414A-9B31-28F4B6C9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07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9AC5-54D6-4A77-9F3C-AE702938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249A-DF55-48CF-B143-37A8BA23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E57F-9507-452D-98EA-FC6FCEAB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B612-18FD-43F8-8272-BB5197B2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9FC98-AC44-4613-BB40-4B639F5C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1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2F031-2535-4904-84AA-0CF3E4447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8AD20-C889-4F4C-A971-56FEB364F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53CA3-E12A-46B7-8A6E-482D0EDA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54410-90B8-4D02-A432-F6EDC68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98DF-BFB9-421D-833A-3ABB1943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58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4842-5960-4CB6-92B8-4E809566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8BC2-D071-4060-B7C2-F0B0CC2D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6283-D9DA-497F-8687-B21A694D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99D7B-5DEC-4649-BFA3-305E38C1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31A3-6830-48EA-9712-DC4A3CC1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4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014C-59CE-4920-9834-C8944B7E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2546-6ABF-47BA-8677-49E39F7E4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1E0A-ECC5-426B-BD61-DBE9AEB7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F10C-1F24-4EA1-B526-958113BC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7987-2C15-433A-913D-FC294EBF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75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129-C456-4C13-BEC5-3F47AF77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7243-392A-4A18-AABB-E750536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5B235-9275-450B-8F62-A90F4970B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6A1D-2434-4728-9734-8D0D7591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5F6A5-F6CB-47F0-B439-3BB79948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585F-AA56-4FC2-9FC2-7FDCDF32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5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6305-2C44-4592-84F9-B3709A95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A604-FF47-44F2-AED9-F42F8E61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839FD-7DD1-4C09-B41D-802367593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AC80B-67C9-44D5-916E-9EF8B1FDA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8891A-0BF2-402C-9C0F-BEA6E7220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B1086-B475-47A0-BCEF-244150F7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73D58-2FF0-49E8-A665-F9B665A3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B58EB-92D5-4AC4-9A07-C0A437FC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79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9DBE-51C2-49E4-AAA1-13F15A74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A5AD3-6A21-4A84-BFBC-37F20678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29D2C-DC0C-4C93-9A09-A19574B9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5D859-B42C-409D-91A5-94E7CFF5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3653A-5500-4516-B553-C59CD93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8AA21-DB04-4652-A762-735A5119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603F-BD81-44E6-8261-E540E4D5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79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95C9-BC4D-4A54-B99E-672A36C6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D20A-1817-4ED4-AB98-734BC3C1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77AB-C677-4E23-A129-472BDAA8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BC36F-BB54-4103-A81B-24E2FD9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CCA8-5C9C-4F59-AFDD-E2B0C58B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CD1C3-2A98-4968-8C63-31A5AD97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55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BABC-78DA-416A-8C73-FB0478B5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F7CA4-5E1B-4663-B8AA-4AF933D12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C5D85-0A54-4198-A488-3EFB4E35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54CC7-4970-421D-9DC4-26DB69FE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6F56-ADFC-4934-8CE2-341DD216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F15A-271B-4E62-95C0-46463211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79A44-D641-4551-9486-25B6C487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4563-A9FF-4D93-8349-8C7E9E3C8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F50F-11EE-44B0-909A-4B161B911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EF2B-F712-430C-ADA9-8F6F512F9027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B12B-8B65-4D0C-BD89-5DF7A9941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DA3F-F8BC-43EE-B624-D5A86BC2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611DF-4708-42F0-A98B-232FB81D9B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01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JQxHoqIPI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424E-8C56-46AE-99C2-5C9F6D53E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3A4E4-93B8-4E9F-BBCD-D8B56A704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00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967144-5D87-485C-B1C8-31A8139A80BA}"/>
              </a:ext>
            </a:extLst>
          </p:cNvPr>
          <p:cNvSpPr/>
          <p:nvPr/>
        </p:nvSpPr>
        <p:spPr>
          <a:xfrm>
            <a:off x="1257300" y="1299895"/>
            <a:ext cx="9738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we will focus on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producers.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end of the lesson, you should be able to:</a:t>
            </a:r>
            <a:endParaRPr lang="en-AU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EAE62-559E-417B-93A7-FDCA3772C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15917"/>
              </p:ext>
            </p:extLst>
          </p:nvPr>
        </p:nvGraphicFramePr>
        <p:xfrm>
          <a:off x="769620" y="2668519"/>
          <a:ext cx="10226040" cy="1508760"/>
        </p:xfrm>
        <a:graphic>
          <a:graphicData uri="http://schemas.openxmlformats.org/drawingml/2006/table">
            <a:tbl>
              <a:tblPr/>
              <a:tblGrid>
                <a:gridCol w="1704340">
                  <a:extLst>
                    <a:ext uri="{9D8B030D-6E8A-4147-A177-3AD203B41FA5}">
                      <a16:colId xmlns:a16="http://schemas.microsoft.com/office/drawing/2014/main" val="1839458152"/>
                    </a:ext>
                  </a:extLst>
                </a:gridCol>
                <a:gridCol w="8521700">
                  <a:extLst>
                    <a:ext uri="{9D8B030D-6E8A-4147-A177-3AD203B41FA5}">
                      <a16:colId xmlns:a16="http://schemas.microsoft.com/office/drawing/2014/main" val="2598810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AU" sz="2800">
                          <a:effectLst/>
                          <a:latin typeface="KaTeX_Main"/>
                        </a:rPr>
                      </a:br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US" sz="2800" b="1">
                          <a:effectLst/>
                        </a:rPr>
                        <a:t> what a </a:t>
                      </a:r>
                      <a:r>
                        <a:rPr lang="en-US" sz="2800" b="1">
                          <a:solidFill>
                            <a:srgbClr val="B81AE0"/>
                          </a:solidFill>
                          <a:effectLst/>
                        </a:rPr>
                        <a:t>producer</a:t>
                      </a:r>
                      <a:r>
                        <a:rPr lang="en-US" sz="2800" b="1">
                          <a:effectLst/>
                        </a:rPr>
                        <a:t> is.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4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US" sz="2800" b="1" dirty="0">
                          <a:effectLst/>
                        </a:rPr>
                        <a:t> how producers </a:t>
                      </a:r>
                      <a:r>
                        <a:rPr lang="en-US" sz="2800" b="1" dirty="0">
                          <a:solidFill>
                            <a:srgbClr val="FB6611"/>
                          </a:solidFill>
                          <a:effectLst/>
                        </a:rPr>
                        <a:t>make their own food.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7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9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49D2A-1192-4D65-B017-4567C5E7A272}"/>
              </a:ext>
            </a:extLst>
          </p:cNvPr>
          <p:cNvSpPr/>
          <p:nvPr/>
        </p:nvSpPr>
        <p:spPr>
          <a:xfrm>
            <a:off x="0" y="430263"/>
            <a:ext cx="119176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 within an ecosystem can be broken up into three categories: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101FB0-7B31-4DE7-AFF8-56893622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8580"/>
              </p:ext>
            </p:extLst>
          </p:nvPr>
        </p:nvGraphicFramePr>
        <p:xfrm>
          <a:off x="1102994" y="2001044"/>
          <a:ext cx="10304145" cy="2293620"/>
        </p:xfrm>
        <a:graphic>
          <a:graphicData uri="http://schemas.openxmlformats.org/drawingml/2006/table">
            <a:tbl>
              <a:tblPr/>
              <a:tblGrid>
                <a:gridCol w="1297306">
                  <a:extLst>
                    <a:ext uri="{9D8B030D-6E8A-4147-A177-3AD203B41FA5}">
                      <a16:colId xmlns:a16="http://schemas.microsoft.com/office/drawing/2014/main" val="600725286"/>
                    </a:ext>
                  </a:extLst>
                </a:gridCol>
                <a:gridCol w="9006839">
                  <a:extLst>
                    <a:ext uri="{9D8B030D-6E8A-4147-A177-3AD203B41FA5}">
                      <a16:colId xmlns:a16="http://schemas.microsoft.com/office/drawing/2014/main" val="1856221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AU" sz="3200" dirty="0">
                          <a:effectLst/>
                          <a:latin typeface="KaTeX_Main"/>
                        </a:rPr>
                      </a:br>
                      <a:r>
                        <a:rPr lang="en-AU" sz="3200" dirty="0">
                          <a:effectLst/>
                          <a:latin typeface="KaTeX_Main"/>
                        </a:rPr>
                        <a:t>1</a:t>
                      </a:r>
                      <a:r>
                        <a:rPr lang="en-AU" sz="3200" dirty="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dirty="0">
                          <a:effectLst/>
                        </a:rPr>
                        <a:t>Organisms that </a:t>
                      </a:r>
                      <a:r>
                        <a:rPr lang="en-US" sz="3200" b="1" dirty="0">
                          <a:solidFill>
                            <a:srgbClr val="009900"/>
                          </a:solidFill>
                          <a:effectLst/>
                        </a:rPr>
                        <a:t>make</a:t>
                      </a:r>
                      <a:r>
                        <a:rPr lang="en-US" sz="3200" dirty="0">
                          <a:effectLst/>
                        </a:rPr>
                        <a:t> their own food.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200">
                          <a:effectLst/>
                          <a:latin typeface="KaTeX_Main"/>
                        </a:rPr>
                        <a:t>2.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>
                          <a:effectLst/>
                        </a:rPr>
                        <a:t>Organisms that </a:t>
                      </a:r>
                      <a:r>
                        <a:rPr lang="en-US" sz="3200" b="1">
                          <a:solidFill>
                            <a:srgbClr val="B81AE0"/>
                          </a:solidFill>
                          <a:effectLst/>
                        </a:rPr>
                        <a:t>eat other organisms.</a:t>
                      </a:r>
                      <a:endParaRPr lang="en-US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76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200">
                          <a:effectLst/>
                          <a:latin typeface="KaTeX_Main"/>
                        </a:rPr>
                        <a:t>3.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dirty="0">
                          <a:effectLst/>
                        </a:rPr>
                        <a:t>Organisms that </a:t>
                      </a:r>
                      <a:r>
                        <a:rPr lang="en-US" sz="3200" b="1" dirty="0">
                          <a:solidFill>
                            <a:srgbClr val="FB6611"/>
                          </a:solidFill>
                          <a:effectLst/>
                        </a:rPr>
                        <a:t>break down</a:t>
                      </a:r>
                      <a:r>
                        <a:rPr lang="en-US" sz="3200" dirty="0">
                          <a:effectLst/>
                        </a:rPr>
                        <a:t> dead things.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87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45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87D5DC-EF41-4A60-8FF7-939501D79576}"/>
              </a:ext>
            </a:extLst>
          </p:cNvPr>
          <p:cNvSpPr/>
          <p:nvPr/>
        </p:nvSpPr>
        <p:spPr>
          <a:xfrm>
            <a:off x="996950" y="448400"/>
            <a:ext cx="106387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Plants, algae and other singled-celled organisms are known as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producers.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Producers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organisms that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make their own food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using energy from the Sun.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BD4B7C-E93C-471E-9F15-2675BF1E3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4" y="3101955"/>
            <a:ext cx="5358765" cy="357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82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69944-1B46-4F5D-8A04-969C495D39CD}"/>
              </a:ext>
            </a:extLst>
          </p:cNvPr>
          <p:cNvSpPr/>
          <p:nvPr/>
        </p:nvSpPr>
        <p:spPr>
          <a:xfrm>
            <a:off x="358140" y="744241"/>
            <a:ext cx="113690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Producers live by capturing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Sun and making all the food matter that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sustains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animal life.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organisms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 producers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gain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them. Without producers, other organisms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would 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able to survive.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26071.29931">
            <a:hlinkClick r:id="" action="ppaction://media"/>
            <a:extLst>
              <a:ext uri="{FF2B5EF4-FFF2-40B4-BE49-F238E27FC236}">
                <a16:creationId xmlns:a16="http://schemas.microsoft.com/office/drawing/2014/main" id="{88CD4B33-F80C-4BAE-92D3-4B2E383A97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8920" y="3132582"/>
            <a:ext cx="6583680" cy="35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1C474-74F8-4B88-9016-7A73E2D32EFA}"/>
              </a:ext>
            </a:extLst>
          </p:cNvPr>
          <p:cNvSpPr/>
          <p:nvPr/>
        </p:nvSpPr>
        <p:spPr>
          <a:xfrm>
            <a:off x="365760" y="309901"/>
            <a:ext cx="113614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producers get their energy from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the Sun.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use the energy from the Sun to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make food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themselves.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name of the process used by producers to turn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Sun's energy into food.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E07D35-1F7A-4E95-B0CA-AB2331FB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3177540"/>
            <a:ext cx="5412441" cy="36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5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540178-D4F0-462D-AEAE-0E560AD257C4}"/>
              </a:ext>
            </a:extLst>
          </p:cNvPr>
          <p:cNvSpPr/>
          <p:nvPr/>
        </p:nvSpPr>
        <p:spPr>
          <a:xfrm>
            <a:off x="632460" y="566678"/>
            <a:ext cx="110261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Producers use photosynthesis to make their food.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photosynthesis, producers take in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(CO</a:t>
            </a:r>
            <a:r>
              <a:rPr lang="en-US" sz="2800" b="0" i="0" baseline="-25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​)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use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Sun's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convert the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CO2​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water into sugar, called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glucose,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oxygen.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Producers use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food.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produce can be used by other organisms to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breathe!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CA94857-F704-46FE-BC6E-B561AE42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28" y="5463541"/>
            <a:ext cx="10056671" cy="82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8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at is Photosynthesis">
            <a:hlinkClick r:id="" action="ppaction://media"/>
            <a:extLst>
              <a:ext uri="{FF2B5EF4-FFF2-40B4-BE49-F238E27FC236}">
                <a16:creationId xmlns:a16="http://schemas.microsoft.com/office/drawing/2014/main" id="{16D3A0DE-D7BB-43BA-A5C5-1E064435D43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2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Widescreen</PresentationFormat>
  <Paragraphs>33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Office Theme</vt:lpstr>
      <vt:lpstr>Producers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Producers</dc:title>
  <dc:creator>Jean D'cruz</dc:creator>
  <cp:lastModifiedBy>Jean D'cruz</cp:lastModifiedBy>
  <cp:revision>1</cp:revision>
  <dcterms:created xsi:type="dcterms:W3CDTF">2020-05-28T12:17:09Z</dcterms:created>
  <dcterms:modified xsi:type="dcterms:W3CDTF">2020-05-28T12:20:07Z</dcterms:modified>
</cp:coreProperties>
</file>