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8F5B-A97E-4F79-872C-A55D8FFA6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29E76-0843-4025-85FF-D6FF5BA8F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5CDB-D574-47A0-A482-F53272CC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6EB-81CC-4FEE-A71F-143D9113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BCA5-6CC2-460F-8214-81F0193D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7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1DD1-1790-4496-855B-77287049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D6B4-0EFE-4C14-A66A-7172D16B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B742-629B-4430-94EB-23051D51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675F-BB25-48DA-8D82-9624CCF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4328-A31C-40EA-8592-52F5392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56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BA08F-EBB0-4B9B-8E32-C20113262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2F59A-0B35-4148-A461-83C108C2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06EF-96C0-4399-88AB-2A3E3FED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847A-A459-438C-AF35-06D8178A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ADC1-5B5A-42C3-8312-14DA1809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3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592C-E2E5-4583-A2E1-3AD46A5A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539F-BAA9-49FE-97ED-6F61FA88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AC39-EC31-4216-B989-6F47E1FC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5FA5-0959-477A-9C4C-CCFD5D8F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A7BE4-41E1-40E4-845A-36B5BA0E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98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2644-1609-47A9-B9FC-C3FC5871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A9D01-40B4-477C-AEF4-A2D3B416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F60-B94D-4C99-B1BF-70EBD313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DD96-E194-420F-BFB5-F1C75AF5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96BE-29A6-48EC-A8C8-F6944BE0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5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8E2D-95D9-4F11-8954-F76D3995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EB9E-307E-4B54-9F9A-2F3F07EF6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13EB-031B-4160-AC1C-BC71D88C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A787-24A7-4BCF-8430-00A33000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A514-17D3-4C65-9F79-061FF2CB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D5D6-E109-4F53-ABE8-A07D5250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5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6243-8D88-4DAF-97AC-934040F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9CE3B-F411-4EF8-B7F0-5A2F80A21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75A4-F857-4A16-A54F-77FF7B788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EE8B0-0AC0-414C-B38F-0A67AD6DC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08425-2EB4-45A3-B37B-782CDF491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5019-7B71-4A2C-AE16-710C9074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BB69E-E19B-4A33-9E7B-8EB7C66D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0D2CD-4B71-4068-8A12-C366B249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06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B2D9-480F-4976-A7F2-5647322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1532D-8BF2-4CA6-B008-E31417B6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21BC-0FF8-4E75-BE36-D5EB17BD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E7DC-7623-4E18-896B-641C7124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5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2A66C-6169-4C8E-8BDE-8028532F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CC911-7FB3-4823-9C4A-04AC92A9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FD146-BC39-4DA3-ADD9-F69FB441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1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F26-3BEC-45EB-919D-9890C277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DADE-3D6F-40F4-A48B-9C6E95C6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BC4D-E98A-4950-B962-9664003F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E8F0-0D87-4DBA-A08A-0AF0CEC1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B166-5160-4C29-8954-09E1C491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ABDB-6C4C-4E9E-A9D6-D333ACD5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7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5E6-78C1-4184-86E8-3EA28B39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EA2EE-B26E-42CB-8485-396A08F9F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07053-82A6-4509-9DC3-9B35F6886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9B06-4903-4F3C-9138-939172ED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CDED-227E-4D1A-A88F-33F294ED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92B7-C4E9-4863-94F0-D7A3F1F5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8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56541-66EC-4331-9F0B-EEB7AF18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38A-F63F-4211-9626-EF7011DB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3A60-3ED8-4AD8-BEF5-86B438E0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0BC3-531D-4F64-BEEC-B4BB44EE5675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7139-2F72-4A41-8694-58DA374AF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F4A8-B433-4807-89A7-5C87C48A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DEE5-79AF-44F6-8C60-9E115B036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11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83D9-227A-40E4-A956-48887D9E3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Trophic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6EFDE-EA03-4061-94BA-87FD7E3F2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E608E-C47D-44F0-946D-5C8F087F942C}"/>
              </a:ext>
            </a:extLst>
          </p:cNvPr>
          <p:cNvSpPr/>
          <p:nvPr/>
        </p:nvSpPr>
        <p:spPr>
          <a:xfrm>
            <a:off x="645239" y="454462"/>
            <a:ext cx="835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620AF9-B001-47AD-A65C-A517CFBE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53786"/>
              </p:ext>
            </p:extLst>
          </p:nvPr>
        </p:nvGraphicFramePr>
        <p:xfrm>
          <a:off x="1354454" y="1806734"/>
          <a:ext cx="9344025" cy="1082040"/>
        </p:xfrm>
        <a:graphic>
          <a:graphicData uri="http://schemas.openxmlformats.org/drawingml/2006/table">
            <a:tbl>
              <a:tblPr/>
              <a:tblGrid>
                <a:gridCol w="718771">
                  <a:extLst>
                    <a:ext uri="{9D8B030D-6E8A-4147-A177-3AD203B41FA5}">
                      <a16:colId xmlns:a16="http://schemas.microsoft.com/office/drawing/2014/main" val="347992872"/>
                    </a:ext>
                  </a:extLst>
                </a:gridCol>
                <a:gridCol w="8625254">
                  <a:extLst>
                    <a:ext uri="{9D8B030D-6E8A-4147-A177-3AD203B41FA5}">
                      <a16:colId xmlns:a16="http://schemas.microsoft.com/office/drawing/2014/main" val="3327256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US" sz="2800" b="1" dirty="0">
                          <a:effectLst/>
                        </a:rPr>
                        <a:t> what </a:t>
                      </a:r>
                      <a:r>
                        <a:rPr lang="en-US" sz="2800" b="1" dirty="0">
                          <a:solidFill>
                            <a:srgbClr val="FB6611"/>
                          </a:solidFill>
                          <a:effectLst/>
                        </a:rPr>
                        <a:t>trophic levels</a:t>
                      </a:r>
                      <a:r>
                        <a:rPr lang="en-US" sz="2800" b="1" dirty="0">
                          <a:effectLst/>
                        </a:rPr>
                        <a:t> are.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35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0000FF"/>
                          </a:solidFill>
                          <a:effectLst/>
                        </a:rPr>
                        <a:t>Calculate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</a:rPr>
                        <a:t> how much </a:t>
                      </a:r>
                      <a:r>
                        <a:rPr lang="en-US" sz="2800" b="1" dirty="0">
                          <a:solidFill>
                            <a:srgbClr val="00B6EE"/>
                          </a:solidFill>
                          <a:effectLst/>
                        </a:rPr>
                        <a:t>energy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</a:rPr>
                        <a:t> moves between trophic levels.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78304"/>
                  </a:ext>
                </a:extLst>
              </a:tr>
            </a:tbl>
          </a:graphicData>
        </a:graphic>
      </p:graphicFrame>
      <p:pic>
        <p:nvPicPr>
          <p:cNvPr id="4" name="1509325254.77606">
            <a:hlinkClick r:id="" action="ppaction://media"/>
            <a:extLst>
              <a:ext uri="{FF2B5EF4-FFF2-40B4-BE49-F238E27FC236}">
                <a16:creationId xmlns:a16="http://schemas.microsoft.com/office/drawing/2014/main" id="{1CD1C0E5-B2D3-4F44-8983-010D2FC9FD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97480" y="3240285"/>
            <a:ext cx="5623560" cy="31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ACB-785F-4641-9EE4-F6F2B50BAA5E}"/>
              </a:ext>
            </a:extLst>
          </p:cNvPr>
          <p:cNvSpPr/>
          <p:nvPr/>
        </p:nvSpPr>
        <p:spPr>
          <a:xfrm>
            <a:off x="1385888" y="336461"/>
            <a:ext cx="95183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trophic level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organism's position in a food chain, web or pyramid.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an organism's </a:t>
            </a:r>
            <a:r>
              <a:rPr lang="en-US" sz="2800" b="1" i="0" dirty="0">
                <a:solidFill>
                  <a:srgbClr val="015E85"/>
                </a:solidFill>
                <a:effectLst/>
                <a:latin typeface="Arial" panose="020B0604020202020204" pitchFamily="34" charset="0"/>
              </a:rPr>
              <a:t>feeding level.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 descr="Basic Food Chains">
            <a:extLst>
              <a:ext uri="{FF2B5EF4-FFF2-40B4-BE49-F238E27FC236}">
                <a16:creationId xmlns:a16="http://schemas.microsoft.com/office/drawing/2014/main" id="{0EA34B13-5161-4F7C-A5A1-6F7718DE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2319337"/>
            <a:ext cx="76104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231D68-7049-4DEA-AF26-3DE203EA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80" y="23193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0CC79-C29D-4FD1-B927-C818AB51401A}"/>
              </a:ext>
            </a:extLst>
          </p:cNvPr>
          <p:cNvSpPr/>
          <p:nvPr/>
        </p:nvSpPr>
        <p:spPr>
          <a:xfrm>
            <a:off x="768350" y="270560"/>
            <a:ext cx="10958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9F4947"/>
                </a:solidFill>
                <a:effectLst/>
                <a:latin typeface="Arial" panose="020B0604020202020204" pitchFamily="34" charset="0"/>
              </a:rPr>
              <a:t>energy pyramid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way to show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flow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trophic level to another.</a:t>
            </a:r>
            <a:endParaRPr lang="en-AU" sz="2800" dirty="0"/>
          </a:p>
        </p:txBody>
      </p:sp>
      <p:pic>
        <p:nvPicPr>
          <p:cNvPr id="3078" name="Picture 6" descr="Energy Pyramids">
            <a:extLst>
              <a:ext uri="{FF2B5EF4-FFF2-40B4-BE49-F238E27FC236}">
                <a16:creationId xmlns:a16="http://schemas.microsoft.com/office/drawing/2014/main" id="{EEE83A53-5C23-41A7-8C7F-5E42573D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45" y="3015615"/>
            <a:ext cx="76009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CF654-CEDB-4AF8-97D9-5653E25A653D}"/>
              </a:ext>
            </a:extLst>
          </p:cNvPr>
          <p:cNvSpPr/>
          <p:nvPr/>
        </p:nvSpPr>
        <p:spPr>
          <a:xfrm>
            <a:off x="251460" y="426561"/>
            <a:ext cx="114071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10% of the energy in one trophic level is 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next.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rest is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lost to the environment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waste products.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Energy Transferred and Energy Lost">
            <a:extLst>
              <a:ext uri="{FF2B5EF4-FFF2-40B4-BE49-F238E27FC236}">
                <a16:creationId xmlns:a16="http://schemas.microsoft.com/office/drawing/2014/main" id="{1994F5B1-840E-4639-BD06-8961CF5B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" y="2382537"/>
            <a:ext cx="7227570" cy="42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1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59A954-24F9-4D4E-A458-5597246DBAF9}"/>
              </a:ext>
            </a:extLst>
          </p:cNvPr>
          <p:cNvSpPr/>
          <p:nvPr/>
        </p:nvSpPr>
        <p:spPr>
          <a:xfrm>
            <a:off x="567690" y="167700"/>
            <a:ext cx="110566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go up the trophic levels, the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total mass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organisms tends to </a:t>
            </a:r>
            <a:r>
              <a:rPr lang="en-US" sz="24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decrease.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often represented as a </a:t>
            </a:r>
            <a:r>
              <a:rPr lang="en-US" sz="24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pyramid of biomass,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ones shown below.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only about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KaTeX_Main"/>
              </a:rPr>
              <a:t>10%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energy in one trophic level is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passed 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next. There is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support </a:t>
            </a:r>
            <a:r>
              <a:rPr lang="en-US" sz="24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what the </a:t>
            </a:r>
            <a:r>
              <a:rPr lang="en-US" sz="24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provide.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FEF7F3-E6F6-4E33-A12A-A4E357BC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80" y="3429001"/>
            <a:ext cx="7449220" cy="32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8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B2DF0-83E8-428B-9047-E807590774AF}"/>
              </a:ext>
            </a:extLst>
          </p:cNvPr>
          <p:cNvSpPr/>
          <p:nvPr/>
        </p:nvSpPr>
        <p:spPr>
          <a:xfrm>
            <a:off x="0" y="151179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about 10% of the available energy passes from one trophic level to the next.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we can work out </a:t>
            </a:r>
            <a:r>
              <a:rPr lang="en-US" sz="2800" b="1" i="0" dirty="0">
                <a:solidFill>
                  <a:srgbClr val="AA4E29"/>
                </a:solidFill>
                <a:effectLst/>
                <a:latin typeface="Arial" panose="020B0604020202020204" pitchFamily="34" charset="0"/>
              </a:rPr>
              <a:t>how much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trophic level receives.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producer's energy makes it to the second order consumers in a given ecosystem. Food chains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contain </a:t>
            </a:r>
            <a:r>
              <a:rPr lang="en-US" sz="2800" b="1" i="0" dirty="0">
                <a:solidFill>
                  <a:srgbClr val="015E85"/>
                </a:solidFill>
                <a:effectLst/>
                <a:latin typeface="Arial" panose="020B0604020202020204" pitchFamily="34" charset="0"/>
              </a:rPr>
              <a:t>more than four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trophic levels,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there </a:t>
            </a:r>
            <a:r>
              <a:rPr lang="en-US" sz="2800" b="1" i="0" dirty="0">
                <a:solidFill>
                  <a:srgbClr val="AA4E29"/>
                </a:solidFill>
                <a:effectLst/>
                <a:latin typeface="Arial" panose="020B0604020202020204" pitchFamily="34" charset="0"/>
              </a:rPr>
              <a:t>isn't enough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left over to support a fifth level.</a:t>
            </a:r>
          </a:p>
        </p:txBody>
      </p:sp>
      <p:pic>
        <p:nvPicPr>
          <p:cNvPr id="6146" name="Picture 2" descr="Trophic levels">
            <a:extLst>
              <a:ext uri="{FF2B5EF4-FFF2-40B4-BE49-F238E27FC236}">
                <a16:creationId xmlns:a16="http://schemas.microsoft.com/office/drawing/2014/main" id="{9FC49356-9C47-420C-A405-C3AF1AD1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0" y="4200525"/>
            <a:ext cx="762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3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304</Words>
  <Application>Microsoft Office PowerPoint</Application>
  <PresentationFormat>Widescreen</PresentationFormat>
  <Paragraphs>24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Trophic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Trophic Levels</dc:title>
  <dc:creator>Jean D'cruz</dc:creator>
  <cp:lastModifiedBy>D'CRUZ Jean [Narrogin Senior High School]</cp:lastModifiedBy>
  <cp:revision>4</cp:revision>
  <dcterms:created xsi:type="dcterms:W3CDTF">2020-05-28T12:52:28Z</dcterms:created>
  <dcterms:modified xsi:type="dcterms:W3CDTF">2020-08-06T00:15:53Z</dcterms:modified>
</cp:coreProperties>
</file>