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52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11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410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568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1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73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36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10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729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92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FF24-3877-4B51-A879-C6E27BD582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0174-382D-4DB0-8678-D7D0B533C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7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lRhLicNo8Q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94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57538"/>
            <a:ext cx="11849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that 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in their valence shell, such as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on the right-hand side of the periodic table, will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gain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achieve stability. The valence shell will be filled.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ion that is formed will have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negative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equal to the number of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electrons gained.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61588548.69921g/1561588549081-17107494198833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230562"/>
            <a:ext cx="7620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50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885736"/>
            <a:ext cx="11544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Negatively charged 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anions.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easy way to remember this is that a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 has an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 and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negative!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61597983.07211g/1561597982991-391251888537194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322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35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96037"/>
            <a:ext cx="10909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ions?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their parent atom, with "ion" added to the end.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sodium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sodium 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61584207.094781g/1561584207458-17107494198833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221037"/>
            <a:ext cx="7610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02038"/>
            <a:ext cx="1165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atoms,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 left-hand side and middle of the periodic table, form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also forms a cation although it is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element is found on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left-hand 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table, there's a good chance the name of the ion is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same as the name of the atom.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60117241.655271g/1560117245659-33293001446983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941637"/>
            <a:ext cx="66770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27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238036"/>
            <a:ext cx="1140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names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 atom.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end of the element's name is replaced with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-ide.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chlorine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becomes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chlor</a:t>
            </a:r>
            <a:r>
              <a:rPr lang="en-AU" sz="2400" b="1" i="0" u="sng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ide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 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61588548.69921g/1561588549081-17107494198833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25762"/>
            <a:ext cx="76200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56337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Non-metal atoms,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 right-hand side of the periodic table, form anions. These are shown in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periodic table below.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 group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15,16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all form ions with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different names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 atom.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560117241.655271g/1560117245659-332930014469836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598737"/>
            <a:ext cx="667702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65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382538"/>
            <a:ext cx="1141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referring to an ion, you should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name to avoid confusion. Don't just say sodium - say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sodium </a:t>
            </a:r>
            <a:r>
              <a:rPr lang="en-AU" sz="2400" b="1" i="1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ion!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will let people know that you are talking about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charged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not the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neutral atom,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will become very important as you learn more about chemical reactions.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78052466.062881g/1478052479662-34986066034550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3322637"/>
            <a:ext cx="38004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409139"/>
            <a:ext cx="12026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atoms can form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more than one 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ion.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usually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transition 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middle of the periodic table. For example, an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iron atom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lose either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two or three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from its outer shell, forming the ions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FF7F50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FF7F50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FF7F50"/>
                </a:solidFill>
                <a:effectLst/>
                <a:latin typeface="KaTeX_Main"/>
              </a:rPr>
              <a:t>3</a:t>
            </a:r>
            <a:r>
              <a:rPr lang="en-AU" sz="2400" b="0" i="0" baseline="30000" dirty="0" smtClean="0">
                <a:solidFill>
                  <a:srgbClr val="FF7F50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respectively.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can't just call these both "iron ion", so we need a way of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distinguishing between the two.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German/1450833834.646521g/1450833840672-48468858818685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057524"/>
            <a:ext cx="30956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93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63500"/>
            <a:ext cx="11722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distinguish between ions of the same element with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different charges,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use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Roman numerals.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Roman numerals are letters that represent numbers. For example, the letter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KaTeX_Main"/>
              </a:rPr>
              <a:t>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represent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0066CC"/>
                </a:solidFill>
                <a:effectLst/>
                <a:latin typeface="KaTeX_Main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KaTeX_Main"/>
              </a:rPr>
              <a:t>II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5F9FB9"/>
                </a:solidFill>
                <a:effectLst/>
                <a:latin typeface="KaTeX_Main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KaTeX_Main"/>
              </a:rPr>
              <a:t>III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C81F27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0066CC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0066CC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iron(II)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(read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"iron two ion"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KaTeX_Main"/>
              </a:rPr>
              <a:t>Fe</a:t>
            </a:r>
            <a:r>
              <a:rPr lang="en-AU" sz="2400" b="1" i="0" baseline="30000" dirty="0" smtClean="0">
                <a:solidFill>
                  <a:srgbClr val="C81F27"/>
                </a:solidFill>
                <a:effectLst/>
                <a:latin typeface="KaTeX_Main"/>
              </a:rPr>
              <a:t>3</a:t>
            </a:r>
            <a:r>
              <a:rPr lang="en-AU" sz="2400" b="0" i="0" baseline="30000" dirty="0" smtClean="0">
                <a:solidFill>
                  <a:srgbClr val="C81F27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 the </a:t>
            </a:r>
            <a:r>
              <a:rPr lang="en-AU" sz="2400" b="1" i="0" dirty="0" smtClean="0">
                <a:solidFill>
                  <a:srgbClr val="C81F27"/>
                </a:solidFill>
                <a:effectLst/>
                <a:latin typeface="Arial" panose="020B0604020202020204" pitchFamily="34" charset="0"/>
              </a:rPr>
              <a:t>iron(III) 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(read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"iron three ion"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1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Important note: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a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capital "</a:t>
            </a:r>
            <a:r>
              <a:rPr lang="en-AU" sz="2400" b="1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represent the number when typing on the computer. You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a lowercase "L" or a "1" or any other symbol - these are </a:t>
            </a:r>
            <a:r>
              <a:rPr lang="en-AU" sz="2400" b="1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wrong.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6361373.79431g/1456361373077-292073990784229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1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11010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will not have any of the names of the ions on it,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only their symbols.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need to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remember the names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given ions.</a:t>
            </a:r>
            <a:endParaRPr lang="en-AU" sz="2400" dirty="0"/>
          </a:p>
        </p:txBody>
      </p:sp>
      <p:pic>
        <p:nvPicPr>
          <p:cNvPr id="18434" name="Picture 2" descr="https://www.educationperfect.com/media/content/Science/1561335783.421971g/1561335783112-278079361349773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211997"/>
            <a:ext cx="7620000" cy="515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263524"/>
            <a:ext cx="11453882" cy="331787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56360979.134741g/1456360989295-2920739907842297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543299"/>
            <a:ext cx="3810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4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lRhLicNo8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65140"/>
            <a:ext cx="1151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writing the symbol for an ion, you must indicate its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charge.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ions have a positive or negative charge equal to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number of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lost or gained by the atom.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 symbols are written by writing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chemical symbol of the element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followed by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overall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ion as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superscript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(small number at the top). For example, calcium atoms lose two electrons to become ions with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+2.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symbol for a calcium ion is written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Ca</a:t>
            </a:r>
            <a:r>
              <a:rPr lang="en-AU" sz="2400" b="1" i="0" baseline="30000" dirty="0" smtClean="0">
                <a:solidFill>
                  <a:srgbClr val="00868B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00868B"/>
                </a:solidFill>
                <a:effectLst/>
                <a:latin typeface="KaTeX_Main"/>
              </a:rPr>
              <a:t>+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KaTeX_Main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7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44436"/>
            <a:ext cx="11760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overall charge on an ion is either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−1,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write the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simply need to write a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symbol. For example, the symbol for a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Na+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u="sng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1+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endParaRPr lang="en-AU" sz="2800" dirty="0"/>
          </a:p>
        </p:txBody>
      </p:sp>
      <p:pic>
        <p:nvPicPr>
          <p:cNvPr id="19458" name="Picture 2" descr="https://www.educationperfect.com/media/content/Science/1561592380.674071g/1561592380990-17107494198833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457575"/>
            <a:ext cx="38004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75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988536"/>
            <a:ext cx="11036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 ion has a charge that is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greater than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KaTeX_Main"/>
              </a:rPr>
              <a:t>1,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must indicate the magnitude of the charge with a number. The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number always goes before the charge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writing the ion symbol. For example, the symbol for a </a:t>
            </a:r>
            <a:r>
              <a:rPr lang="en-AU" sz="28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magnesium 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u="sng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.</a:t>
            </a:r>
            <a:endParaRPr lang="en-AU" sz="2800" dirty="0"/>
          </a:p>
        </p:txBody>
      </p:sp>
      <p:pic>
        <p:nvPicPr>
          <p:cNvPr id="20482" name="Picture 2" descr="https://www.educationperfect.com/media/content/Science/1561592429.162631g/1561592429518-17107494198833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686175"/>
            <a:ext cx="38004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98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0638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0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92937"/>
            <a:ext cx="1076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essential for life: if there were no ions, your body would not function! The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 use ions to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communicate.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Ions are also what make up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crystals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Earth's crust, and </a:t>
            </a:r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lightning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ography/1518556766.357191g/1518556766261-1034968512738287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3009899"/>
            <a:ext cx="760095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04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84538"/>
            <a:ext cx="1125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charged particles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form when an atom or molecule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loses or gains electrons.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 most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 valence (outer) electron shell is full of electrons. Atoms without full valence shells can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gain or lose electrons to become stable,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 the process they become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61585433.624711g/1561585433962-17107494198833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025" y="3284537"/>
            <a:ext cx="76009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80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877838"/>
            <a:ext cx="11518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electrically 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because they 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equal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numbers of positively charged protons and negatively charged electrons.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positive and negative charges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cancel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atom has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 overall charge.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4098" name="Picture 2" descr="https://www.educationperfect.com/media/content/Science/1558402458.081511g/1558402457692-234107738799078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2" y="2586037"/>
            <a:ext cx="7610475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1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46038"/>
            <a:ext cx="10629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electrically charged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because they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 longer have equal 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positively charged protons and negatively charged electrons.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positive and negative charges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do not cancel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ion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has an overall charge.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overall charge is either positive or negative depending on whether the atom loses or gains electrons.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61510433.747841g/1561510433828-273272079714088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2982962"/>
            <a:ext cx="76009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736938"/>
            <a:ext cx="11264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Electrons are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negatively charged.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atom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gains electrons,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negatively charged 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atom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loses electrons,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positively charged 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61600497.030661g/1561600497558-19945304400154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5" y="4367212"/>
            <a:ext cx="3790950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82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" y="560338"/>
            <a:ext cx="11849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that have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very few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electrons in their outer shell, such as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atoms on the left-hand side of the periodic table, will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lose electrons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achieve stability. This means their valence shell is emptied and only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full electron shells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remain.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ion that is formed will have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positive charge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equal to the number of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electrons lost.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61584207.094781g/1561584207458-17107494198833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043237"/>
            <a:ext cx="7610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19837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Positively charged 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called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easy way to remember this is that ca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 has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it, which kind of looks like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sign, hence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charge!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Digital%20Technologies/1539116728.367211g/1539116727768-309069003318790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2832100"/>
            <a:ext cx="38100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8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67</Paragraphs>
  <Slides>25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KaTeX_Main</vt:lpstr>
      <vt:lpstr>Office Theme</vt:lpstr>
      <vt:lpstr>Introduction to 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Ions</dc:title>
  <dc:creator>Joseph D'cruz</dc:creator>
  <cp:lastModifiedBy>Joseph D'cruz</cp:lastModifiedBy>
  <cp:revision>1</cp:revision>
  <dcterms:created xsi:type="dcterms:W3CDTF">2020-06-27T14:03:47Z</dcterms:created>
  <dcterms:modified xsi:type="dcterms:W3CDTF">2020-06-27T14:03:55Z</dcterms:modified>
</cp:coreProperties>
</file>