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CE7-A9B5-46CA-84BD-5BB7943971AB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D53F-25A5-4726-8059-FC06576A83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184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CE7-A9B5-46CA-84BD-5BB7943971AB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D53F-25A5-4726-8059-FC06576A83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228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CE7-A9B5-46CA-84BD-5BB7943971AB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D53F-25A5-4726-8059-FC06576A83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643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CE7-A9B5-46CA-84BD-5BB7943971AB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D53F-25A5-4726-8059-FC06576A83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467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CE7-A9B5-46CA-84BD-5BB7943971AB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D53F-25A5-4726-8059-FC06576A83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07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CE7-A9B5-46CA-84BD-5BB7943971AB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D53F-25A5-4726-8059-FC06576A83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67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CE7-A9B5-46CA-84BD-5BB7943971AB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D53F-25A5-4726-8059-FC06576A83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100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CE7-A9B5-46CA-84BD-5BB7943971AB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D53F-25A5-4726-8059-FC06576A83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330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CE7-A9B5-46CA-84BD-5BB7943971AB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D53F-25A5-4726-8059-FC06576A83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562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CE7-A9B5-46CA-84BD-5BB7943971AB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D53F-25A5-4726-8059-FC06576A83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31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CE7-A9B5-46CA-84BD-5BB7943971AB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D53F-25A5-4726-8059-FC06576A83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919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60CE7-A9B5-46CA-84BD-5BB7943971AB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DD53F-25A5-4726-8059-FC06576A83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540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URc75hoKGLY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Ionic </a:t>
            </a:r>
            <a:r>
              <a:rPr lang="en-AU" dirty="0" smtClean="0"/>
              <a:t>Compounds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1041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7100" y="477441"/>
            <a:ext cx="108585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write the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chemical formula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 ionic compound to show the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relative numbers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cations and anions it contains.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the formula for sodium chloride is </a:t>
            </a:r>
            <a:r>
              <a:rPr lang="en-AU" sz="2400" b="1" i="0" dirty="0" err="1" smtClean="0">
                <a:solidFill>
                  <a:srgbClr val="FF7F50"/>
                </a:solidFill>
                <a:effectLst/>
                <a:latin typeface="KaTeX_Main"/>
              </a:rPr>
              <a:t>NaCl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KaTeX_Main"/>
              </a:rPr>
              <a:t>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every one sodium ion, there is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one chloride ion.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ratio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cations to anions in the crystal lattice is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KaTeX_Main"/>
              </a:rPr>
              <a:t>1:1.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important to note that this is a ratio. It </a:t>
            </a:r>
            <a:r>
              <a:rPr lang="en-AU" sz="2400" b="1" i="1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does not tell you the actual number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ions in a crystal of sodium chloride. In fact, a single salt crystal contains approximately one quintillion 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10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18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ions!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Images/Content/Science/1370901441749-764741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40894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217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496838"/>
            <a:ext cx="11290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 charges on the ions are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not of the same magnitude,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 will be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more of one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type of ion than the other in order to make the ionic compound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neutral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overall.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a crystal of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calcium fluoride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CaF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shown below) has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twice as many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KaTeX_Main"/>
              </a:rPr>
              <a:t>F</a:t>
            </a:r>
            <a:r>
              <a:rPr lang="en-AU" sz="2400" b="0" i="0" baseline="30000" dirty="0" smtClean="0">
                <a:solidFill>
                  <a:srgbClr val="32B57C"/>
                </a:solidFill>
                <a:effectLst/>
                <a:latin typeface="KaTeX_Main"/>
              </a:rPr>
              <a:t>−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Ca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2+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ions, so that it has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no overall charge.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ratio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cations to anions in the crystal lattice is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KaTeX_Main"/>
              </a:rPr>
              <a:t>1:2.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56180915.310361g/1456180914448-1994214138574788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475" y="3011438"/>
            <a:ext cx="37623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040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19038"/>
            <a:ext cx="110871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order to write the </a:t>
            </a:r>
            <a:r>
              <a:rPr lang="en-AU" sz="28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chemical formula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 ionic compound, we first need to work out what the </a:t>
            </a: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ratio of cations to anions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be. The charges must </a:t>
            </a:r>
            <a:r>
              <a:rPr lang="en-AU" sz="28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balance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order to make the compound </a:t>
            </a:r>
            <a:r>
              <a:rPr lang="en-AU" sz="28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neutral overall.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let's look at </a:t>
            </a:r>
            <a:r>
              <a:rPr lang="en-AU" sz="28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iron(III) oxide.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contains the ions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Fe</a:t>
            </a:r>
            <a:r>
              <a:rPr lang="en-AU" sz="28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3+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O</a:t>
            </a:r>
            <a:r>
              <a:rPr lang="en-AU" sz="28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2−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What </a:t>
            </a: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ratio of ions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does the crystal lattice need to contain in order to be </a:t>
            </a:r>
            <a:r>
              <a:rPr lang="en-AU" sz="28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electrically neutral?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56361373.79431g/1456361373077-2920739907842297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75" y="3858468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137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1048435"/>
            <a:ext cx="10718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we start with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one of each ion,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can see that the charges do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not balance out:</a:t>
            </a:r>
            <a:endParaRPr lang="en-AU" sz="2400" dirty="0"/>
          </a:p>
        </p:txBody>
      </p:sp>
      <p:pic>
        <p:nvPicPr>
          <p:cNvPr id="11266" name="Picture 2" descr="https://www.educationperfect.com/media/content/Science/1496968049.050891g/1496968073305-91322358982036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5" y="2535237"/>
            <a:ext cx="66675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055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392837"/>
            <a:ext cx="11188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continue adding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cations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anions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until the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positive and negative charges balance out.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Looking at the image below, you can see that we need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two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KaTeX_Main"/>
              </a:rPr>
              <a:t>Fe</a:t>
            </a:r>
            <a:r>
              <a:rPr lang="en-AU" sz="2400" b="1" i="0" baseline="30000" dirty="0" smtClean="0">
                <a:solidFill>
                  <a:srgbClr val="32B57C"/>
                </a:solidFill>
                <a:effectLst/>
                <a:latin typeface="KaTeX_Main"/>
              </a:rPr>
              <a:t>3</a:t>
            </a:r>
            <a:r>
              <a:rPr lang="en-AU" sz="2400" b="0" i="0" baseline="30000" dirty="0" smtClean="0">
                <a:solidFill>
                  <a:srgbClr val="32B57C"/>
                </a:solidFill>
                <a:effectLst/>
                <a:latin typeface="KaTeX_Main"/>
              </a:rPr>
              <a:t>+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ions, and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three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KaTeX_Main"/>
              </a:rPr>
              <a:t>O</a:t>
            </a:r>
            <a:r>
              <a:rPr lang="en-AU" sz="2400" b="1" i="0" baseline="30000" dirty="0" smtClean="0">
                <a:solidFill>
                  <a:srgbClr val="3598DC"/>
                </a:solidFill>
                <a:effectLst/>
                <a:latin typeface="KaTeX_Main"/>
              </a:rPr>
              <a:t>2</a:t>
            </a:r>
            <a:r>
              <a:rPr lang="en-AU" sz="2400" b="0" i="0" baseline="30000" dirty="0" smtClean="0">
                <a:solidFill>
                  <a:srgbClr val="3598DC"/>
                </a:solidFill>
                <a:effectLst/>
                <a:latin typeface="KaTeX_Main"/>
              </a:rPr>
              <a:t>−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ions to make the charges balance. The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ratio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cations to anions in iron(III) oxide is therefore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KaTeX_Main"/>
              </a:rPr>
              <a:t>2:3.</a:t>
            </a:r>
            <a:endParaRPr lang="en-AU" sz="2400" dirty="0"/>
          </a:p>
        </p:txBody>
      </p:sp>
      <p:pic>
        <p:nvPicPr>
          <p:cNvPr id="3" name="1509323839.1630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38270" y="2590800"/>
            <a:ext cx="371983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1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1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0"/>
            <a:ext cx="11607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important thing to remember when writing ratios is that the side of the colon on which you place each number </a:t>
            </a:r>
            <a:r>
              <a:rPr lang="en-AU" sz="28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does matter.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are talking about a ratio of </a:t>
            </a: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cations </a:t>
            </a:r>
            <a:r>
              <a:rPr lang="en-AU" sz="2800" b="1" i="0" u="sng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 anions,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written in the form </a:t>
            </a: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cations : anions.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if there are </a:t>
            </a:r>
            <a:r>
              <a:rPr lang="en-AU" sz="28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three cations and two anions,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would write the ratio as </a:t>
            </a:r>
            <a:r>
              <a:rPr lang="en-AU" sz="2800" b="1" i="0" dirty="0" smtClean="0">
                <a:solidFill>
                  <a:srgbClr val="00868B"/>
                </a:solidFill>
                <a:effectLst/>
                <a:latin typeface="KaTeX_Main"/>
              </a:rPr>
              <a:t>3:2.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there are </a:t>
            </a:r>
            <a:r>
              <a:rPr lang="en-AU" sz="28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two cations and three anions,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would write the ratio as </a:t>
            </a:r>
            <a:r>
              <a:rPr lang="en-AU" sz="2800" b="1" i="0" dirty="0" smtClean="0">
                <a:solidFill>
                  <a:srgbClr val="32B57C"/>
                </a:solidFill>
                <a:effectLst/>
                <a:latin typeface="KaTeX_Main"/>
              </a:rPr>
              <a:t>2:3.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are </a:t>
            </a: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not the same thing.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Science/1455237616.716651g/1455237619637-3438387274081571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00" y="4109402"/>
            <a:ext cx="2667000" cy="254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774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190838"/>
            <a:ext cx="11506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Once we've figured out the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ratio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cations to anions in an ionic compound, we can write its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chemical formula.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Writing a chemical formula for an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ionic compound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way of showing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how many of each type of 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need in order for the compound to be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neutral.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3100" y="2129830"/>
            <a:ext cx="10210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formula is written: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Cation first,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anion second.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Showing the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simplest ratio of 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balances the positive and negative charges.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Without showing charges on ions.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German/1452730435.152061g/1452730443853-155493078226081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4419600"/>
            <a:ext cx="3810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502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97240"/>
            <a:ext cx="11277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writing the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name or formula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 ionic compound, the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metal ion (cation)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always written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first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non-metal ion (anion)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always written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second.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charges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ions are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included in the chemical formula.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an ionic compound made up of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silver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FF7F50"/>
                </a:solidFill>
                <a:effectLst/>
                <a:latin typeface="KaTeX_Main"/>
              </a:rPr>
              <a:t>(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KaTeX_Main"/>
              </a:rPr>
              <a:t>Ag</a:t>
            </a:r>
            <a:r>
              <a:rPr lang="en-AU" sz="2400" b="0" i="0" baseline="30000" dirty="0" smtClean="0">
                <a:solidFill>
                  <a:srgbClr val="FF7F50"/>
                </a:solidFill>
                <a:effectLst/>
                <a:latin typeface="KaTeX_Main"/>
              </a:rPr>
              <a:t>+</a:t>
            </a:r>
            <a:r>
              <a:rPr lang="en-AU" sz="2400" b="0" i="0" dirty="0" smtClean="0">
                <a:solidFill>
                  <a:srgbClr val="FF7F50"/>
                </a:solidFill>
                <a:effectLst/>
                <a:latin typeface="KaTeX_Main"/>
              </a:rPr>
              <a:t>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iodide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8C4AB2"/>
                </a:solidFill>
                <a:effectLst/>
                <a:latin typeface="KaTeX_Main"/>
              </a:rPr>
              <a:t>(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KaTeX_Main"/>
              </a:rPr>
              <a:t>I</a:t>
            </a:r>
            <a:r>
              <a:rPr lang="en-AU" sz="2400" b="0" i="0" baseline="30000" dirty="0" smtClean="0">
                <a:solidFill>
                  <a:srgbClr val="8C4AB2"/>
                </a:solidFill>
                <a:effectLst/>
                <a:latin typeface="KaTeX_Main"/>
              </a:rPr>
              <a:t>−</a:t>
            </a:r>
            <a:r>
              <a:rPr lang="en-AU" sz="2400" b="0" i="0" dirty="0" smtClean="0">
                <a:solidFill>
                  <a:srgbClr val="8C4AB2"/>
                </a:solidFill>
                <a:effectLst/>
                <a:latin typeface="KaTeX_Main"/>
              </a:rPr>
              <a:t>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ions is called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silver iodide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iodide silver.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Its chemical formula is written </a:t>
            </a:r>
            <a:r>
              <a:rPr lang="en-AU" sz="2400" b="1" i="0" dirty="0" err="1" smtClean="0">
                <a:solidFill>
                  <a:srgbClr val="00868B"/>
                </a:solidFill>
                <a:effectLst/>
                <a:latin typeface="KaTeX_Main"/>
              </a:rPr>
              <a:t>AgI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KaTeX_Main"/>
              </a:rPr>
              <a:t>IAg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037" y="4198064"/>
            <a:ext cx="5059363" cy="265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98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00" y="256739"/>
            <a:ext cx="118745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also must include any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Roman numerals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name of a compound, where they are required to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identify the charge on the ion.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lets other people know what the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chemical formula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compound is.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iron(II)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8C4AB2"/>
                </a:solidFill>
                <a:effectLst/>
                <a:latin typeface="KaTeX_Main"/>
              </a:rPr>
              <a:t>(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KaTeX_Main"/>
              </a:rPr>
              <a:t>Fe</a:t>
            </a:r>
            <a:r>
              <a:rPr lang="en-AU" sz="2400" b="1" i="0" baseline="30000" dirty="0" smtClean="0">
                <a:solidFill>
                  <a:srgbClr val="8C4AB2"/>
                </a:solidFill>
                <a:effectLst/>
                <a:latin typeface="KaTeX_Main"/>
              </a:rPr>
              <a:t>2</a:t>
            </a:r>
            <a:r>
              <a:rPr lang="en-AU" sz="2400" b="0" i="0" baseline="30000" dirty="0" smtClean="0">
                <a:solidFill>
                  <a:srgbClr val="8C4AB2"/>
                </a:solidFill>
                <a:effectLst/>
                <a:latin typeface="KaTeX_Main"/>
              </a:rPr>
              <a:t>+)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iron(III)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FF7F50"/>
                </a:solidFill>
                <a:effectLst/>
                <a:latin typeface="KaTeX_Main"/>
              </a:rPr>
              <a:t>(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KaTeX_Main"/>
              </a:rPr>
              <a:t>Fe</a:t>
            </a:r>
            <a:r>
              <a:rPr lang="en-AU" sz="2400" b="1" i="0" baseline="30000" dirty="0" smtClean="0">
                <a:solidFill>
                  <a:srgbClr val="FF7F50"/>
                </a:solidFill>
                <a:effectLst/>
                <a:latin typeface="KaTeX_Main"/>
              </a:rPr>
              <a:t>3</a:t>
            </a:r>
            <a:r>
              <a:rPr lang="en-AU" sz="2400" b="0" i="0" baseline="30000" dirty="0" smtClean="0">
                <a:solidFill>
                  <a:srgbClr val="FF7F50"/>
                </a:solidFill>
                <a:effectLst/>
                <a:latin typeface="KaTeX_Main"/>
              </a:rPr>
              <a:t>+</a:t>
            </a:r>
            <a:r>
              <a:rPr lang="en-AU" sz="2400" b="0" i="0" dirty="0" smtClean="0">
                <a:solidFill>
                  <a:srgbClr val="FF7F50"/>
                </a:solidFill>
                <a:effectLst/>
                <a:latin typeface="KaTeX_Main"/>
              </a:rPr>
              <a:t>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ions both form compounds with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oxide 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00868B"/>
                </a:solidFill>
                <a:effectLst/>
                <a:latin typeface="KaTeX_Main"/>
              </a:rPr>
              <a:t>(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KaTeX_Main"/>
              </a:rPr>
              <a:t>O</a:t>
            </a:r>
            <a:r>
              <a:rPr lang="en-AU" sz="2400" b="1" i="0" baseline="30000" dirty="0" smtClean="0">
                <a:solidFill>
                  <a:srgbClr val="00868B"/>
                </a:solidFill>
                <a:effectLst/>
                <a:latin typeface="KaTeX_Main"/>
              </a:rPr>
              <a:t>2</a:t>
            </a:r>
            <a:r>
              <a:rPr lang="en-AU" sz="2400" b="0" i="0" baseline="30000" dirty="0" smtClean="0">
                <a:solidFill>
                  <a:srgbClr val="00868B"/>
                </a:solidFill>
                <a:effectLst/>
                <a:latin typeface="KaTeX_Main"/>
              </a:rPr>
              <a:t>−</a:t>
            </a:r>
            <a:r>
              <a:rPr lang="en-AU" sz="2400" b="0" i="0" dirty="0" smtClean="0">
                <a:solidFill>
                  <a:srgbClr val="00868B"/>
                </a:solidFill>
                <a:effectLst/>
                <a:latin typeface="KaTeX_Main"/>
              </a:rPr>
              <a:t>)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KaTeX_Main"/>
              </a:rPr>
              <a:t>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Iron(II) oxide has the chemical formula </a:t>
            </a:r>
            <a:r>
              <a:rPr lang="en-AU" sz="2400" b="1" i="0" dirty="0" err="1" smtClean="0">
                <a:solidFill>
                  <a:srgbClr val="00868B"/>
                </a:solidFill>
                <a:effectLst/>
                <a:latin typeface="KaTeX_Main"/>
              </a:rPr>
              <a:t>FeO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while iron(III) oxide has the chemical formula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KaTeX_Main"/>
              </a:rPr>
              <a:t>Fe</a:t>
            </a:r>
            <a:r>
              <a:rPr lang="en-AU" sz="2400" b="1" i="0" baseline="-25000" dirty="0" smtClean="0">
                <a:solidFill>
                  <a:srgbClr val="00868B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00868B"/>
                </a:solidFill>
                <a:effectLst/>
                <a:latin typeface="KaTeX_Main"/>
              </a:rPr>
              <a:t>​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KaTeX_Main"/>
              </a:rPr>
              <a:t>O</a:t>
            </a:r>
            <a:r>
              <a:rPr lang="en-AU" sz="2400" b="1" i="0" baseline="-25000" dirty="0" smtClean="0">
                <a:solidFill>
                  <a:srgbClr val="00868B"/>
                </a:solidFill>
                <a:effectLst/>
                <a:latin typeface="KaTeX_Main"/>
              </a:rPr>
              <a:t>3</a:t>
            </a:r>
            <a:r>
              <a:rPr lang="en-AU" sz="2400" b="0" i="0" dirty="0" smtClean="0">
                <a:solidFill>
                  <a:srgbClr val="00868B"/>
                </a:solidFill>
                <a:effectLst/>
                <a:latin typeface="KaTeX_Main"/>
              </a:rPr>
              <a:t>​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KaTeX_Main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2934395"/>
            <a:ext cx="8419111" cy="336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65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900" y="613539"/>
            <a:ext cx="11544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Subscript numbers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chemical formulae tell you the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number of each type of atom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compound. The number relates to the atom it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follows.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sodium oxide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the formula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KaTeX_Main"/>
              </a:rPr>
              <a:t>Na</a:t>
            </a:r>
            <a:r>
              <a:rPr lang="en-AU" sz="2400" b="1" i="0" baseline="-25000" dirty="0" smtClean="0">
                <a:solidFill>
                  <a:srgbClr val="3598DC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3598DC"/>
                </a:solidFill>
                <a:effectLst/>
                <a:latin typeface="KaTeX_Main"/>
              </a:rPr>
              <a:t>​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KaTeX_Main"/>
              </a:rPr>
              <a:t>O.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after sodium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tells you that there are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two sodium ions.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there is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no number,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 after oxide, it means there is only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one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that ion. Sodium oxide has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two sodium 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every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one oxide 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6" name="Picture 2" descr="https://www.educationperfect.com/media/content/Science/1563228436.583041g/1563228436906-385044700236230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724275"/>
            <a:ext cx="57816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19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1179512"/>
            <a:ext cx="11279791" cy="30241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7900" y="413435"/>
            <a:ext cx="10680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After you have completed this lesson you should be able to:</a:t>
            </a:r>
            <a:endParaRPr lang="en-AU" sz="2800" dirty="0"/>
          </a:p>
        </p:txBody>
      </p:sp>
      <p:pic>
        <p:nvPicPr>
          <p:cNvPr id="1026" name="Picture 2" descr="https://www.educationperfect.com/media/content/Science/1456265567.873651g/1456265571951-2393450833578056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707" y="4114800"/>
            <a:ext cx="38100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786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298440"/>
            <a:ext cx="11176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will need to be able to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determine the formula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 ionic compound that will form from any given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combination of ions.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However, this is easy to do once you have worked out the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ratio of ions.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 ions in the compound have a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8C4AB2"/>
                </a:solidFill>
                <a:effectLst/>
                <a:latin typeface="KaTeX_Main"/>
              </a:rPr>
              <a:t>: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ratio,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charges are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balanced.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means we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won’t have to write any subscript numbers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formula.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magnesium oxide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made up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Mg</a:t>
            </a:r>
            <a:r>
              <a:rPr lang="en-AU" sz="2400" b="1" i="0" baseline="30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ions 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O</a:t>
            </a:r>
            <a:r>
              <a:rPr lang="en-AU" sz="2400" b="1" i="0" baseline="30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−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ions. These charges will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cancel each other out,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formula will simply be </a:t>
            </a:r>
            <a:r>
              <a:rPr lang="en-AU" sz="2400" b="1" i="0" dirty="0" err="1" smtClean="0">
                <a:solidFill>
                  <a:srgbClr val="00868B"/>
                </a:solidFill>
                <a:effectLst/>
                <a:latin typeface="KaTeX_Main"/>
              </a:rPr>
              <a:t>MgO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KaTeX_Main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410" name="Picture 2" descr="https://www.educationperfect.com/media/content/Science/1563228519.733861g/1563228520040-385044700236230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22712"/>
            <a:ext cx="6734175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656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100" y="180539"/>
            <a:ext cx="10934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a </a:t>
            </a:r>
            <a:r>
              <a:rPr lang="en-AU" sz="2400" b="1" i="0" dirty="0" smtClean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potassium 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a charge of </a:t>
            </a:r>
            <a:r>
              <a:rPr lang="en-AU" sz="2400" b="1" i="0" baseline="30000" dirty="0" smtClean="0">
                <a:solidFill>
                  <a:srgbClr val="EF798A"/>
                </a:solidFill>
                <a:effectLst/>
                <a:latin typeface="KaTeX_Main"/>
              </a:rPr>
              <a:t>+1</a:t>
            </a:r>
            <a:r>
              <a:rPr lang="en-AU" sz="2400" b="1" i="0" dirty="0" smtClean="0">
                <a:solidFill>
                  <a:srgbClr val="EF798A"/>
                </a:solidFill>
                <a:effectLst/>
                <a:latin typeface="KaTeX_Main"/>
              </a:rPr>
              <a:t>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potassium oxide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have a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3598DC"/>
                </a:solidFill>
                <a:effectLst/>
                <a:latin typeface="KaTeX_Main"/>
              </a:rPr>
              <a:t>: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ratio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potassium ions to oxide ions. We can show this in the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formula of potassium oxide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writing a </a:t>
            </a:r>
            <a:r>
              <a:rPr lang="en-AU" sz="2400" b="1" i="0" dirty="0" smtClean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subscript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EF798A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after the potassium: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KaTeX_Main"/>
              </a:rPr>
              <a:t>K</a:t>
            </a:r>
            <a:r>
              <a:rPr lang="en-AU" sz="2400" b="1" i="0" baseline="-25000" dirty="0" smtClean="0">
                <a:solidFill>
                  <a:srgbClr val="3598DC"/>
                </a:solidFill>
                <a:effectLst/>
                <a:latin typeface="KaTeX_Main"/>
              </a:rPr>
              <a:t>2</a:t>
            </a:r>
            <a:r>
              <a:rPr lang="en-AU" sz="2400" b="0" i="0" baseline="-25000" dirty="0" smtClean="0">
                <a:solidFill>
                  <a:srgbClr val="3598DC"/>
                </a:solidFill>
                <a:effectLst/>
                <a:latin typeface="KaTeX_Main"/>
              </a:rPr>
              <a:t>​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KaTeX_Main"/>
              </a:rPr>
              <a:t>O.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tells us that </a:t>
            </a:r>
            <a:r>
              <a:rPr lang="en-AU" sz="2400" b="1" i="0" dirty="0" smtClean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two potassium 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EF798A"/>
                </a:solidFill>
                <a:effectLst/>
                <a:latin typeface="KaTeX_Main"/>
              </a:rPr>
              <a:t>(</a:t>
            </a:r>
            <a:r>
              <a:rPr lang="en-AU" sz="2400" b="1" i="0" dirty="0" smtClean="0">
                <a:solidFill>
                  <a:srgbClr val="EF798A"/>
                </a:solidFill>
                <a:effectLst/>
                <a:latin typeface="KaTeX_Main"/>
              </a:rPr>
              <a:t>K</a:t>
            </a:r>
            <a:r>
              <a:rPr lang="en-AU" sz="2400" b="0" i="0" baseline="30000" dirty="0" smtClean="0">
                <a:solidFill>
                  <a:srgbClr val="EF798A"/>
                </a:solidFill>
                <a:effectLst/>
                <a:latin typeface="KaTeX_Main"/>
              </a:rPr>
              <a:t>+</a:t>
            </a:r>
            <a:r>
              <a:rPr lang="en-AU" sz="2400" b="0" i="0" dirty="0" smtClean="0">
                <a:solidFill>
                  <a:srgbClr val="EF798A"/>
                </a:solidFill>
                <a:effectLst/>
                <a:latin typeface="KaTeX_Main"/>
              </a:rPr>
              <a:t>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required to balance the charge of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one oxide 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8C4AB2"/>
                </a:solidFill>
                <a:effectLst/>
                <a:latin typeface="KaTeX_Main"/>
              </a:rPr>
              <a:t>(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KaTeX_Main"/>
              </a:rPr>
              <a:t>O</a:t>
            </a:r>
            <a:r>
              <a:rPr lang="en-AU" sz="2400" b="1" i="0" baseline="30000" dirty="0" smtClean="0">
                <a:solidFill>
                  <a:srgbClr val="8C4AB2"/>
                </a:solidFill>
                <a:effectLst/>
                <a:latin typeface="KaTeX_Main"/>
              </a:rPr>
              <a:t>2</a:t>
            </a:r>
            <a:r>
              <a:rPr lang="en-AU" sz="2400" b="0" i="0" baseline="30000" dirty="0" smtClean="0">
                <a:solidFill>
                  <a:srgbClr val="8C4AB2"/>
                </a:solidFill>
                <a:effectLst/>
                <a:latin typeface="KaTeX_Main"/>
              </a:rPr>
              <a:t>−</a:t>
            </a:r>
            <a:r>
              <a:rPr lang="en-AU" sz="2400" b="0" i="0" dirty="0" smtClean="0">
                <a:solidFill>
                  <a:srgbClr val="8C4AB2"/>
                </a:solidFill>
                <a:effectLst/>
                <a:latin typeface="KaTeX_Main"/>
              </a:rPr>
              <a:t>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make the compound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neutral.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434" name="Picture 2" descr="https://www.educationperfect.com/media/content/Science/1563228580.595931g/1563228580923-385044700236230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675" y="3224212"/>
            <a:ext cx="6981825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570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URc75hoKGLY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64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178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36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609938"/>
            <a:ext cx="11506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atoms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gain or lose electrons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become stable, they become charged particles: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ions.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electrons are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transferred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atoms, forming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cations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(+)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anions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(−).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cations and anions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come together to form large crystal lattices called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ionic compounds.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487" y="4141787"/>
            <a:ext cx="8077798" cy="218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6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716340"/>
            <a:ext cx="11455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Ionic compounds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made up of cations and anions held together by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strong electrostatic forces.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Ionic bonds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 type of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chemical bond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involving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electrostatic attraction,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the attractive force between ions with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opposite electric charges.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Positively charged cations and negatively charged anions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attract each other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bond together to form an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ionic compound.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60990272.613621g/1560990274585-131867285557080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5070475"/>
            <a:ext cx="32099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36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4700" y="181739"/>
            <a:ext cx="107061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Metal atoms,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found on the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left-hand side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periodic table, need to lose electrons to fill their valence shells and achieve stability. They form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cations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a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positive charge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is equal to the number of electrons lost.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Non-metal atoms,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found on the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right-hand side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periodic table, need to gain electrons to fill their valence shells and achieve stability. They form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anions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a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negative charge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is equal to the number of electrons gained.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60117241.655271g/1560117245659-332930014469836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0" y="3387391"/>
            <a:ext cx="5930900" cy="324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1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00" y="410339"/>
            <a:ext cx="113411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look at the most well-known example of an ionic compound, </a:t>
            </a:r>
            <a:r>
              <a:rPr lang="en-AU" sz="2400" b="1" i="0" dirty="0" smtClean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sodium chloride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(table salt).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sodium atom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(a metal) loses an electron to form a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sodium 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Size1"/>
              </a:rPr>
              <a:t>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Na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Size1"/>
              </a:rPr>
              <a:t>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The electron is </a:t>
            </a:r>
            <a:r>
              <a:rPr lang="en-AU" sz="2400" b="1" i="0" dirty="0" smtClean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transferred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chlorine atom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(a non-metal). When chlorine gains the electron, a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chloride 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Size1"/>
              </a:rPr>
              <a:t>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Cl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−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Size1"/>
              </a:rPr>
              <a:t>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formed. The oppositely charged sodium and chloride ions are </a:t>
            </a:r>
            <a:r>
              <a:rPr lang="en-AU" sz="2400" b="1" i="0" dirty="0" smtClean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attracted to each other,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bond together to form the compound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sodium chloride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(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KaTeX_Main"/>
              </a:rPr>
              <a:t>NaCl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563404912.925851g/1563404914554-4097942892134443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5" y="3724275"/>
            <a:ext cx="7620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07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00" y="334139"/>
            <a:ext cx="11976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Another example of an ionic compound is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calcium chloride.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Each calcium atom gives up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two electrons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order to become stable, forming the cation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Ca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2+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transfers one electron to each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chlorine atom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giving them each a charge of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−1.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oppositely charged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calcium and chloride ions are then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attracted to each other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bond together to form the compound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calcium chloride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8C4AB2"/>
                </a:solidFill>
                <a:effectLst/>
                <a:latin typeface="KaTeX_Main"/>
              </a:rPr>
              <a:t>(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KaTeX_Main"/>
              </a:rPr>
              <a:t>CaCl</a:t>
            </a:r>
            <a:r>
              <a:rPr lang="en-AU" sz="2400" b="1" i="0" baseline="-25000" dirty="0" smtClean="0">
                <a:solidFill>
                  <a:srgbClr val="8C4AB2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8C4AB2"/>
                </a:solidFill>
                <a:effectLst/>
                <a:latin typeface="KaTeX_Main"/>
              </a:rPr>
              <a:t>​)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KaTeX_Main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563405019.712081g/1563405021321-4097942892134443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262" y="2758539"/>
            <a:ext cx="5006975" cy="409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329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638939"/>
            <a:ext cx="116205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Unlike covalent compounds, such as water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(H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O)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ionic compounds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do not contain individual molecules.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Instead, they form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crystal lattices.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crystal lattice is a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repeated arrangement of 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3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dimensions. For example, the image below shows what the structure of a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sodium chloride crystal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would look like up close. Each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cation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lattice is surrounded by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anions,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each anion is surrounded by cations.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34322547.108111g/1434322541667-1807370867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31496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335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400" y="256739"/>
            <a:ext cx="114935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Ionic compounds are always neutral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(uncharged) overall.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Positive charges (from cations) and negative charges (from anions) need to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cancel each other out.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charges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cations and anions are the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same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(e.g.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1+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1−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), a simple crystal lattice with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equal numbers of anions and cations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formed.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20672114.305631g/1420672063808-158496176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150" y="3059112"/>
            <a:ext cx="3810000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381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1787</Words>
  <Application>Microsoft Office PowerPoint</Application>
  <PresentationFormat>Widescreen</PresentationFormat>
  <Paragraphs>71</Paragraphs>
  <Slides>24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KaTeX_Main</vt:lpstr>
      <vt:lpstr>KaTeX_Size1</vt:lpstr>
      <vt:lpstr>Office Theme</vt:lpstr>
      <vt:lpstr>Ionic Compounds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 Compunds</dc:title>
  <dc:creator>Joseph D'cruz</dc:creator>
  <cp:lastModifiedBy>D'CRUZ Jean [Narrogin Senior High School]</cp:lastModifiedBy>
  <cp:revision>3</cp:revision>
  <dcterms:created xsi:type="dcterms:W3CDTF">2020-06-27T14:22:25Z</dcterms:created>
  <dcterms:modified xsi:type="dcterms:W3CDTF">2021-03-03T00:56:36Z</dcterms:modified>
</cp:coreProperties>
</file>