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D863-5333-4CCD-953E-6A11249C520B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5C2F-84D7-4906-B91A-33B25B7DE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148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D863-5333-4CCD-953E-6A11249C520B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5C2F-84D7-4906-B91A-33B25B7DE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568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D863-5333-4CCD-953E-6A11249C520B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5C2F-84D7-4906-B91A-33B25B7DE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876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D863-5333-4CCD-953E-6A11249C520B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5C2F-84D7-4906-B91A-33B25B7DE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709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D863-5333-4CCD-953E-6A11249C520B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5C2F-84D7-4906-B91A-33B25B7DE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876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D863-5333-4CCD-953E-6A11249C520B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5C2F-84D7-4906-B91A-33B25B7DE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83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D863-5333-4CCD-953E-6A11249C520B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5C2F-84D7-4906-B91A-33B25B7DE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78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D863-5333-4CCD-953E-6A11249C520B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5C2F-84D7-4906-B91A-33B25B7DE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0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D863-5333-4CCD-953E-6A11249C520B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5C2F-84D7-4906-B91A-33B25B7DE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482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D863-5333-4CCD-953E-6A11249C520B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5C2F-84D7-4906-B91A-33B25B7DE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35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D863-5333-4CCD-953E-6A11249C520B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5C2F-84D7-4906-B91A-33B25B7DE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98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8D863-5333-4CCD-953E-6A11249C520B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65C2F-84D7-4906-B91A-33B25B7DE5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37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-3FYyOI0QO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0RRVV4Diom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The Periodic Table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3110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328136"/>
            <a:ext cx="10706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1875, an element that was </a:t>
            </a:r>
            <a:r>
              <a:rPr lang="en-AU" sz="2400" b="1" i="0" dirty="0" smtClean="0">
                <a:solidFill>
                  <a:srgbClr val="E59866"/>
                </a:solidFill>
                <a:effectLst/>
                <a:latin typeface="Arial" panose="020B0604020202020204" pitchFamily="34" charset="0"/>
              </a:rPr>
              <a:t>similar to aluminium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was discovered, which had an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atomic mass of 69.7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 </a:t>
            </a:r>
            <a:r>
              <a:rPr lang="en-AU" sz="2400" b="1" i="0" dirty="0" smtClean="0">
                <a:solidFill>
                  <a:srgbClr val="4AA4B2"/>
                </a:solidFill>
                <a:effectLst/>
                <a:latin typeface="Arial" panose="020B0604020202020204" pitchFamily="34" charset="0"/>
              </a:rPr>
              <a:t>density of 5.91 g/</a:t>
            </a:r>
            <a:r>
              <a:rPr lang="en-AU" sz="2400" b="1" i="0" dirty="0" err="1" smtClean="0">
                <a:solidFill>
                  <a:srgbClr val="4AA4B2"/>
                </a:solidFill>
                <a:effectLst/>
                <a:latin typeface="Arial" panose="020B0604020202020204" pitchFamily="34" charset="0"/>
              </a:rPr>
              <a:t>mL.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was called </a:t>
            </a:r>
            <a:r>
              <a:rPr lang="en-AU" sz="2400" b="1" i="0" dirty="0" smtClean="0">
                <a:solidFill>
                  <a:srgbClr val="DC7633"/>
                </a:solidFill>
                <a:effectLst/>
                <a:latin typeface="Arial" panose="020B0604020202020204" pitchFamily="34" charset="0"/>
              </a:rPr>
              <a:t>gallium!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47375503.133991g/1447375506522-140175772387057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2655888"/>
            <a:ext cx="47625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84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5" y="347662"/>
            <a:ext cx="9967590" cy="2928938"/>
          </a:xfrm>
          <a:prstGeom prst="rect">
            <a:avLst/>
          </a:prstGeom>
        </p:spPr>
      </p:pic>
      <p:pic>
        <p:nvPicPr>
          <p:cNvPr id="1026" name="Picture 2" descr="https://www.educationperfect.com/media/content/Science/1491792032.573431g/1491792037454-1593301128695777-8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457451"/>
            <a:ext cx="5848350" cy="304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78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1100" y="1664038"/>
            <a:ext cx="10134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DC7633"/>
                </a:solidFill>
                <a:effectLst/>
                <a:latin typeface="Arial" panose="020B0604020202020204" pitchFamily="34" charset="0"/>
              </a:rPr>
              <a:t>Different elements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AU" sz="2400" b="1" i="0" dirty="0" smtClean="0">
                <a:solidFill>
                  <a:srgbClr val="070B85"/>
                </a:solidFill>
                <a:effectLst/>
                <a:latin typeface="Arial" panose="020B0604020202020204" pitchFamily="34" charset="0"/>
              </a:rPr>
              <a:t>different properties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their atoms are different.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1850s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Robert Bunsen discovered that when different elements are heated, they produce bands of light with </a:t>
            </a:r>
            <a:r>
              <a:rPr lang="en-AU" sz="2400" b="1" i="0" dirty="0" smtClean="0">
                <a:solidFill>
                  <a:srgbClr val="1ABC9C"/>
                </a:solidFill>
                <a:effectLst/>
                <a:latin typeface="Arial" panose="020B0604020202020204" pitchFamily="34" charset="0"/>
              </a:rPr>
              <a:t>colours unique to that element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This is how we get different coloured fireworks!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99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-3FYyOI0QOo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1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392837"/>
            <a:ext cx="11252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Elements are </a:t>
            </a:r>
            <a:r>
              <a:rPr lang="en-AU" sz="2400" b="1" i="0" dirty="0" smtClean="0">
                <a:solidFill>
                  <a:srgbClr val="DC7633"/>
                </a:solidFill>
                <a:effectLst/>
                <a:latin typeface="Arial" panose="020B0604020202020204" pitchFamily="34" charset="0"/>
              </a:rPr>
              <a:t>different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they have </a:t>
            </a:r>
            <a:r>
              <a:rPr lang="en-AU" sz="2400" b="1" i="0" dirty="0" smtClean="0">
                <a:solidFill>
                  <a:srgbClr val="DC7633"/>
                </a:solidFill>
                <a:effectLst/>
                <a:latin typeface="Arial" panose="020B0604020202020204" pitchFamily="34" charset="0"/>
              </a:rPr>
              <a:t>different numbers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protons, neutrons, and electrons.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currently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118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known elements. They can all be organised based on their </a:t>
            </a:r>
            <a:r>
              <a:rPr lang="en-AU" sz="2400" b="1" i="0" dirty="0" smtClean="0">
                <a:solidFill>
                  <a:srgbClr val="83B9F5"/>
                </a:solidFill>
                <a:effectLst/>
                <a:latin typeface="Arial" panose="020B0604020202020204" pitchFamily="34" charset="0"/>
              </a:rPr>
              <a:t>chemical similarities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a table called the </a:t>
            </a:r>
            <a:r>
              <a:rPr lang="en-AU" sz="2400" b="1" i="0" dirty="0" smtClean="0">
                <a:solidFill>
                  <a:srgbClr val="070B85"/>
                </a:solidFill>
                <a:effectLst/>
                <a:latin typeface="Arial" panose="020B0604020202020204" pitchFamily="34" charset="0"/>
              </a:rPr>
              <a:t>periodic table.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5665373.506961g/1455665374730-951452327571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559" y="2705100"/>
            <a:ext cx="5652915" cy="381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98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RRVV4Diom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00" y="381338"/>
            <a:ext cx="11607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Elements in the periodic table are organised according to </a:t>
            </a:r>
            <a:r>
              <a:rPr lang="en-AU" sz="2400" b="1" i="0" dirty="0" smtClean="0">
                <a:solidFill>
                  <a:srgbClr val="EC7063"/>
                </a:solidFill>
                <a:effectLst/>
                <a:latin typeface="Arial" panose="020B0604020202020204" pitchFamily="34" charset="0"/>
              </a:rPr>
              <a:t>increasing atomic number (number of protons).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hydrogen has an atomic number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is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element in the table. Helium has an atomic number of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is the next element in the table.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44967666.393511g/1444967664822-104587301774947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499" y="2553194"/>
            <a:ext cx="5857875" cy="393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92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736938"/>
            <a:ext cx="11201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periodic table is also organised into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periods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6FA6E3"/>
                </a:solidFill>
                <a:effectLst/>
                <a:latin typeface="Arial" panose="020B0604020202020204" pitchFamily="34" charset="0"/>
              </a:rPr>
              <a:t>groups.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Periods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horizontal rows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across the table and </a:t>
            </a:r>
            <a:r>
              <a:rPr lang="en-AU" sz="2400" b="1" i="0" dirty="0" smtClean="0">
                <a:solidFill>
                  <a:srgbClr val="6FA6E3"/>
                </a:solidFill>
                <a:effectLst/>
                <a:latin typeface="Arial" panose="020B0604020202020204" pitchFamily="34" charset="0"/>
              </a:rPr>
              <a:t>groups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 </a:t>
            </a:r>
            <a:r>
              <a:rPr lang="en-AU" sz="2400" b="1" i="0" dirty="0" smtClean="0">
                <a:solidFill>
                  <a:srgbClr val="6FA6E3"/>
                </a:solidFill>
                <a:effectLst/>
                <a:latin typeface="Arial" panose="020B0604020202020204" pitchFamily="34" charset="0"/>
              </a:rPr>
              <a:t>vertical columns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down the table. Periods and groups are also given numbers to identify them.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47368175.34261g/1447368177648-174125536029792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2675930"/>
            <a:ext cx="6667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71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401935"/>
            <a:ext cx="11341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amazing thing about Mendeleev's periodic table was that he left </a:t>
            </a:r>
            <a:r>
              <a:rPr lang="en-AU" sz="2400" b="1" i="0" dirty="0" smtClean="0">
                <a:solidFill>
                  <a:srgbClr val="70B24A"/>
                </a:solidFill>
                <a:effectLst/>
                <a:latin typeface="Arial" panose="020B0604020202020204" pitchFamily="34" charset="0"/>
              </a:rPr>
              <a:t>gaps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undiscovered elements, and </a:t>
            </a:r>
            <a:r>
              <a:rPr lang="en-AU" sz="2400" b="1" i="0" dirty="0" smtClean="0">
                <a:solidFill>
                  <a:srgbClr val="70B24A"/>
                </a:solidFill>
                <a:effectLst/>
                <a:latin typeface="Arial" panose="020B0604020202020204" pitchFamily="34" charset="0"/>
              </a:rPr>
              <a:t>predicted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properties of these elements.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22892534.402241g/1522892536087-327821489769549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743075"/>
            <a:ext cx="34099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2085"/>
              </p:ext>
            </p:extLst>
          </p:nvPr>
        </p:nvGraphicFramePr>
        <p:xfrm>
          <a:off x="6038850" y="2143284"/>
          <a:ext cx="2857500" cy="313182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35488971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i="1" dirty="0">
                          <a:effectLst/>
                        </a:rPr>
                        <a:t/>
                      </a:r>
                      <a:br>
                        <a:rPr lang="en-AU" i="1" dirty="0">
                          <a:effectLst/>
                        </a:rPr>
                      </a:br>
                      <a:r>
                        <a:rPr lang="en-AU" i="1" dirty="0">
                          <a:effectLst/>
                        </a:rPr>
                        <a:t>Left: Mendeleev's original periodic table.</a:t>
                      </a:r>
                      <a:r>
                        <a:rPr lang="en-AU" dirty="0">
                          <a:effectLst/>
                        </a:rPr>
                        <a:t> When Mendeleev was developing the periodic table, he predicted that there would be an element found </a:t>
                      </a:r>
                      <a:r>
                        <a:rPr lang="en-AU" b="1" dirty="0">
                          <a:solidFill>
                            <a:srgbClr val="E59866"/>
                          </a:solidFill>
                          <a:effectLst/>
                        </a:rPr>
                        <a:t>below aluminium</a:t>
                      </a:r>
                      <a:r>
                        <a:rPr lang="en-AU" dirty="0">
                          <a:effectLst/>
                        </a:rPr>
                        <a:t> on the periodic table with an </a:t>
                      </a:r>
                      <a:r>
                        <a:rPr lang="en-AU" b="1" dirty="0">
                          <a:solidFill>
                            <a:srgbClr val="8C4AB2"/>
                          </a:solidFill>
                          <a:effectLst/>
                        </a:rPr>
                        <a:t>atomic mass</a:t>
                      </a:r>
                      <a:r>
                        <a:rPr lang="en-AU" dirty="0">
                          <a:effectLst/>
                        </a:rPr>
                        <a:t> of about </a:t>
                      </a:r>
                      <a:r>
                        <a:rPr lang="en-AU" b="1" dirty="0">
                          <a:solidFill>
                            <a:srgbClr val="8C4AB2"/>
                          </a:solidFill>
                          <a:effectLst/>
                          <a:latin typeface="KaTeX_Main"/>
                        </a:rPr>
                        <a:t>68</a:t>
                      </a:r>
                      <a:r>
                        <a:rPr lang="en-AU" dirty="0">
                          <a:effectLst/>
                        </a:rPr>
                        <a:t> and a </a:t>
                      </a:r>
                      <a:r>
                        <a:rPr lang="en-AU" b="1" dirty="0">
                          <a:solidFill>
                            <a:srgbClr val="4AA4B2"/>
                          </a:solidFill>
                          <a:effectLst/>
                        </a:rPr>
                        <a:t>density of</a:t>
                      </a:r>
                      <a:r>
                        <a:rPr lang="en-AU" dirty="0">
                          <a:effectLst/>
                        </a:rPr>
                        <a:t> </a:t>
                      </a:r>
                      <a:r>
                        <a:rPr lang="en-AU" b="1" dirty="0">
                          <a:solidFill>
                            <a:srgbClr val="4AA4B2"/>
                          </a:solidFill>
                          <a:effectLst/>
                          <a:latin typeface="KaTeX_Main"/>
                        </a:rPr>
                        <a:t>5.9</a:t>
                      </a:r>
                      <a:r>
                        <a:rPr lang="en-AU" b="1" dirty="0">
                          <a:solidFill>
                            <a:srgbClr val="4AA4B2"/>
                          </a:solidFill>
                          <a:effectLst/>
                        </a:rPr>
                        <a:t> g/</a:t>
                      </a:r>
                      <a:r>
                        <a:rPr lang="en-AU" b="1" dirty="0" err="1">
                          <a:solidFill>
                            <a:srgbClr val="4AA4B2"/>
                          </a:solidFill>
                          <a:effectLst/>
                        </a:rPr>
                        <a:t>mL.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64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498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18</Paragraphs>
  <Slides>11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KaTeX_Main</vt:lpstr>
      <vt:lpstr>Office Theme</vt:lpstr>
      <vt:lpstr>The Periodic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Periodic Table</dc:title>
  <dc:creator>Joseph D'cruz</dc:creator>
  <cp:lastModifiedBy>Joseph D'cruz</cp:lastModifiedBy>
  <cp:revision>1</cp:revision>
  <dcterms:created xsi:type="dcterms:W3CDTF">2020-06-27T13:55:36Z</dcterms:created>
  <dcterms:modified xsi:type="dcterms:W3CDTF">2020-06-27T13:55:44Z</dcterms:modified>
</cp:coreProperties>
</file>