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D5FB-BB4F-4FC0-AC0D-C0BFB289782D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C8E-38A9-4392-B234-CDA8DB2D64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13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D5FB-BB4F-4FC0-AC0D-C0BFB289782D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C8E-38A9-4392-B234-CDA8DB2D64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40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D5FB-BB4F-4FC0-AC0D-C0BFB289782D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C8E-38A9-4392-B234-CDA8DB2D64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4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D5FB-BB4F-4FC0-AC0D-C0BFB289782D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C8E-38A9-4392-B234-CDA8DB2D64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90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D5FB-BB4F-4FC0-AC0D-C0BFB289782D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C8E-38A9-4392-B234-CDA8DB2D64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33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D5FB-BB4F-4FC0-AC0D-C0BFB289782D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C8E-38A9-4392-B234-CDA8DB2D64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1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D5FB-BB4F-4FC0-AC0D-C0BFB289782D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C8E-38A9-4392-B234-CDA8DB2D64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60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D5FB-BB4F-4FC0-AC0D-C0BFB289782D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C8E-38A9-4392-B234-CDA8DB2D64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D5FB-BB4F-4FC0-AC0D-C0BFB289782D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C8E-38A9-4392-B234-CDA8DB2D64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74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D5FB-BB4F-4FC0-AC0D-C0BFB289782D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C8E-38A9-4392-B234-CDA8DB2D64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10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D5FB-BB4F-4FC0-AC0D-C0BFB289782D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DC8E-38A9-4392-B234-CDA8DB2D64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43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D5FB-BB4F-4FC0-AC0D-C0BFB289782D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5DC8E-38A9-4392-B234-CDA8DB2D64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3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7WTQD2xYt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ehKAccM8p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What is Radioactivity?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96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170240"/>
            <a:ext cx="11760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50899C"/>
                </a:solidFill>
                <a:effectLst/>
                <a:latin typeface="Arial" panose="020B0604020202020204" pitchFamily="34" charset="0"/>
              </a:rPr>
              <a:t>Light elements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low atomic masses are more stable and therefore less radioactive than heavy elements with high atomic masses.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they have </a:t>
            </a:r>
            <a:r>
              <a:rPr lang="en-AU" sz="2400" b="1" i="0" dirty="0" smtClean="0">
                <a:solidFill>
                  <a:srgbClr val="992600"/>
                </a:solidFill>
                <a:effectLst/>
                <a:latin typeface="Arial" panose="020B0604020202020204" pitchFamily="34" charset="0"/>
              </a:rPr>
              <a:t>fewer protons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nucleus.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: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ratio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protons to neutrons is needed for light elements to remain stable.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nucleus is unstable, it will </a:t>
            </a:r>
            <a:r>
              <a:rPr lang="en-AU" sz="2400" b="1" i="0" dirty="0" smtClean="0">
                <a:solidFill>
                  <a:srgbClr val="91C506"/>
                </a:solidFill>
                <a:effectLst/>
                <a:latin typeface="Arial" panose="020B0604020202020204" pitchFamily="34" charset="0"/>
              </a:rPr>
              <a:t>decay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release radiation. For example, carbon-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decays into nitrogen-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a constant rate.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3446462"/>
            <a:ext cx="4114800" cy="1133475"/>
          </a:xfrm>
          <a:prstGeom prst="rect">
            <a:avLst/>
          </a:prstGeom>
        </p:spPr>
      </p:pic>
      <p:pic>
        <p:nvPicPr>
          <p:cNvPr id="4" name="1522280555.2957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40300" y="4572000"/>
            <a:ext cx="2184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7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456337"/>
            <a:ext cx="1135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9C5089"/>
                </a:solidFill>
                <a:effectLst/>
                <a:latin typeface="Arial" panose="020B0604020202020204" pitchFamily="34" charset="0"/>
              </a:rPr>
              <a:t>Heavy elements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generally unstable, so are very radioactive.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Heavy elements have </a:t>
            </a:r>
            <a:r>
              <a:rPr lang="en-AU" sz="2400" b="1" i="0" dirty="0" smtClean="0">
                <a:solidFill>
                  <a:srgbClr val="992600"/>
                </a:solidFill>
                <a:effectLst/>
                <a:latin typeface="Arial" panose="020B0604020202020204" pitchFamily="34" charset="0"/>
              </a:rPr>
              <a:t>lots of protons,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a ratio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: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neutrons to protons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required to stabilise the nucleus.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75490"/>
              </p:ext>
            </p:extLst>
          </p:nvPr>
        </p:nvGraphicFramePr>
        <p:xfrm>
          <a:off x="793750" y="2318544"/>
          <a:ext cx="6013450" cy="1577340"/>
        </p:xfrm>
        <a:graphic>
          <a:graphicData uri="http://schemas.openxmlformats.org/drawingml/2006/table">
            <a:tbl>
              <a:tblPr/>
              <a:tblGrid>
                <a:gridCol w="6013450">
                  <a:extLst>
                    <a:ext uri="{9D8B030D-6E8A-4147-A177-3AD203B41FA5}">
                      <a16:colId xmlns:a16="http://schemas.microsoft.com/office/drawing/2014/main" val="3509284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Elements after bismuth on the periodic table have </a:t>
                      </a:r>
                      <a:r>
                        <a:rPr lang="en-AU" sz="2400" b="1" u="sng" dirty="0">
                          <a:effectLst/>
                        </a:rPr>
                        <a:t>no stable isotopes</a:t>
                      </a:r>
                      <a:r>
                        <a:rPr lang="en-AU" sz="2400" dirty="0">
                          <a:effectLst/>
                        </a:rPr>
                        <a:t>, so they </a:t>
                      </a:r>
                      <a:r>
                        <a:rPr lang="en-AU" sz="2400" b="1" dirty="0">
                          <a:effectLst/>
                        </a:rPr>
                        <a:t>all</a:t>
                      </a:r>
                      <a:r>
                        <a:rPr lang="en-AU" sz="2400" dirty="0">
                          <a:effectLst/>
                        </a:rPr>
                        <a:t> decay spontaneously. This is why there are so few naturally occurring heavy elements.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14736"/>
                  </a:ext>
                </a:extLst>
              </a:tr>
            </a:tbl>
          </a:graphicData>
        </a:graphic>
      </p:graphicFrame>
      <p:pic>
        <p:nvPicPr>
          <p:cNvPr id="7170" name="Picture 2" descr="https://www.educationperfect.com/media/content/German/1449647998.649871g/1449648048607-1470347548947156-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25" y="2318544"/>
            <a:ext cx="2733675" cy="243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75" y="4750004"/>
            <a:ext cx="47434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3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45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26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89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24" y="441324"/>
            <a:ext cx="11005653" cy="3013075"/>
          </a:xfrm>
          <a:prstGeom prst="rect">
            <a:avLst/>
          </a:prstGeom>
        </p:spPr>
      </p:pic>
      <p:pic>
        <p:nvPicPr>
          <p:cNvPr id="3" name="1509326177.4059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32174" y="3562350"/>
            <a:ext cx="5178425" cy="28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880" y="907534"/>
            <a:ext cx="6256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Chemical reactions vs. nuclear reactions: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93595"/>
              </p:ext>
            </p:extLst>
          </p:nvPr>
        </p:nvGraphicFramePr>
        <p:xfrm>
          <a:off x="1162049" y="1889284"/>
          <a:ext cx="6365875" cy="1333500"/>
        </p:xfrm>
        <a:graphic>
          <a:graphicData uri="http://schemas.openxmlformats.org/drawingml/2006/table">
            <a:tbl>
              <a:tblPr/>
              <a:tblGrid>
                <a:gridCol w="6365875">
                  <a:extLst>
                    <a:ext uri="{9D8B030D-6E8A-4147-A177-3AD203B41FA5}">
                      <a16:colId xmlns:a16="http://schemas.microsoft.com/office/drawing/2014/main" val="3996694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 b="1" dirty="0">
                          <a:solidFill>
                            <a:schemeClr val="tx1"/>
                          </a:solidFill>
                          <a:effectLst/>
                        </a:rPr>
                        <a:t>Chemical reactions</a:t>
                      </a:r>
                      <a:r>
                        <a:rPr lang="en-AU" sz="2000" dirty="0">
                          <a:solidFill>
                            <a:schemeClr val="tx1"/>
                          </a:solidFill>
                          <a:effectLst/>
                        </a:rPr>
                        <a:t> are reactions you can see happening around you all the time, like when you leave your bike out in the rain and it starts to rust. These reactions involve a change in the arrangement of </a:t>
                      </a:r>
                      <a:r>
                        <a:rPr lang="en-AU" sz="2000" b="1" dirty="0">
                          <a:solidFill>
                            <a:schemeClr val="tx1"/>
                          </a:solidFill>
                          <a:effectLst/>
                        </a:rPr>
                        <a:t>electrons</a:t>
                      </a:r>
                      <a:r>
                        <a:rPr lang="en-AU" sz="2000" dirty="0">
                          <a:solidFill>
                            <a:schemeClr val="tx1"/>
                          </a:solidFill>
                          <a:effectLst/>
                        </a:rPr>
                        <a:t> in atoms.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1310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450298931.336351g/1450298932059-345368748744371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024" y="1648599"/>
            <a:ext cx="2708276" cy="203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6986" y="444198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000" b="1" i="0" dirty="0" smtClean="0">
                <a:solidFill>
                  <a:srgbClr val="CC3300"/>
                </a:solidFill>
                <a:effectLst/>
                <a:latin typeface="Arial" panose="020B0604020202020204" pitchFamily="34" charset="0"/>
              </a:rPr>
              <a:t>Nuclear reactions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involve a change in the </a:t>
            </a:r>
            <a:r>
              <a:rPr lang="en-AU" sz="2000" b="1" i="0" dirty="0" smtClean="0">
                <a:solidFill>
                  <a:srgbClr val="CC3300"/>
                </a:solidFill>
                <a:effectLst/>
                <a:latin typeface="Arial" panose="020B0604020202020204" pitchFamily="34" charset="0"/>
              </a:rPr>
              <a:t>nucleus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atoms. They are 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 related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chemical reactions. If the nucleus of an atom changes in a certain way, it can actually change into an atom of a different element!</a:t>
            </a:r>
            <a:endParaRPr lang="en-AU" sz="2000" dirty="0"/>
          </a:p>
        </p:txBody>
      </p:sp>
      <p:pic>
        <p:nvPicPr>
          <p:cNvPr id="1028" name="Picture 4" descr="https://www.educationperfect.com/media/content/Science/1423619283.359871g/1423619262429-1598908143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6" y="4340206"/>
            <a:ext cx="37909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71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7WTQD2xYt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0477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7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hKAccM8p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2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71838"/>
            <a:ext cx="11633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the identity and chemical properties of an element are determined by the </a:t>
            </a:r>
            <a:r>
              <a:rPr lang="en-AU" sz="2800" b="1" i="0" dirty="0" smtClean="0">
                <a:solidFill>
                  <a:srgbClr val="992600"/>
                </a:solidFill>
                <a:effectLst/>
                <a:latin typeface="Arial" panose="020B0604020202020204" pitchFamily="34" charset="0"/>
              </a:rPr>
              <a:t>number of protons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its nucleus.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 that some elements can have </a:t>
            </a:r>
            <a:r>
              <a:rPr lang="en-AU" sz="2800" b="1" i="0" dirty="0" smtClean="0">
                <a:solidFill>
                  <a:srgbClr val="FA4D15"/>
                </a:solidFill>
                <a:effectLst/>
                <a:latin typeface="Arial" panose="020B0604020202020204" pitchFamily="34" charset="0"/>
              </a:rPr>
              <a:t>isotopes,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 atoms with the same number of protons but a 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different number of neutrons.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07905133569-143419824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4" y="2818606"/>
            <a:ext cx="4505325" cy="224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5572036"/>
            <a:ext cx="1132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of these atoms have one proton, so they are both hydrogen atoms. However, they have a different number of neutrons, which means they are isotopes.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4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" y="118239"/>
            <a:ext cx="11912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elements get larger and heavier, so do their nuclei.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protons in the nucleus need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"nuclear glue"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hold them together, because otherwise the positive charges would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another. The </a:t>
            </a:r>
            <a:r>
              <a:rPr lang="en-AU" sz="2400" b="1" i="0" dirty="0" smtClean="0">
                <a:solidFill>
                  <a:srgbClr val="FC906D"/>
                </a:solidFill>
                <a:effectLst/>
                <a:latin typeface="Arial" panose="020B0604020202020204" pitchFamily="34" charset="0"/>
              </a:rPr>
              <a:t>neutrons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increase the strength of a force called the </a:t>
            </a:r>
            <a:r>
              <a:rPr lang="en-AU" sz="2400" b="1" i="0" dirty="0" smtClean="0">
                <a:solidFill>
                  <a:srgbClr val="CC3300"/>
                </a:solidFill>
                <a:effectLst/>
                <a:latin typeface="Arial" panose="020B0604020202020204" pitchFamily="34" charset="0"/>
              </a:rPr>
              <a:t>strong nuclear force,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helps prevent this repulsion between protons.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C906D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atoms get, the stronger the "glue" needs to be, so the </a:t>
            </a:r>
            <a:r>
              <a:rPr lang="en-AU" sz="2400" b="1" i="0" dirty="0" smtClean="0">
                <a:solidFill>
                  <a:srgbClr val="FC906D"/>
                </a:solidFill>
                <a:effectLst/>
                <a:latin typeface="Arial" panose="020B0604020202020204" pitchFamily="34" charset="0"/>
              </a:rPr>
              <a:t>more neutrons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need to be in the nucleus.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22395939.786361g/1422395934127-184979916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4" y="3426322"/>
            <a:ext cx="4137025" cy="30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87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989737"/>
            <a:ext cx="11823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there are enough neutrons to hold the nucleus together, the atom will be </a:t>
            </a:r>
            <a:r>
              <a:rPr lang="en-AU" sz="2400" b="1" i="0" dirty="0" smtClean="0">
                <a:solidFill>
                  <a:srgbClr val="9C5063"/>
                </a:solidFill>
                <a:effectLst/>
                <a:latin typeface="Arial" panose="020B0604020202020204" pitchFamily="34" charset="0"/>
              </a:rPr>
              <a:t>stable.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 there are either </a:t>
            </a:r>
            <a:r>
              <a:rPr lang="en-AU" sz="2400" b="1" i="0" dirty="0" smtClean="0">
                <a:solidFill>
                  <a:srgbClr val="50899C"/>
                </a:solidFill>
                <a:effectLst/>
                <a:latin typeface="Arial" panose="020B0604020202020204" pitchFamily="34" charset="0"/>
              </a:rPr>
              <a:t>too many protons or too many neutrons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nucleus, and the atom is </a:t>
            </a:r>
            <a:r>
              <a:rPr lang="en-AU" sz="2400" b="1" i="0" dirty="0" smtClean="0">
                <a:solidFill>
                  <a:srgbClr val="509C89"/>
                </a:solidFill>
                <a:effectLst/>
                <a:latin typeface="Arial" panose="020B0604020202020204" pitchFamily="34" charset="0"/>
              </a:rPr>
              <a:t>unstable.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23319981.119161g/1523319981137-165650680409901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62" y="3702808"/>
            <a:ext cx="5718175" cy="292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66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712738"/>
            <a:ext cx="1154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Unstable nuclei try to stabilise themselves by throwing out particles. This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called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radioactive decay,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CC0033"/>
                </a:solidFill>
                <a:effectLst/>
                <a:latin typeface="Arial" panose="020B0604020202020204" pitchFamily="34" charset="0"/>
              </a:rPr>
              <a:t>particles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known as </a:t>
            </a:r>
            <a:r>
              <a:rPr lang="en-AU" sz="2400" b="1" i="0" dirty="0" smtClean="0">
                <a:solidFill>
                  <a:srgbClr val="CC0033"/>
                </a:solidFill>
                <a:effectLst/>
                <a:latin typeface="Arial" panose="020B0604020202020204" pitchFamily="34" charset="0"/>
              </a:rPr>
              <a:t>radiation.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CC0033"/>
                </a:solidFill>
                <a:effectLst/>
                <a:latin typeface="Arial" panose="020B0604020202020204" pitchFamily="34" charset="0"/>
              </a:rPr>
              <a:t>Natural radioactivity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when an atom's nucleus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spontaneously breaks down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releases radiation.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07906361029-143419824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3021062"/>
            <a:ext cx="36480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83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29</Paragraphs>
  <Slides>14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What is Radioactivity?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Radioactivity?</dc:title>
  <dc:creator>Joseph D'cruz</dc:creator>
  <cp:lastModifiedBy>Joseph D'cruz</cp:lastModifiedBy>
  <cp:revision>1</cp:revision>
  <dcterms:created xsi:type="dcterms:W3CDTF">2020-06-27T14:49:06Z</dcterms:created>
  <dcterms:modified xsi:type="dcterms:W3CDTF">2020-06-27T14:49:13Z</dcterms:modified>
</cp:coreProperties>
</file>