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9430-D727-4C5B-9D4E-10A67A1BE9E8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06D0-9059-44FB-9543-29F6B6AB83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8129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9430-D727-4C5B-9D4E-10A67A1BE9E8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06D0-9059-44FB-9543-29F6B6AB83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412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9430-D727-4C5B-9D4E-10A67A1BE9E8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06D0-9059-44FB-9543-29F6B6AB83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191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9430-D727-4C5B-9D4E-10A67A1BE9E8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06D0-9059-44FB-9543-29F6B6AB83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601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9430-D727-4C5B-9D4E-10A67A1BE9E8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06D0-9059-44FB-9543-29F6B6AB83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9752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9430-D727-4C5B-9D4E-10A67A1BE9E8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06D0-9059-44FB-9543-29F6B6AB83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948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9430-D727-4C5B-9D4E-10A67A1BE9E8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06D0-9059-44FB-9543-29F6B6AB83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9882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9430-D727-4C5B-9D4E-10A67A1BE9E8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06D0-9059-44FB-9543-29F6B6AB83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4197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9430-D727-4C5B-9D4E-10A67A1BE9E8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06D0-9059-44FB-9543-29F6B6AB83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9879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9430-D727-4C5B-9D4E-10A67A1BE9E8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06D0-9059-44FB-9543-29F6B6AB83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964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9430-D727-4C5B-9D4E-10A67A1BE9E8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06D0-9059-44FB-9543-29F6B6AB83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1552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49430-D727-4C5B-9D4E-10A67A1BE9E8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206D0-9059-44FB-9543-29F6B6AB83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9541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Balancing Equations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0163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3700" y="453241"/>
            <a:ext cx="11709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 we have to balance the equation using </a:t>
            </a:r>
            <a:r>
              <a:rPr lang="en-AU" sz="2400" b="1" i="0" dirty="0" smtClean="0">
                <a:solidFill>
                  <a:srgbClr val="AC3053"/>
                </a:solidFill>
                <a:effectLst/>
                <a:latin typeface="Arial" panose="020B0604020202020204" pitchFamily="34" charset="0"/>
              </a:rPr>
              <a:t>only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these three molecules: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H</a:t>
            </a:r>
            <a:r>
              <a:rPr lang="en-AU" sz="24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2​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O</a:t>
            </a:r>
            <a:r>
              <a:rPr lang="en-AU" sz="24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​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H</a:t>
            </a:r>
            <a:r>
              <a:rPr lang="en-AU" sz="24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​O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 do this, you </a:t>
            </a:r>
            <a:r>
              <a:rPr lang="en-AU" sz="2400" b="1" i="0" dirty="0" smtClean="0">
                <a:solidFill>
                  <a:srgbClr val="EFBB10"/>
                </a:solidFill>
                <a:effectLst/>
                <a:latin typeface="Arial" panose="020B0604020202020204" pitchFamily="34" charset="0"/>
              </a:rPr>
              <a:t>add molecules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until each side of the equation has the </a:t>
            </a:r>
            <a:r>
              <a:rPr lang="en-AU" sz="2400" b="1" i="0" dirty="0" smtClean="0">
                <a:solidFill>
                  <a:srgbClr val="7E7E7E"/>
                </a:solidFill>
                <a:effectLst/>
                <a:latin typeface="Arial" panose="020B0604020202020204" pitchFamily="34" charset="0"/>
              </a:rPr>
              <a:t>same number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each </a:t>
            </a:r>
            <a:r>
              <a:rPr lang="en-AU" sz="2400" b="1" i="0" dirty="0" smtClean="0">
                <a:solidFill>
                  <a:srgbClr val="7E7E7E"/>
                </a:solidFill>
                <a:effectLst/>
                <a:latin typeface="Arial" panose="020B0604020202020204" pitchFamily="34" charset="0"/>
              </a:rPr>
              <a:t>type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atom (</a:t>
            </a:r>
            <a:r>
              <a:rPr lang="en-AU" sz="2400" b="0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hydrogen and oxygen).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Basically, you are </a:t>
            </a:r>
            <a:r>
              <a:rPr lang="en-AU" sz="2400" b="1" i="0" dirty="0" smtClean="0">
                <a:solidFill>
                  <a:srgbClr val="3C6382"/>
                </a:solidFill>
                <a:effectLst/>
                <a:latin typeface="Arial" panose="020B0604020202020204" pitchFamily="34" charset="0"/>
              </a:rPr>
              <a:t>adding more reactant or product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until the equation balances out. Reactant substances are always added to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reactant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side, and products to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product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side.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975" y="4438650"/>
            <a:ext cx="405765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009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6000" y="441236"/>
            <a:ext cx="109347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Let us look at our unbalanced equation again: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H</a:t>
            </a:r>
            <a:r>
              <a:rPr lang="en-AU" sz="24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​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+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O</a:t>
            </a:r>
            <a:r>
              <a:rPr lang="en-AU" sz="24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​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→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H</a:t>
            </a:r>
            <a:r>
              <a:rPr lang="en-AU" sz="24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​O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Geography/1528842237.307071g/1528842262888-356040758226859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75" y="1524000"/>
            <a:ext cx="760095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58800" y="4331038"/>
            <a:ext cx="11633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 </a:t>
            </a:r>
            <a:r>
              <a:rPr lang="en-AU" sz="2400" b="1" i="0" dirty="0" smtClean="0">
                <a:solidFill>
                  <a:srgbClr val="611A47"/>
                </a:solidFill>
                <a:effectLst/>
                <a:latin typeface="Arial" panose="020B0604020202020204" pitchFamily="34" charset="0"/>
              </a:rPr>
              <a:t>need another oxygen on the product side,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 we should </a:t>
            </a:r>
            <a:r>
              <a:rPr lang="en-AU" sz="2400" b="1" i="0" dirty="0" smtClean="0">
                <a:solidFill>
                  <a:srgbClr val="7E7E7E"/>
                </a:solidFill>
                <a:effectLst/>
                <a:latin typeface="Arial" panose="020B0604020202020204" pitchFamily="34" charset="0"/>
              </a:rPr>
              <a:t>add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 molecule </a:t>
            </a:r>
            <a:r>
              <a:rPr lang="en-AU" sz="2400" b="1" i="0" dirty="0" smtClean="0">
                <a:solidFill>
                  <a:srgbClr val="3C6382"/>
                </a:solidFill>
                <a:effectLst/>
                <a:latin typeface="Arial" panose="020B0604020202020204" pitchFamily="34" charset="0"/>
              </a:rPr>
              <a:t>containing oxygen.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(One of these: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H</a:t>
            </a:r>
            <a:r>
              <a:rPr lang="en-AU" sz="24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2​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O</a:t>
            </a:r>
            <a:r>
              <a:rPr lang="en-AU" sz="24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​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H</a:t>
            </a:r>
            <a:r>
              <a:rPr lang="en-AU" sz="24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2​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O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Water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(H2​O)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 </a:t>
            </a:r>
            <a:r>
              <a:rPr lang="en-AU" sz="2400" b="1" i="0" dirty="0" smtClean="0">
                <a:solidFill>
                  <a:srgbClr val="7E7E7E"/>
                </a:solidFill>
                <a:effectLst/>
                <a:latin typeface="Arial" panose="020B0604020202020204" pitchFamily="34" charset="0"/>
              </a:rPr>
              <a:t>only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product, so let us </a:t>
            </a:r>
            <a:r>
              <a:rPr lang="en-AU" sz="2400" b="1" i="0" dirty="0" smtClean="0">
                <a:solidFill>
                  <a:srgbClr val="611A47"/>
                </a:solidFill>
                <a:effectLst/>
                <a:latin typeface="Arial" panose="020B0604020202020204" pitchFamily="34" charset="0"/>
              </a:rPr>
              <a:t>add a water molecule.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040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694035"/>
            <a:ext cx="116205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Our equation is still unbalanced. This time </a:t>
            </a:r>
            <a:r>
              <a:rPr lang="en-AU" sz="2800" b="1" i="0" dirty="0" smtClean="0">
                <a:solidFill>
                  <a:srgbClr val="3F806D"/>
                </a:solidFill>
                <a:effectLst/>
                <a:latin typeface="Arial" panose="020B0604020202020204" pitchFamily="34" charset="0"/>
              </a:rPr>
              <a:t>there are two more hydrogen atoms on the right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on the left:</a:t>
            </a:r>
            <a:endParaRPr lang="en-AU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67200" y="1648142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400" b="0" i="0" dirty="0" smtClean="0">
                <a:solidFill>
                  <a:srgbClr val="444444"/>
                </a:solidFill>
                <a:effectLst/>
                <a:latin typeface="KaTeX_Main"/>
              </a:rPr>
              <a:t/>
            </a:r>
            <a:br>
              <a:rPr lang="pt-BR" sz="2400" b="0" i="0" dirty="0" smtClean="0">
                <a:solidFill>
                  <a:srgbClr val="444444"/>
                </a:solidFill>
                <a:effectLst/>
                <a:latin typeface="KaTeX_Main"/>
              </a:rPr>
            </a:br>
            <a:r>
              <a:rPr lang="pt-BR" sz="2400" b="0" i="0" dirty="0" smtClean="0">
                <a:solidFill>
                  <a:srgbClr val="444444"/>
                </a:solidFill>
                <a:effectLst/>
                <a:latin typeface="KaTeX_Main"/>
              </a:rPr>
              <a:t>H</a:t>
            </a:r>
            <a:r>
              <a:rPr lang="pt-BR" sz="24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2​</a:t>
            </a:r>
            <a:r>
              <a:rPr lang="pt-BR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pt-BR" sz="2400" b="0" i="0" dirty="0" smtClean="0">
                <a:solidFill>
                  <a:srgbClr val="444444"/>
                </a:solidFill>
                <a:effectLst/>
                <a:latin typeface="KaTeX_Main"/>
              </a:rPr>
              <a:t>+</a:t>
            </a:r>
            <a:r>
              <a:rPr lang="pt-BR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pt-BR" sz="2400" b="0" i="0" dirty="0" smtClean="0">
                <a:solidFill>
                  <a:srgbClr val="444444"/>
                </a:solidFill>
                <a:effectLst/>
                <a:latin typeface="KaTeX_Main"/>
              </a:rPr>
              <a:t>O</a:t>
            </a:r>
            <a:r>
              <a:rPr lang="pt-BR" sz="24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pt-BR" sz="2400" b="0" i="0" dirty="0" smtClean="0">
                <a:solidFill>
                  <a:srgbClr val="444444"/>
                </a:solidFill>
                <a:effectLst/>
                <a:latin typeface="KaTeX_Main"/>
              </a:rPr>
              <a:t>​</a:t>
            </a:r>
            <a:r>
              <a:rPr lang="pt-BR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→ </a:t>
            </a:r>
            <a:r>
              <a:rPr lang="pt-BR" sz="2400" b="0" i="0" dirty="0" smtClean="0">
                <a:solidFill>
                  <a:srgbClr val="444444"/>
                </a:solidFill>
                <a:effectLst/>
                <a:latin typeface="KaTeX_Main"/>
              </a:rPr>
              <a:t>H</a:t>
            </a:r>
            <a:r>
              <a:rPr lang="pt-BR" sz="24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pt-BR" sz="2400" b="0" i="0" dirty="0" smtClean="0">
                <a:solidFill>
                  <a:srgbClr val="444444"/>
                </a:solidFill>
                <a:effectLst/>
                <a:latin typeface="KaTeX_Main"/>
              </a:rPr>
              <a:t>​O</a:t>
            </a:r>
            <a:r>
              <a:rPr lang="pt-BR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pt-BR" sz="2400" b="0" i="0" dirty="0" smtClean="0">
                <a:solidFill>
                  <a:srgbClr val="444444"/>
                </a:solidFill>
                <a:effectLst/>
                <a:latin typeface="KaTeX_Main"/>
              </a:rPr>
              <a:t>+</a:t>
            </a:r>
            <a:r>
              <a:rPr lang="pt-BR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pt-BR" sz="2400" b="0" i="0" dirty="0" smtClean="0">
                <a:solidFill>
                  <a:srgbClr val="444444"/>
                </a:solidFill>
                <a:effectLst/>
                <a:latin typeface="KaTeX_Main"/>
              </a:rPr>
              <a:t>H</a:t>
            </a:r>
            <a:r>
              <a:rPr lang="pt-BR" sz="24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2​</a:t>
            </a:r>
            <a:r>
              <a:rPr lang="pt-BR" sz="2400" b="0" i="0" dirty="0" smtClean="0">
                <a:solidFill>
                  <a:srgbClr val="444444"/>
                </a:solidFill>
                <a:effectLst/>
                <a:latin typeface="KaTeX_Main"/>
              </a:rPr>
              <a:t>O</a:t>
            </a:r>
            <a:endParaRPr lang="en-AU" sz="2400" dirty="0"/>
          </a:p>
        </p:txBody>
      </p:sp>
      <p:pic>
        <p:nvPicPr>
          <p:cNvPr id="8194" name="Picture 2" descr="https://www.educationperfect.com/media/content/Science/1528845418.444341g/1528845443990-356040758226859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2366962"/>
            <a:ext cx="7581900" cy="16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98500" y="4433838"/>
            <a:ext cx="111633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need to </a:t>
            </a:r>
            <a:r>
              <a:rPr lang="en-AU" sz="2400" b="1" i="0" dirty="0" smtClean="0">
                <a:solidFill>
                  <a:srgbClr val="3C6382"/>
                </a:solidFill>
                <a:effectLst/>
                <a:latin typeface="Arial" panose="020B0604020202020204" pitchFamily="34" charset="0"/>
              </a:rPr>
              <a:t>add a molecule with hydrogen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3C6382"/>
                </a:solidFill>
                <a:effectLst/>
                <a:latin typeface="KaTeX_Main"/>
              </a:rPr>
              <a:t>(H)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3C6382"/>
                </a:solidFill>
                <a:effectLst/>
                <a:latin typeface="Arial" panose="020B0604020202020204" pitchFamily="34" charset="0"/>
              </a:rPr>
              <a:t>to the reactant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side.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H</a:t>
            </a:r>
            <a:r>
              <a:rPr lang="en-AU" sz="24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​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O</a:t>
            </a:r>
            <a:r>
              <a:rPr lang="en-AU" sz="24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2​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H</a:t>
            </a:r>
            <a:r>
              <a:rPr lang="en-AU" sz="24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​O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Our reactants are hydrogen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(H)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oxygen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(O)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We </a:t>
            </a:r>
            <a:r>
              <a:rPr lang="en-AU" sz="2400" b="1" i="0" dirty="0" smtClean="0">
                <a:solidFill>
                  <a:srgbClr val="C70039"/>
                </a:solidFill>
                <a:effectLst/>
                <a:latin typeface="Arial" panose="020B0604020202020204" pitchFamily="34" charset="0"/>
              </a:rPr>
              <a:t>cannot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add a water molecule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(H</a:t>
            </a:r>
            <a:r>
              <a:rPr lang="en-AU" sz="24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​O)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C70039"/>
                </a:solidFill>
                <a:effectLst/>
                <a:latin typeface="Arial" panose="020B0604020202020204" pitchFamily="34" charset="0"/>
              </a:rPr>
              <a:t>because it is a product.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628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4100" y="469037"/>
            <a:ext cx="10820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Finally our equation is </a:t>
            </a:r>
            <a:r>
              <a:rPr lang="en-AU" sz="2800" b="1" i="0" dirty="0" smtClean="0">
                <a:solidFill>
                  <a:srgbClr val="EFBB10"/>
                </a:solidFill>
                <a:effectLst/>
                <a:latin typeface="Arial" panose="020B0604020202020204" pitchFamily="34" charset="0"/>
              </a:rPr>
              <a:t>balanced!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Both sides have </a:t>
            </a:r>
            <a:r>
              <a:rPr lang="en-AU" sz="2800" b="1" i="0" dirty="0" smtClean="0">
                <a:solidFill>
                  <a:srgbClr val="E1B41E"/>
                </a:solidFill>
                <a:effectLst/>
                <a:latin typeface="Arial" panose="020B0604020202020204" pitchFamily="34" charset="0"/>
              </a:rPr>
              <a:t>four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hydrogen atoms and </a:t>
            </a:r>
            <a:r>
              <a:rPr lang="en-AU" sz="2800" b="1" i="0" dirty="0" smtClean="0">
                <a:solidFill>
                  <a:srgbClr val="E1B41E"/>
                </a:solidFill>
                <a:effectLst/>
                <a:latin typeface="Arial" panose="020B0604020202020204" pitchFamily="34" charset="0"/>
              </a:rPr>
              <a:t>two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oxygen atoms.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H</a:t>
            </a:r>
            <a:r>
              <a:rPr lang="en-AU" sz="28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​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+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H</a:t>
            </a:r>
            <a:r>
              <a:rPr lang="en-AU" sz="28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2​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+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O</a:t>
            </a:r>
            <a:r>
              <a:rPr lang="en-AU" sz="28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​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→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H</a:t>
            </a:r>
            <a:r>
              <a:rPr lang="en-AU" sz="28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​O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+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H</a:t>
            </a:r>
            <a:r>
              <a:rPr lang="en-AU" sz="28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​O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media/content/Geography/1528845807.462731g/1528845833058-356040758226859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2779306"/>
            <a:ext cx="7610475" cy="170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238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45239"/>
            <a:ext cx="11252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last step in balancing equations is to </a:t>
            </a:r>
            <a:r>
              <a:rPr lang="en-AU" sz="2400" b="1" i="0" dirty="0" smtClean="0">
                <a:solidFill>
                  <a:srgbClr val="CD6133"/>
                </a:solidFill>
                <a:effectLst/>
                <a:latin typeface="Arial" panose="020B0604020202020204" pitchFamily="34" charset="0"/>
              </a:rPr>
              <a:t>simplify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them.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H</a:t>
            </a:r>
            <a:r>
              <a:rPr lang="en-AU" sz="24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​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+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H</a:t>
            </a:r>
            <a:r>
              <a:rPr lang="en-AU" sz="24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​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+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O</a:t>
            </a:r>
            <a:r>
              <a:rPr lang="en-AU" sz="24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​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→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H</a:t>
            </a:r>
            <a:r>
              <a:rPr lang="en-AU" sz="24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​O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+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H</a:t>
            </a:r>
            <a:r>
              <a:rPr lang="en-AU" sz="24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​O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 do this, we </a:t>
            </a:r>
            <a:r>
              <a:rPr lang="en-AU" sz="2400" b="1" i="0" dirty="0" smtClean="0">
                <a:solidFill>
                  <a:srgbClr val="FF793F"/>
                </a:solidFill>
                <a:effectLst/>
                <a:latin typeface="Arial" panose="020B0604020202020204" pitchFamily="34" charset="0"/>
              </a:rPr>
              <a:t>combine molecules of the same type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together and </a:t>
            </a:r>
            <a:r>
              <a:rPr lang="en-AU" sz="2400" b="1" i="0" dirty="0" smtClean="0">
                <a:solidFill>
                  <a:srgbClr val="FF793F"/>
                </a:solidFill>
                <a:effectLst/>
                <a:latin typeface="Arial" panose="020B0604020202020204" pitchFamily="34" charset="0"/>
              </a:rPr>
              <a:t>place numbers in front of the entire molecule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show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 many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that molecule there are. These numbers are called </a:t>
            </a:r>
            <a:r>
              <a:rPr lang="en-AU" sz="2400" b="1" i="0" dirty="0" smtClean="0">
                <a:solidFill>
                  <a:srgbClr val="FF5733"/>
                </a:solidFill>
                <a:effectLst/>
                <a:latin typeface="Arial" panose="020B0604020202020204" pitchFamily="34" charset="0"/>
              </a:rPr>
              <a:t>coefficients.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https://www.educationperfect.com/media/content/Science/1528858661.879491f/1528858686679-356040758226859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775" y="2908300"/>
            <a:ext cx="42862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56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44600" y="616635"/>
            <a:ext cx="10223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summary, you balance equations using the following steps: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01700" y="1289040"/>
            <a:ext cx="10566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KaTeX_Main"/>
              </a:rPr>
              <a:t/>
            </a:r>
            <a:br>
              <a:rPr lang="en-AU" b="0" i="0" dirty="0" smtClean="0">
                <a:solidFill>
                  <a:srgbClr val="444444"/>
                </a:solidFill>
                <a:effectLst/>
                <a:latin typeface="KaTeX_Main"/>
              </a:rPr>
            </a:br>
            <a:r>
              <a:rPr lang="en-AU" b="0" i="0" dirty="0" smtClean="0">
                <a:solidFill>
                  <a:srgbClr val="444444"/>
                </a:solidFill>
                <a:effectLst/>
                <a:latin typeface="KaTeX_Main"/>
              </a:rPr>
              <a:t>1.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b="1" i="0" dirty="0" smtClean="0">
                <a:solidFill>
                  <a:srgbClr val="474787"/>
                </a:solidFill>
                <a:effectLst/>
                <a:latin typeface="Arial" panose="020B0604020202020204" pitchFamily="34" charset="0"/>
              </a:rPr>
              <a:t>Write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AU" b="1" i="0" dirty="0" smtClean="0">
                <a:solidFill>
                  <a:srgbClr val="474787"/>
                </a:solidFill>
                <a:effectLst/>
                <a:latin typeface="Arial" panose="020B0604020202020204" pitchFamily="34" charset="0"/>
              </a:rPr>
              <a:t>chemical equation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(write the word equation first and insert the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chemical symbols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if you are having difficulty).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KaTeX_Main"/>
              </a:rPr>
              <a:t>2.</a:t>
            </a:r>
            <a:r>
              <a:rPr lang="en-AU" b="1" i="0" dirty="0" smtClean="0">
                <a:solidFill>
                  <a:srgbClr val="EFBB10"/>
                </a:solidFill>
                <a:effectLst/>
                <a:latin typeface="Arial" panose="020B0604020202020204" pitchFamily="34" charset="0"/>
              </a:rPr>
              <a:t> Balance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equation by </a:t>
            </a:r>
            <a:r>
              <a:rPr lang="en-AU" b="1" i="0" dirty="0" smtClean="0">
                <a:solidFill>
                  <a:srgbClr val="EFBB10"/>
                </a:solidFill>
                <a:effectLst/>
                <a:latin typeface="Arial" panose="020B0604020202020204" pitchFamily="34" charset="0"/>
              </a:rPr>
              <a:t>adding more reactant or product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molecules. </a:t>
            </a:r>
            <a:r>
              <a:rPr lang="en-AU" b="1" i="0" dirty="0" smtClean="0">
                <a:solidFill>
                  <a:srgbClr val="7E7E7E"/>
                </a:solidFill>
                <a:effectLst/>
                <a:latin typeface="Arial" panose="020B0604020202020204" pitchFamily="34" charset="0"/>
              </a:rPr>
              <a:t>Do NOT modify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these molecules. Add reactants to the left and products to the right.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KaTeX_Main"/>
              </a:rPr>
              <a:t>3.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b="1" i="0" dirty="0" smtClean="0">
                <a:solidFill>
                  <a:srgbClr val="CD6133"/>
                </a:solidFill>
                <a:effectLst/>
                <a:latin typeface="Arial" panose="020B0604020202020204" pitchFamily="34" charset="0"/>
              </a:rPr>
              <a:t>Simplify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equation by </a:t>
            </a:r>
            <a:r>
              <a:rPr lang="en-AU" b="1" i="0" dirty="0" smtClean="0">
                <a:solidFill>
                  <a:srgbClr val="FF793F"/>
                </a:solidFill>
                <a:effectLst/>
                <a:latin typeface="Arial" panose="020B0604020202020204" pitchFamily="34" charset="0"/>
              </a:rPr>
              <a:t>combining molecules of the same type.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Place a </a:t>
            </a:r>
            <a:r>
              <a:rPr lang="en-AU" b="1" i="0" dirty="0" smtClean="0">
                <a:solidFill>
                  <a:srgbClr val="FF5733"/>
                </a:solidFill>
                <a:effectLst/>
                <a:latin typeface="Arial" panose="020B0604020202020204" pitchFamily="34" charset="0"/>
              </a:rPr>
              <a:t>coefficient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front of the molecule to show how many of that molecule there had been.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08350" y="432623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And then you are done!</a:t>
            </a:r>
          </a:p>
          <a:p>
            <a:r>
              <a:rPr lang="en-AU" sz="2400" dirty="0" smtClean="0"/>
              <a:t/>
            </a:r>
            <a:br>
              <a:rPr lang="en-AU" sz="2400" dirty="0" smtClean="0"/>
            </a:b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866681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7921" y="869434"/>
            <a:ext cx="84545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lesson, you should be able to:</a:t>
            </a:r>
            <a:endParaRPr lang="en-AU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817526"/>
              </p:ext>
            </p:extLst>
          </p:nvPr>
        </p:nvGraphicFramePr>
        <p:xfrm>
          <a:off x="547921" y="1774984"/>
          <a:ext cx="10515600" cy="2171700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3437880100"/>
                    </a:ext>
                  </a:extLst>
                </a:gridCol>
                <a:gridCol w="10020300">
                  <a:extLst>
                    <a:ext uri="{9D8B030D-6E8A-4147-A177-3AD203B41FA5}">
                      <a16:colId xmlns:a16="http://schemas.microsoft.com/office/drawing/2014/main" val="21146813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solidFill>
                            <a:srgbClr val="009900"/>
                          </a:solidFill>
                          <a:effectLst/>
                        </a:rPr>
                        <a:t>Understand</a:t>
                      </a:r>
                      <a:r>
                        <a:rPr lang="en-AU" sz="2400" b="1">
                          <a:effectLst/>
                        </a:rPr>
                        <a:t> the process of balancing an equation.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05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solidFill>
                            <a:srgbClr val="00B6EE"/>
                          </a:solidFill>
                          <a:effectLst/>
                        </a:rPr>
                        <a:t>Identify</a:t>
                      </a:r>
                      <a:r>
                        <a:rPr lang="en-AU" sz="2400" b="1">
                          <a:effectLst/>
                        </a:rPr>
                        <a:t> whether an equation is balanced or unbalanced.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29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•</a:t>
                      </a:r>
                      <a:br>
                        <a:rPr lang="en-AU" sz="2400">
                          <a:effectLst/>
                        </a:rPr>
                      </a:br>
                      <a:r>
                        <a:rPr lang="en-AU" sz="2400">
                          <a:effectLst/>
                        </a:rPr>
                        <a:t/>
                      </a:r>
                      <a:br>
                        <a:rPr lang="en-AU" sz="2400">
                          <a:effectLst/>
                        </a:rPr>
                      </a:b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dirty="0">
                          <a:effectLst/>
                        </a:rPr>
                        <a:t>Balance an equation by </a:t>
                      </a:r>
                      <a:r>
                        <a:rPr lang="en-AU" sz="2400" b="1" dirty="0">
                          <a:solidFill>
                            <a:srgbClr val="009900"/>
                          </a:solidFill>
                          <a:effectLst/>
                        </a:rPr>
                        <a:t>determining</a:t>
                      </a:r>
                      <a:r>
                        <a:rPr lang="en-AU" sz="2400" dirty="0">
                          <a:effectLst/>
                        </a:rPr>
                        <a:t> how many of each atom is needed on both sides of the equation.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609993"/>
                  </a:ext>
                </a:extLst>
              </a:tr>
            </a:tbl>
          </a:graphicData>
        </a:graphic>
      </p:graphicFrame>
      <p:pic>
        <p:nvPicPr>
          <p:cNvPr id="1026" name="Picture 2" descr="https://www.educationperfect.com/media/content/Science/1528933295.338371f/1528933321207-3358474466158355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645" y="3946684"/>
            <a:ext cx="4617257" cy="260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8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4000" y="0"/>
            <a:ext cx="77851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According to the </a:t>
            </a:r>
            <a:r>
              <a:rPr lang="en-AU" sz="2800" b="1" i="0" dirty="0" smtClean="0">
                <a:solidFill>
                  <a:srgbClr val="AD75A7"/>
                </a:solidFill>
                <a:effectLst/>
                <a:latin typeface="Arial" panose="020B0604020202020204" pitchFamily="34" charset="0"/>
              </a:rPr>
              <a:t>Law of Conservation of Mass,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mass of the reactants </a:t>
            </a:r>
            <a:r>
              <a:rPr lang="en-AU" sz="2800" b="1" i="0" dirty="0" smtClean="0">
                <a:solidFill>
                  <a:srgbClr val="A84775"/>
                </a:solidFill>
                <a:effectLst/>
                <a:latin typeface="Arial" panose="020B0604020202020204" pitchFamily="34" charset="0"/>
              </a:rPr>
              <a:t>must be equal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that of the products.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also means the </a:t>
            </a:r>
            <a:r>
              <a:rPr lang="en-AU" sz="2800" b="1" i="0" dirty="0" smtClean="0">
                <a:solidFill>
                  <a:srgbClr val="3C6382"/>
                </a:solidFill>
                <a:effectLst/>
                <a:latin typeface="Arial" panose="020B0604020202020204" pitchFamily="34" charset="0"/>
              </a:rPr>
              <a:t>number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</a:t>
            </a:r>
            <a:r>
              <a:rPr lang="en-AU" sz="2800" b="1" i="0" dirty="0" smtClean="0">
                <a:solidFill>
                  <a:srgbClr val="3C6382"/>
                </a:solidFill>
                <a:effectLst/>
                <a:latin typeface="Arial" panose="020B0604020202020204" pitchFamily="34" charset="0"/>
              </a:rPr>
              <a:t> type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atoms stays the same.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needs to be reflected in the chemical equations, with </a:t>
            </a:r>
            <a:r>
              <a:rPr lang="en-AU" sz="2800" b="1" i="0" dirty="0" smtClean="0">
                <a:solidFill>
                  <a:srgbClr val="3C6382"/>
                </a:solidFill>
                <a:effectLst/>
                <a:latin typeface="Arial" panose="020B0604020202020204" pitchFamily="34" charset="0"/>
              </a:rPr>
              <a:t>the same number and type of atoms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the </a:t>
            </a:r>
            <a:r>
              <a:rPr lang="en-AU" sz="2800" b="1" i="0" dirty="0" smtClean="0">
                <a:solidFill>
                  <a:srgbClr val="60A3BC"/>
                </a:solidFill>
                <a:effectLst/>
                <a:latin typeface="Arial" panose="020B0604020202020204" pitchFamily="34" charset="0"/>
              </a:rPr>
              <a:t>left (reactant)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800" b="1" i="0" dirty="0" smtClean="0">
                <a:solidFill>
                  <a:srgbClr val="611A47"/>
                </a:solidFill>
                <a:effectLst/>
                <a:latin typeface="Arial" panose="020B0604020202020204" pitchFamily="34" charset="0"/>
              </a:rPr>
              <a:t>right (product)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side of the equation.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chemical equations have the </a:t>
            </a:r>
            <a:r>
              <a:rPr lang="en-AU" sz="2800" b="1" i="0" dirty="0" smtClean="0">
                <a:solidFill>
                  <a:srgbClr val="7E7E7E"/>
                </a:solidFill>
                <a:effectLst/>
                <a:latin typeface="Arial" panose="020B0604020202020204" pitchFamily="34" charset="0"/>
              </a:rPr>
              <a:t>same number and type of atoms on each side,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 are considered </a:t>
            </a:r>
            <a:r>
              <a:rPr lang="en-AU" sz="2800" b="1" i="0" dirty="0" smtClean="0">
                <a:solidFill>
                  <a:srgbClr val="EFBB10"/>
                </a:solidFill>
                <a:effectLst/>
                <a:latin typeface="Arial" panose="020B0604020202020204" pitchFamily="34" charset="0"/>
              </a:rPr>
              <a:t>balanced.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3047.01057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607424" y="876300"/>
            <a:ext cx="3190875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53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71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300" y="274935"/>
            <a:ext cx="11607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the equation for the decomposition of </a:t>
            </a:r>
            <a:r>
              <a:rPr lang="en-AU" sz="2400" b="1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sulfur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dioxide to </a:t>
            </a:r>
            <a:r>
              <a:rPr lang="en-AU" sz="2400" b="1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sulfur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and oxygen is a </a:t>
            </a:r>
            <a:r>
              <a:rPr lang="en-AU" sz="2400" b="1" i="0" dirty="0" smtClean="0">
                <a:solidFill>
                  <a:srgbClr val="EFBB10"/>
                </a:solidFill>
                <a:effectLst/>
                <a:latin typeface="Arial" panose="020B0604020202020204" pitchFamily="34" charset="0"/>
              </a:rPr>
              <a:t>balanced equation: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528664657.550331g/1528664681586-506257138174386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475" y="1646238"/>
            <a:ext cx="3514725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3400" y="2210138"/>
            <a:ext cx="113157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can tell it is </a:t>
            </a:r>
            <a:r>
              <a:rPr lang="en-AU" sz="2400" b="1" i="0" dirty="0" smtClean="0">
                <a:solidFill>
                  <a:srgbClr val="DFB220"/>
                </a:solidFill>
                <a:effectLst/>
                <a:latin typeface="Arial" panose="020B0604020202020204" pitchFamily="34" charset="0"/>
              </a:rPr>
              <a:t>balanced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because we can count the same </a:t>
            </a:r>
            <a:r>
              <a:rPr lang="en-AU" sz="2400" b="1" i="0" dirty="0" smtClean="0">
                <a:solidFill>
                  <a:srgbClr val="3C6382"/>
                </a:solidFill>
                <a:effectLst/>
                <a:latin typeface="Arial" panose="020B0604020202020204" pitchFamily="34" charset="0"/>
              </a:rPr>
              <a:t>number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3C6382"/>
                </a:solidFill>
                <a:effectLst/>
                <a:latin typeface="Arial" panose="020B0604020202020204" pitchFamily="34" charset="0"/>
              </a:rPr>
              <a:t>type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atoms on each side.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Both have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sulfur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and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oxygen atoms.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Sometimes this is easier to see using the molecular equation: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2" name="Picture 4" descr="https://www.educationperfect.com/media/content/Science/1528761604.817151g/1528761628846-1965729312225820-8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4458500"/>
            <a:ext cx="5949950" cy="220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814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560338"/>
            <a:ext cx="113157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this example, carbon is reacting with ozone to form carbon dioxide.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we count the atoms on both sides, we can see that the equation is </a:t>
            </a:r>
            <a:r>
              <a:rPr lang="en-AU" sz="2800" b="1" i="0" dirty="0" smtClean="0">
                <a:solidFill>
                  <a:srgbClr val="48927C"/>
                </a:solidFill>
                <a:effectLst/>
                <a:latin typeface="Arial" panose="020B0604020202020204" pitchFamily="34" charset="0"/>
              </a:rPr>
              <a:t>unbalanced.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3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oxygen atoms on the left, but only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the right.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Geography/1528777338.528931g/1528777362767-1965729312225820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200" y="4283981"/>
            <a:ext cx="4997450" cy="202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72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5500" y="429736"/>
            <a:ext cx="11023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Let's have a look at how to </a:t>
            </a:r>
            <a:r>
              <a:rPr lang="en-AU" sz="2400" b="1" i="0" dirty="0" smtClean="0">
                <a:solidFill>
                  <a:srgbClr val="EFBB10"/>
                </a:solidFill>
                <a:effectLst/>
                <a:latin typeface="Arial" panose="020B0604020202020204" pitchFamily="34" charset="0"/>
              </a:rPr>
              <a:t>write balanced equations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using an example chemical reaction.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we mix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hydrogen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oxygen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together and add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heat,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we can make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water.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16057213.68849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898899" y="3937000"/>
            <a:ext cx="4868333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14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2600" y="620236"/>
            <a:ext cx="108585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start by writing out the </a:t>
            </a:r>
            <a:r>
              <a:rPr lang="en-AU" sz="2400" b="1" i="0" dirty="0" smtClean="0">
                <a:solidFill>
                  <a:srgbClr val="E58E26"/>
                </a:solidFill>
                <a:effectLst/>
                <a:latin typeface="Arial" panose="020B0604020202020204" pitchFamily="34" charset="0"/>
              </a:rPr>
              <a:t>word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474787"/>
                </a:solidFill>
                <a:effectLst/>
                <a:latin typeface="Arial" panose="020B0604020202020204" pitchFamily="34" charset="0"/>
              </a:rPr>
              <a:t>chemical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equations.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First we write the </a:t>
            </a:r>
            <a:r>
              <a:rPr lang="en-AU" sz="2400" b="1" i="0" dirty="0" smtClean="0">
                <a:solidFill>
                  <a:srgbClr val="E58E26"/>
                </a:solidFill>
                <a:effectLst/>
                <a:latin typeface="Arial" panose="020B0604020202020204" pitchFamily="34" charset="0"/>
              </a:rPr>
              <a:t>word equation: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452046779.234421g/1452046782305-3868034063189871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063" y="1782763"/>
            <a:ext cx="6415573" cy="118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63600" y="3259435"/>
            <a:ext cx="109093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Then we insert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chemical symbols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hydrogen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(H</a:t>
            </a:r>
            <a:r>
              <a:rPr lang="en-AU" sz="24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2​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)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oxygen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(O</a:t>
            </a:r>
            <a:r>
              <a:rPr lang="en-AU" sz="24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​)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water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(H</a:t>
            </a:r>
            <a:r>
              <a:rPr lang="en-AU" sz="24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​O)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get a </a:t>
            </a:r>
            <a:r>
              <a:rPr lang="en-AU" sz="2400" b="1" i="0" dirty="0" smtClean="0">
                <a:solidFill>
                  <a:srgbClr val="474787"/>
                </a:solidFill>
                <a:effectLst/>
                <a:latin typeface="Arial" panose="020B0604020202020204" pitchFamily="34" charset="0"/>
              </a:rPr>
              <a:t>chemical equation:</a:t>
            </a:r>
            <a:endParaRPr lang="en-AU" sz="2400" dirty="0"/>
          </a:p>
        </p:txBody>
      </p:sp>
      <p:pic>
        <p:nvPicPr>
          <p:cNvPr id="4100" name="Picture 4" descr="https://www.educationperfect.com/media/content/Science/1452047107.484861g/1452047158707-3868034063189871-optimis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724" y="3827227"/>
            <a:ext cx="5464176" cy="145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23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" y="352336"/>
            <a:ext cx="11506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just replacing the names of the substances with their chemical symbols, we get this </a:t>
            </a:r>
            <a:r>
              <a:rPr lang="en-AU" sz="2400" b="1" i="0" dirty="0" smtClean="0">
                <a:solidFill>
                  <a:srgbClr val="474787"/>
                </a:solidFill>
                <a:effectLst/>
                <a:latin typeface="Arial" panose="020B0604020202020204" pitchFamily="34" charset="0"/>
              </a:rPr>
              <a:t>chemical equation: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452047107.484861g/1452047158707-3868034063189871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175" y="1018726"/>
            <a:ext cx="3997325" cy="106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28700" y="1968838"/>
            <a:ext cx="10820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Can you see something wrong with it?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we count each type of atom, we can see there are</a:t>
            </a:r>
            <a:r>
              <a:rPr lang="en-AU" sz="2400" b="1" i="0" dirty="0" smtClean="0">
                <a:solidFill>
                  <a:srgbClr val="3F806D"/>
                </a:solidFill>
                <a:effectLst/>
                <a:latin typeface="Arial" panose="020B0604020202020204" pitchFamily="34" charset="0"/>
              </a:rPr>
              <a:t> two oxygen atoms in the reactants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only</a:t>
            </a:r>
            <a:r>
              <a:rPr lang="en-AU" sz="2400" b="1" i="0" dirty="0" smtClean="0">
                <a:solidFill>
                  <a:srgbClr val="3F806D"/>
                </a:solidFill>
                <a:effectLst/>
                <a:latin typeface="Arial" panose="020B0604020202020204" pitchFamily="34" charset="0"/>
              </a:rPr>
              <a:t> one in the products.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is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3F806D"/>
                </a:solidFill>
                <a:effectLst/>
                <a:latin typeface="Arial" panose="020B0604020202020204" pitchFamily="34" charset="0"/>
              </a:rPr>
              <a:t>unbalanced.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4" name="Picture 4" descr="https://www.educationperfect.com/media/content/Geography/1528842237.307071g/1528842262888-356040758226859-8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362" y="3959225"/>
            <a:ext cx="760095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980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435739"/>
            <a:ext cx="11455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fixing an unbalanced equation, you </a:t>
            </a:r>
            <a:r>
              <a:rPr lang="en-AU" sz="2400" b="1" i="0" dirty="0" smtClean="0">
                <a:solidFill>
                  <a:srgbClr val="C70039"/>
                </a:solidFill>
                <a:effectLst/>
                <a:latin typeface="Arial" panose="020B0604020202020204" pitchFamily="34" charset="0"/>
              </a:rPr>
              <a:t>cannot change the molecules.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Just as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chemical reactions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make new substances out of old ones by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rearranging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their atoms, </a:t>
            </a:r>
            <a:r>
              <a:rPr lang="en-AU" sz="2400" b="1" i="0" dirty="0" smtClean="0">
                <a:solidFill>
                  <a:srgbClr val="AC3053"/>
                </a:solidFill>
                <a:effectLst/>
                <a:latin typeface="Arial" panose="020B0604020202020204" pitchFamily="34" charset="0"/>
              </a:rPr>
              <a:t>changing the molecules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our equation would make them </a:t>
            </a:r>
            <a:r>
              <a:rPr lang="en-AU" sz="2400" b="1" i="0" dirty="0" smtClean="0">
                <a:solidFill>
                  <a:srgbClr val="AC3053"/>
                </a:solidFill>
                <a:effectLst/>
                <a:latin typeface="Arial" panose="020B0604020202020204" pitchFamily="34" charset="0"/>
              </a:rPr>
              <a:t>different substances.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Here are some</a:t>
            </a:r>
            <a:r>
              <a:rPr lang="en-AU" sz="2400" b="1" i="0" dirty="0" smtClean="0">
                <a:solidFill>
                  <a:srgbClr val="AC3053"/>
                </a:solidFill>
                <a:effectLst/>
                <a:latin typeface="Arial" panose="020B0604020202020204" pitchFamily="34" charset="0"/>
              </a:rPr>
              <a:t> incorrect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ways you may be tempted to try and balance the equation: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Geography/1528841020.809641g/1528841046298-356040758226859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387" y="3030538"/>
            <a:ext cx="7591425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www.educationperfect.com/media/content/Geography/1528841065.445991g/1528841091061-356040758226859-4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387" y="3856038"/>
            <a:ext cx="5231724" cy="147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www.educationperfect.com/media/content/Geography/1528841110.430651g/1528841136070-356040758226859-8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387" y="5094288"/>
            <a:ext cx="757237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241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141</Words>
  <Application>Microsoft Office PowerPoint</Application>
  <PresentationFormat>Widescreen</PresentationFormat>
  <Paragraphs>89</Paragraphs>
  <Slides>15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KaTeX_Main</vt:lpstr>
      <vt:lpstr>Office Theme</vt:lpstr>
      <vt:lpstr>Balancing Equations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Balancing Equations</dc:title>
  <dc:creator>Joseph D'cruz</dc:creator>
  <cp:lastModifiedBy>Joseph D'cruz</cp:lastModifiedBy>
  <cp:revision>2</cp:revision>
  <dcterms:created xsi:type="dcterms:W3CDTF">2020-05-30T02:08:12Z</dcterms:created>
  <dcterms:modified xsi:type="dcterms:W3CDTF">2020-05-30T02:20:16Z</dcterms:modified>
</cp:coreProperties>
</file>