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58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6297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91146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2276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501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0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331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33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05322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2007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3728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E4506-86C6-4A20-B9F8-D397A6328385}" type="datetimeFigureOut">
              <a:rPr lang="en-AU" smtClean="0"/>
              <a:t>30/05/2020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053DFE-CF8E-4882-8E86-E0FD2971BDA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3728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3lHHOiTdmK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Conservation of Mass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664077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142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546" y="297934"/>
            <a:ext cx="7253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By the end of this lesson, you should be able to: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814053"/>
              </p:ext>
            </p:extLst>
          </p:nvPr>
        </p:nvGraphicFramePr>
        <p:xfrm>
          <a:off x="500546" y="1404144"/>
          <a:ext cx="10515600" cy="1440180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3274532893"/>
                    </a:ext>
                  </a:extLst>
                </a:gridCol>
                <a:gridCol w="9893300">
                  <a:extLst>
                    <a:ext uri="{9D8B030D-6E8A-4147-A177-3AD203B41FA5}">
                      <a16:colId xmlns:a16="http://schemas.microsoft.com/office/drawing/2014/main" val="14591242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Define</a:t>
                      </a:r>
                      <a:r>
                        <a:rPr lang="en-AU" sz="2400" b="1">
                          <a:effectLst/>
                        </a:rPr>
                        <a:t> the Law of Conservation of Mass.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209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>
                          <a:solidFill>
                            <a:srgbClr val="009900"/>
                          </a:solidFill>
                          <a:effectLst/>
                        </a:rPr>
                        <a:t>Understand</a:t>
                      </a:r>
                      <a:r>
                        <a:rPr lang="en-AU" sz="2400" b="1">
                          <a:effectLst/>
                        </a:rPr>
                        <a:t> that the number of atoms never change within a reaction.</a:t>
                      </a:r>
                      <a:endParaRPr lang="en-AU" sz="24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2116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2400" b="1" dirty="0">
                          <a:solidFill>
                            <a:srgbClr val="009900"/>
                          </a:solidFill>
                          <a:effectLst/>
                        </a:rPr>
                        <a:t>Calculate</a:t>
                      </a:r>
                      <a:r>
                        <a:rPr lang="en-AU" sz="2400" b="1" dirty="0">
                          <a:effectLst/>
                        </a:rPr>
                        <a:t> the mass of products, given the mass of the reactants.</a:t>
                      </a:r>
                      <a:endParaRPr lang="en-AU" sz="24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16057"/>
                  </a:ext>
                </a:extLst>
              </a:tr>
            </a:tbl>
          </a:graphicData>
        </a:graphic>
      </p:graphicFrame>
      <p:pic>
        <p:nvPicPr>
          <p:cNvPr id="4" name="1523838741.0323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229100" y="3378200"/>
            <a:ext cx="3263900" cy="326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0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72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6400" y="410339"/>
            <a:ext cx="113919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AU" sz="2400" b="1" dirty="0">
                <a:solidFill>
                  <a:srgbClr val="E79CDF"/>
                </a:solidFill>
                <a:latin typeface="Arial" panose="020B0604020202020204" pitchFamily="34" charset="0"/>
              </a:rPr>
              <a:t>mass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of an object can be measured by </a:t>
            </a:r>
            <a:r>
              <a:rPr lang="en-AU" sz="2400" b="1" dirty="0">
                <a:solidFill>
                  <a:srgbClr val="E79CDF"/>
                </a:solidFill>
                <a:latin typeface="Arial" panose="020B0604020202020204" pitchFamily="34" charset="0"/>
              </a:rPr>
              <a:t>weighing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it.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Heavier objects have more mass.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Mass is determined by </a:t>
            </a:r>
            <a:r>
              <a:rPr lang="en-AU" sz="2400" b="1" dirty="0">
                <a:solidFill>
                  <a:srgbClr val="98D6D8"/>
                </a:solidFill>
                <a:latin typeface="Arial" panose="020B0604020202020204" pitchFamily="34" charset="0"/>
              </a:rPr>
              <a:t>how many atoms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are in an object.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For instance, an 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8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billion atom block of gold has a </a:t>
            </a:r>
            <a:r>
              <a:rPr lang="en-AU" sz="2400" b="1" dirty="0">
                <a:solidFill>
                  <a:srgbClr val="7E7E7E"/>
                </a:solidFill>
                <a:latin typeface="Arial" panose="020B0604020202020204" pitchFamily="34" charset="0"/>
              </a:rPr>
              <a:t>greater mass 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than a 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6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billion atom block of gold. It will weigh more on a set of scales.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495.2598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784600" y="3578908"/>
            <a:ext cx="5556250" cy="3190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210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9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17500" y="335340"/>
            <a:ext cx="114935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In a chemical reaction, the</a:t>
            </a:r>
            <a:r>
              <a:rPr lang="en-AU" sz="2400" b="1" dirty="0">
                <a:solidFill>
                  <a:srgbClr val="E79CDF"/>
                </a:solidFill>
                <a:latin typeface="Arial" panose="020B0604020202020204" pitchFamily="34" charset="0"/>
              </a:rPr>
              <a:t> mass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of the starting substances </a:t>
            </a:r>
            <a:r>
              <a:rPr lang="en-AU" sz="2400" b="1" dirty="0">
                <a:solidFill>
                  <a:srgbClr val="60A3BC"/>
                </a:solidFill>
                <a:latin typeface="Arial" panose="020B0604020202020204" pitchFamily="34" charset="0"/>
              </a:rPr>
              <a:t>(reactants)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must be </a:t>
            </a:r>
            <a:r>
              <a:rPr lang="en-AU" sz="2400" b="1" dirty="0">
                <a:solidFill>
                  <a:srgbClr val="E79CDF"/>
                </a:solidFill>
                <a:latin typeface="Arial" panose="020B0604020202020204" pitchFamily="34" charset="0"/>
              </a:rPr>
              <a:t>equal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to the mass of the finishing substances </a:t>
            </a:r>
            <a:r>
              <a:rPr lang="en-AU" sz="2400" b="1" dirty="0">
                <a:solidFill>
                  <a:srgbClr val="611A47"/>
                </a:solidFill>
                <a:latin typeface="Arial" panose="020B0604020202020204" pitchFamily="34" charset="0"/>
              </a:rPr>
              <a:t>(products).</a:t>
            </a:r>
            <a:endParaRPr lang="en-AU" sz="2400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This means we have the </a:t>
            </a:r>
            <a:r>
              <a:rPr lang="en-AU" sz="2400" b="1" dirty="0">
                <a:solidFill>
                  <a:srgbClr val="3C6382"/>
                </a:solidFill>
                <a:latin typeface="Arial" panose="020B0604020202020204" pitchFamily="34" charset="0"/>
              </a:rPr>
              <a:t>same number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of atoms.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We also have the </a:t>
            </a:r>
            <a:r>
              <a:rPr lang="en-AU" sz="2400" b="1" dirty="0">
                <a:solidFill>
                  <a:srgbClr val="3C6382"/>
                </a:solidFill>
                <a:latin typeface="Arial" panose="020B0604020202020204" pitchFamily="34" charset="0"/>
              </a:rPr>
              <a:t>same type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of atoms.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They are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arranged differently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now, because of the reaction, but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no atoms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have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disappeared, appeared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or 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changed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to a different element.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398.309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987800" y="3751660"/>
            <a:ext cx="457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918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4500" y="300335"/>
            <a:ext cx="11430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1" dirty="0">
                <a:solidFill>
                  <a:srgbClr val="444444"/>
                </a:solidFill>
                <a:latin typeface="Arial" panose="020B0604020202020204" pitchFamily="34" charset="0"/>
              </a:rPr>
              <a:t>Have you ever noticed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that when you leave a drink in the sun on a hot day there is </a:t>
            </a:r>
            <a:r>
              <a:rPr lang="en-AU" sz="2400" b="1" dirty="0">
                <a:solidFill>
                  <a:srgbClr val="DEDC55"/>
                </a:solidFill>
                <a:latin typeface="Arial" panose="020B0604020202020204" pitchFamily="34" charset="0"/>
              </a:rPr>
              <a:t>less liquid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in the glass when you come back?</a:t>
            </a:r>
            <a:endParaRPr lang="en-AU" sz="2400" b="1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22212166.479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508500" y="1371600"/>
            <a:ext cx="29718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455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lHHOiTdmK4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99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5600" y="349240"/>
            <a:ext cx="115316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AU" sz="2400" b="1" dirty="0">
                <a:solidFill>
                  <a:srgbClr val="AD75A7"/>
                </a:solidFill>
                <a:latin typeface="Arial" panose="020B0604020202020204" pitchFamily="34" charset="0"/>
              </a:rPr>
              <a:t>Law of Conservation of Mass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states that during a </a:t>
            </a:r>
            <a:r>
              <a:rPr lang="en-AU" sz="2400" b="1" dirty="0">
                <a:solidFill>
                  <a:srgbClr val="0A3D62"/>
                </a:solidFill>
                <a:latin typeface="Arial" panose="020B0604020202020204" pitchFamily="34" charset="0"/>
              </a:rPr>
              <a:t>chemical or physical change,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such as </a:t>
            </a:r>
            <a:r>
              <a:rPr lang="en-AU" sz="2400" b="1" dirty="0">
                <a:solidFill>
                  <a:srgbClr val="0A3D62"/>
                </a:solidFill>
                <a:latin typeface="Arial" panose="020B0604020202020204" pitchFamily="34" charset="0"/>
              </a:rPr>
              <a:t>evaporation,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the amount of mass must </a:t>
            </a:r>
            <a:r>
              <a:rPr lang="en-AU" sz="2400" b="1" dirty="0">
                <a:solidFill>
                  <a:srgbClr val="3C6382"/>
                </a:solidFill>
                <a:latin typeface="Arial" panose="020B0604020202020204" pitchFamily="34" charset="0"/>
              </a:rPr>
              <a:t>remain the same.</a:t>
            </a:r>
            <a:endParaRPr lang="en-AU" sz="2400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This means that more mass </a:t>
            </a:r>
            <a:r>
              <a:rPr lang="en-AU" sz="2400" b="1" i="1" dirty="0">
                <a:solidFill>
                  <a:srgbClr val="60A3BC"/>
                </a:solidFill>
                <a:latin typeface="Arial" panose="020B0604020202020204" pitchFamily="34" charset="0"/>
              </a:rPr>
              <a:t>cannot be produced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by a physical change, and mass </a:t>
            </a:r>
            <a:r>
              <a:rPr lang="en-AU" sz="2400" b="1" i="1" dirty="0">
                <a:solidFill>
                  <a:srgbClr val="60A3BC"/>
                </a:solidFill>
                <a:latin typeface="Arial" panose="020B0604020202020204" pitchFamily="34" charset="0"/>
              </a:rPr>
              <a:t>cannot be destroyed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during a physical change.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That means that the liquid in the glass can't have </a:t>
            </a:r>
            <a:r>
              <a:rPr lang="en-AU" sz="2400" dirty="0" smtClean="0">
                <a:solidFill>
                  <a:srgbClr val="444444"/>
                </a:solidFill>
                <a:latin typeface="Arial" panose="020B0604020202020204" pitchFamily="34" charset="0"/>
              </a:rPr>
              <a:t>disappeared 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or been destroyed. Instead, it must have gone somewhere.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870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6700" y="180539"/>
            <a:ext cx="113030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We'll use sugar and water to observe this idea of conservation of mass.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Using </a:t>
            </a:r>
            <a:r>
              <a:rPr lang="en-AU" sz="2400" b="1" dirty="0">
                <a:solidFill>
                  <a:srgbClr val="AD75A7"/>
                </a:solidFill>
                <a:latin typeface="Arial" panose="020B0604020202020204" pitchFamily="34" charset="0"/>
              </a:rPr>
              <a:t>Conservation of Mass,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if we add 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5  g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of sugar to </a:t>
            </a:r>
            <a:r>
              <a:rPr lang="en-AU" sz="2400" dirty="0">
                <a:solidFill>
                  <a:srgbClr val="444444"/>
                </a:solidFill>
                <a:latin typeface="KaTeX_Main"/>
              </a:rPr>
              <a:t>10  g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of water, we know that in total we have </a:t>
            </a:r>
            <a:r>
              <a:rPr lang="en-AU" sz="2400" b="1" dirty="0">
                <a:solidFill>
                  <a:srgbClr val="A84775"/>
                </a:solidFill>
                <a:latin typeface="KaTeX_Main"/>
              </a:rPr>
              <a:t>15</a:t>
            </a:r>
            <a:r>
              <a:rPr lang="en-AU" sz="2400" dirty="0">
                <a:solidFill>
                  <a:srgbClr val="A84775"/>
                </a:solidFill>
                <a:latin typeface="KaTeX_Main"/>
              </a:rPr>
              <a:t>g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AU" sz="2400" b="1" dirty="0">
                <a:solidFill>
                  <a:srgbClr val="A84775"/>
                </a:solidFill>
                <a:latin typeface="Arial" panose="020B0604020202020204" pitchFamily="34" charset="0"/>
              </a:rPr>
              <a:t>of reactants.</a:t>
            </a:r>
            <a:endParaRPr lang="en-AU" sz="2400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Because of the </a:t>
            </a:r>
            <a:r>
              <a:rPr lang="en-AU" sz="2400" b="1" dirty="0">
                <a:solidFill>
                  <a:srgbClr val="AD75A7"/>
                </a:solidFill>
                <a:latin typeface="Arial" panose="020B0604020202020204" pitchFamily="34" charset="0"/>
              </a:rPr>
              <a:t>Law of Conservation of Mass,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any reaction that occurs will produce </a:t>
            </a:r>
            <a:r>
              <a:rPr lang="en-AU" sz="2400" b="1" dirty="0">
                <a:solidFill>
                  <a:srgbClr val="A84775"/>
                </a:solidFill>
                <a:latin typeface="KaTeX_Main"/>
              </a:rPr>
              <a:t>15</a:t>
            </a:r>
            <a:r>
              <a:rPr lang="en-AU" sz="2400" dirty="0">
                <a:solidFill>
                  <a:srgbClr val="A84775"/>
                </a:solidFill>
                <a:latin typeface="KaTeX_Main"/>
              </a:rPr>
              <a:t>g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  <a:r>
              <a:rPr lang="en-AU" sz="2400" b="1" dirty="0">
                <a:solidFill>
                  <a:srgbClr val="A84775"/>
                </a:solidFill>
                <a:latin typeface="Arial" panose="020B0604020202020204" pitchFamily="34" charset="0"/>
              </a:rPr>
              <a:t>of products.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4809.585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51300" y="3200400"/>
            <a:ext cx="4478084" cy="333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5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5900" y="448439"/>
            <a:ext cx="115951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The </a:t>
            </a:r>
            <a:r>
              <a:rPr lang="en-AU" sz="2400" b="1" dirty="0">
                <a:solidFill>
                  <a:srgbClr val="AD75A7"/>
                </a:solidFill>
                <a:latin typeface="Arial" panose="020B0604020202020204" pitchFamily="34" charset="0"/>
              </a:rPr>
              <a:t>Law of Conservation of Mass</a:t>
            </a:r>
            <a:r>
              <a:rPr lang="en-AU" sz="2400" b="1" dirty="0">
                <a:solidFill>
                  <a:srgbClr val="444444"/>
                </a:solidFill>
                <a:latin typeface="Arial" panose="020B0604020202020204" pitchFamily="34" charset="0"/>
              </a:rPr>
              <a:t> is true in </a:t>
            </a:r>
            <a:r>
              <a:rPr lang="en-AU" sz="2400" b="1" dirty="0">
                <a:solidFill>
                  <a:srgbClr val="413C6E"/>
                </a:solidFill>
                <a:latin typeface="Arial" panose="020B0604020202020204" pitchFamily="34" charset="0"/>
              </a:rPr>
              <a:t>any change.</a:t>
            </a:r>
            <a:endParaRPr lang="en-AU" sz="2400" b="1" dirty="0">
              <a:solidFill>
                <a:srgbClr val="444444"/>
              </a:solidFill>
              <a:latin typeface="Arial" panose="020B0604020202020204" pitchFamily="34" charset="0"/>
            </a:endParaRP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We can use this law when looking at </a:t>
            </a:r>
            <a:r>
              <a:rPr lang="en-AU" sz="2400" b="1" dirty="0">
                <a:solidFill>
                  <a:srgbClr val="7E7E7E"/>
                </a:solidFill>
                <a:latin typeface="Arial" panose="020B0604020202020204" pitchFamily="34" charset="0"/>
              </a:rPr>
              <a:t>atoms being rearranged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in a physical change, such as dissolving sugar in water.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When chemical bonds are broken and re-made (in a chemical reaction), </a:t>
            </a:r>
            <a:r>
              <a:rPr lang="en-AU" sz="2400" b="1" dirty="0">
                <a:solidFill>
                  <a:srgbClr val="585575"/>
                </a:solidFill>
                <a:latin typeface="Arial" panose="020B0604020202020204" pitchFamily="34" charset="0"/>
              </a:rPr>
              <a:t>nothing can be lost or destroyed</a:t>
            </a:r>
            <a:r>
              <a:rPr lang="en-AU" sz="2400" dirty="0">
                <a:solidFill>
                  <a:srgbClr val="444444"/>
                </a:solidFill>
                <a:latin typeface="Arial" panose="020B0604020202020204" pitchFamily="34" charset="0"/>
              </a:rPr>
              <a:t> and </a:t>
            </a:r>
            <a:r>
              <a:rPr lang="en-AU" sz="2400" b="1" dirty="0">
                <a:solidFill>
                  <a:srgbClr val="585575"/>
                </a:solidFill>
                <a:latin typeface="Arial" panose="020B0604020202020204" pitchFamily="34" charset="0"/>
              </a:rPr>
              <a:t>no new atoms can be created.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0" name="Picture 2" descr="https://www.educationperfect.com/media/content/Science/1519344377.229711f/1519344377179-2682028315415953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74" y="3137428"/>
            <a:ext cx="5445125" cy="363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302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49</Words>
  <Application>Microsoft Office PowerPoint</Application>
  <PresentationFormat>Widescreen</PresentationFormat>
  <Paragraphs>38</Paragraphs>
  <Slides>10</Slides>
  <Notes>0</Notes>
  <HiddenSlides>0</HiddenSlides>
  <MMClips>6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KaTeX_Main</vt:lpstr>
      <vt:lpstr>Office Theme</vt:lpstr>
      <vt:lpstr>Conservation of Mass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Joseph D'cruz</dc:creator>
  <cp:lastModifiedBy>Joseph D'cruz</cp:lastModifiedBy>
  <cp:revision>4</cp:revision>
  <dcterms:created xsi:type="dcterms:W3CDTF">2020-05-30T01:01:37Z</dcterms:created>
  <dcterms:modified xsi:type="dcterms:W3CDTF">2020-05-30T02:02:51Z</dcterms:modified>
</cp:coreProperties>
</file>