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4506-86C6-4A20-B9F8-D397A6328385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3DFE-CF8E-4882-8E86-E0FD2971BD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758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4506-86C6-4A20-B9F8-D397A6328385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3DFE-CF8E-4882-8E86-E0FD2971BD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629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4506-86C6-4A20-B9F8-D397A6328385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3DFE-CF8E-4882-8E86-E0FD2971BD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9114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4506-86C6-4A20-B9F8-D397A6328385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3DFE-CF8E-4882-8E86-E0FD2971BD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27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4506-86C6-4A20-B9F8-D397A6328385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3DFE-CF8E-4882-8E86-E0FD2971BD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5012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4506-86C6-4A20-B9F8-D397A6328385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3DFE-CF8E-4882-8E86-E0FD2971BD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07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4506-86C6-4A20-B9F8-D397A6328385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3DFE-CF8E-4882-8E86-E0FD2971BD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3311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4506-86C6-4A20-B9F8-D397A6328385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3DFE-CF8E-4882-8E86-E0FD2971BD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133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4506-86C6-4A20-B9F8-D397A6328385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3DFE-CF8E-4882-8E86-E0FD2971BD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532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4506-86C6-4A20-B9F8-D397A6328385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3DFE-CF8E-4882-8E86-E0FD2971BD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200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4506-86C6-4A20-B9F8-D397A6328385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3DFE-CF8E-4882-8E86-E0FD2971BD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372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E4506-86C6-4A20-B9F8-D397A6328385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53DFE-CF8E-4882-8E86-E0FD2971BD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372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Writing Word Equations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6407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33340"/>
            <a:ext cx="117983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equation types all follow the same conventions (the use of arrows and plus symbols as well as placement of reactants, products and reaction conditions).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only differ in the </a:t>
            </a:r>
            <a:r>
              <a:rPr lang="en-AU" sz="2800" b="1" i="0" dirty="0" smtClean="0">
                <a:solidFill>
                  <a:srgbClr val="B33939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800" b="1" i="0" dirty="0" smtClean="0">
                <a:solidFill>
                  <a:srgbClr val="B33939"/>
                </a:solidFill>
                <a:effectLst/>
                <a:latin typeface="Arial" panose="020B0604020202020204" pitchFamily="34" charset="0"/>
              </a:rPr>
              <a:t>symbols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used to represent the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reactants and products.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E58E26"/>
                </a:solidFill>
                <a:effectLst/>
                <a:latin typeface="Arial" panose="020B0604020202020204" pitchFamily="34" charset="0"/>
              </a:rPr>
              <a:t>Word equations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use the </a:t>
            </a:r>
            <a:r>
              <a:rPr lang="en-AU" sz="2800" b="1" i="0" dirty="0" smtClean="0">
                <a:solidFill>
                  <a:srgbClr val="E58E26"/>
                </a:solidFill>
                <a:effectLst/>
                <a:latin typeface="Arial" panose="020B0604020202020204" pitchFamily="34" charset="0"/>
              </a:rPr>
              <a:t>written name.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1" i="0" dirty="0" smtClean="0">
                <a:solidFill>
                  <a:srgbClr val="CC8E35"/>
                </a:solidFill>
                <a:effectLst/>
                <a:latin typeface="Arial" panose="020B0604020202020204" pitchFamily="34" charset="0"/>
              </a:rPr>
              <a:t>Formula equations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use the </a:t>
            </a:r>
            <a:r>
              <a:rPr lang="en-AU" sz="2800" b="1" i="0" dirty="0" smtClean="0">
                <a:solidFill>
                  <a:srgbClr val="CC8E35"/>
                </a:solidFill>
                <a:effectLst/>
                <a:latin typeface="Arial" panose="020B0604020202020204" pitchFamily="34" charset="0"/>
              </a:rPr>
              <a:t>chemical formula.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1" i="0" dirty="0" smtClean="0">
                <a:solidFill>
                  <a:srgbClr val="CD6133"/>
                </a:solidFill>
                <a:effectLst/>
                <a:latin typeface="Arial" panose="020B0604020202020204" pitchFamily="34" charset="0"/>
              </a:rPr>
              <a:t>Molecular equations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use pictures of the </a:t>
            </a:r>
            <a:r>
              <a:rPr lang="en-AU" sz="2800" b="1" i="0" dirty="0" smtClean="0">
                <a:solidFill>
                  <a:srgbClr val="CD6133"/>
                </a:solidFill>
                <a:effectLst/>
                <a:latin typeface="Arial" panose="020B0604020202020204" pitchFamily="34" charset="0"/>
              </a:rPr>
              <a:t>molecular structure.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52653852.554571g/1452653855169-3895195651679494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75" y="4572645"/>
            <a:ext cx="378142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www.educationperfect.com/media/content/Science/1452653796.025491g/1452653798675-3895195651679494-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49" y="4999037"/>
            <a:ext cx="3800475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s://www.educationperfect.com/media/content/Science/1452653722.299211g/1452653743353-3895195651679494-4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949" y="5915967"/>
            <a:ext cx="3762375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479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368638"/>
            <a:ext cx="11226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simplest equation is a </a:t>
            </a:r>
            <a:r>
              <a:rPr lang="en-AU" sz="2800" b="1" i="0" dirty="0" smtClean="0">
                <a:solidFill>
                  <a:srgbClr val="E58E26"/>
                </a:solidFill>
                <a:effectLst/>
                <a:latin typeface="Arial" panose="020B0604020202020204" pitchFamily="34" charset="0"/>
              </a:rPr>
              <a:t>word equation.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make a word equation, you write down the </a:t>
            </a:r>
            <a:r>
              <a:rPr lang="en-AU" sz="2800" b="1" i="0" dirty="0" smtClean="0">
                <a:solidFill>
                  <a:srgbClr val="E58E26"/>
                </a:solidFill>
                <a:effectLst/>
                <a:latin typeface="Arial" panose="020B0604020202020204" pitchFamily="34" charset="0"/>
              </a:rPr>
              <a:t>names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reactants and products.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Remember, </a:t>
            </a:r>
            <a:r>
              <a:rPr lang="en-AU" sz="2800" b="1" i="0" dirty="0" smtClean="0">
                <a:solidFill>
                  <a:srgbClr val="C70039"/>
                </a:solidFill>
                <a:effectLst/>
                <a:latin typeface="Arial" panose="020B0604020202020204" pitchFamily="34" charset="0"/>
              </a:rPr>
              <a:t>reactants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go on the </a:t>
            </a:r>
            <a:r>
              <a:rPr lang="en-AU" sz="2800" b="1" i="0" dirty="0" smtClean="0">
                <a:solidFill>
                  <a:srgbClr val="C70039"/>
                </a:solidFill>
                <a:effectLst/>
                <a:latin typeface="Arial" panose="020B0604020202020204" pitchFamily="34" charset="0"/>
              </a:rPr>
              <a:t>left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131381"/>
                </a:solidFill>
                <a:effectLst/>
                <a:latin typeface="Arial" panose="020B0604020202020204" pitchFamily="34" charset="0"/>
              </a:rPr>
              <a:t>products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the </a:t>
            </a:r>
            <a:r>
              <a:rPr lang="en-AU" sz="2800" b="1" i="0" dirty="0" smtClean="0">
                <a:solidFill>
                  <a:srgbClr val="131381"/>
                </a:solidFill>
                <a:effectLst/>
                <a:latin typeface="Arial" panose="020B0604020202020204" pitchFamily="34" charset="0"/>
              </a:rPr>
              <a:t>right.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452659774.760581g/1452659787466-389519565167949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327" y="3632200"/>
            <a:ext cx="7319948" cy="258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29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118239"/>
            <a:ext cx="11404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have already seen word equations, but try </a:t>
            </a:r>
            <a:r>
              <a:rPr lang="en-AU" sz="2400" b="1" i="0" dirty="0" smtClean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making one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scratch using this recipe. The answer is on the next slide.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"Mix together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butter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sugar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using an electric whisk until it is pale. Slowly beat in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eggs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Sift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flour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the bowl and gently fold in. Add some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milk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until the batter is at dropping consistency. Bake in the oven for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30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minutes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150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degrees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leave the finished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cake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cool before decorating."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527552186.411551f/1527552184598-3572504118423478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00" y="36703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140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600" y="421839"/>
            <a:ext cx="116459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 also write word equations for a chemical reaction a scientist might do in a lab by using the </a:t>
            </a:r>
            <a:r>
              <a:rPr lang="en-AU" sz="2400" b="1" i="0" dirty="0" smtClean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written instructions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that reaction.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"When we apply </a:t>
            </a:r>
            <a:r>
              <a:rPr lang="en-AU" sz="2400" b="1" i="0" dirty="0" smtClean="0">
                <a:solidFill>
                  <a:srgbClr val="CC8E35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a solution of </a:t>
            </a:r>
            <a:r>
              <a:rPr lang="en-AU" sz="2400" b="1" i="0" dirty="0" smtClean="0">
                <a:solidFill>
                  <a:srgbClr val="227093"/>
                </a:solidFill>
                <a:effectLst/>
                <a:latin typeface="Arial" panose="020B0604020202020204" pitchFamily="34" charset="0"/>
              </a:rPr>
              <a:t>copper chloride,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copper chloride will break down to give solid </a:t>
            </a:r>
            <a:r>
              <a:rPr lang="en-AU" sz="2400" b="1" i="0" dirty="0" smtClean="0">
                <a:solidFill>
                  <a:srgbClr val="46C3A5"/>
                </a:solidFill>
                <a:effectLst/>
                <a:latin typeface="Arial" panose="020B0604020202020204" pitchFamily="34" charset="0"/>
              </a:rPr>
              <a:t>copper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metal and release </a:t>
            </a:r>
            <a:r>
              <a:rPr lang="en-AU" sz="2400" b="1" i="0" dirty="0" smtClean="0">
                <a:solidFill>
                  <a:srgbClr val="7E7E7E"/>
                </a:solidFill>
                <a:effectLst/>
                <a:latin typeface="Arial" panose="020B0604020202020204" pitchFamily="34" charset="0"/>
              </a:rPr>
              <a:t>chlorine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gas."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E58E26"/>
                </a:solidFill>
                <a:effectLst/>
                <a:latin typeface="Arial" panose="020B0604020202020204" pitchFamily="34" charset="0"/>
              </a:rPr>
              <a:t>word equation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looks like this: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Science/1453756305.777981g/1453756342530-2205046906951973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474" y="3091754"/>
            <a:ext cx="6974015" cy="1035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www.educationperfect.com/media/content/Science/1447119340.738551g/1447119338340-1409393460637402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275" y="4127500"/>
            <a:ext cx="380047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19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300" y="381338"/>
            <a:ext cx="11226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we are writing a </a:t>
            </a:r>
            <a:r>
              <a:rPr lang="en-AU" sz="2400" b="1" i="0" dirty="0" smtClean="0">
                <a:solidFill>
                  <a:srgbClr val="E58E26"/>
                </a:solidFill>
                <a:effectLst/>
                <a:latin typeface="Arial" panose="020B0604020202020204" pitchFamily="34" charset="0"/>
              </a:rPr>
              <a:t>word equation,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any other type of chemical equation, it must only be written on one line: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example: "If we add </a:t>
            </a:r>
            <a:r>
              <a:rPr lang="en-AU" sz="2400" b="1" i="0" dirty="0" smtClean="0">
                <a:solidFill>
                  <a:srgbClr val="C70039"/>
                </a:solidFill>
                <a:effectLst/>
                <a:latin typeface="Arial" panose="020B0604020202020204" pitchFamily="34" charset="0"/>
              </a:rPr>
              <a:t>hydrochloric acid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 </a:t>
            </a:r>
            <a:r>
              <a:rPr lang="en-AU" sz="2400" b="1" i="0" dirty="0" smtClean="0">
                <a:solidFill>
                  <a:srgbClr val="C70039"/>
                </a:solidFill>
                <a:effectLst/>
                <a:latin typeface="Arial" panose="020B0604020202020204" pitchFamily="34" charset="0"/>
              </a:rPr>
              <a:t>zinc metal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will bubble and fizz as it releases </a:t>
            </a:r>
            <a:r>
              <a:rPr lang="en-AU" sz="2400" b="1" i="0" dirty="0" smtClean="0">
                <a:solidFill>
                  <a:srgbClr val="131381"/>
                </a:solidFill>
                <a:effectLst/>
                <a:latin typeface="Arial" panose="020B0604020202020204" pitchFamily="34" charset="0"/>
              </a:rPr>
              <a:t>hydrogen gas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 solution becomes </a:t>
            </a:r>
            <a:r>
              <a:rPr lang="en-AU" sz="2400" b="1" i="0" dirty="0" smtClean="0">
                <a:solidFill>
                  <a:srgbClr val="131381"/>
                </a:solidFill>
                <a:effectLst/>
                <a:latin typeface="Arial" panose="020B0604020202020204" pitchFamily="34" charset="0"/>
              </a:rPr>
              <a:t>zinc chloride."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https://www.educationperfect.com/media/content/Science/1452659880.353351g/1452659892456-389519565167949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501900"/>
            <a:ext cx="9319996" cy="1684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95300" y="4071035"/>
            <a:ext cx="1036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Instead of writing the remaining products on the next line we do this:</a:t>
            </a:r>
            <a:endParaRPr lang="en-AU" sz="2400" dirty="0"/>
          </a:p>
        </p:txBody>
      </p:sp>
      <p:pic>
        <p:nvPicPr>
          <p:cNvPr id="12292" name="Picture 4" descr="https://www.educationperfect.com/media/content/Science/1452659906.712221g/1452659918823-3895195651679494-optim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741" y="4532700"/>
            <a:ext cx="9711459" cy="159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839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000" y="303937"/>
            <a:ext cx="11569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summary: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 </a:t>
            </a:r>
            <a:r>
              <a:rPr lang="en-AU" sz="2400" b="1" i="0" dirty="0" smtClean="0">
                <a:solidFill>
                  <a:srgbClr val="E55039"/>
                </a:solidFill>
                <a:effectLst/>
                <a:latin typeface="Arial" panose="020B0604020202020204" pitchFamily="34" charset="0"/>
              </a:rPr>
              <a:t>three types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chemical equations.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simplest is </a:t>
            </a:r>
            <a:r>
              <a:rPr lang="en-AU" sz="2400" b="1" i="0" dirty="0" smtClean="0">
                <a:solidFill>
                  <a:srgbClr val="E58E26"/>
                </a:solidFill>
                <a:effectLst/>
                <a:latin typeface="Arial" panose="020B0604020202020204" pitchFamily="34" charset="0"/>
              </a:rPr>
              <a:t>word equations,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use the </a:t>
            </a:r>
            <a:r>
              <a:rPr lang="en-AU" sz="2400" b="1" i="0" dirty="0" smtClean="0">
                <a:solidFill>
                  <a:srgbClr val="E58E26"/>
                </a:solidFill>
                <a:effectLst/>
                <a:latin typeface="Arial" panose="020B0604020202020204" pitchFamily="34" charset="0"/>
              </a:rPr>
              <a:t>written names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reactants and products.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 descr="https://www.educationperfect.com/media/content/Science/1506398981.274621g/1506398986566-2472821405937800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75" y="3063875"/>
            <a:ext cx="76009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736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657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68946" y="628134"/>
            <a:ext cx="72539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lesson, you should be able to: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085343"/>
              </p:ext>
            </p:extLst>
          </p:nvPr>
        </p:nvGraphicFramePr>
        <p:xfrm>
          <a:off x="889000" y="1541304"/>
          <a:ext cx="10515600" cy="180594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918534180"/>
                    </a:ext>
                  </a:extLst>
                </a:gridCol>
                <a:gridCol w="9906000">
                  <a:extLst>
                    <a:ext uri="{9D8B030D-6E8A-4147-A177-3AD203B41FA5}">
                      <a16:colId xmlns:a16="http://schemas.microsoft.com/office/drawing/2014/main" val="27381619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solidFill>
                            <a:srgbClr val="009900"/>
                          </a:solidFill>
                          <a:effectLst/>
                        </a:rPr>
                        <a:t>Understand</a:t>
                      </a:r>
                      <a:r>
                        <a:rPr lang="en-AU" sz="2400" b="1">
                          <a:effectLst/>
                        </a:rPr>
                        <a:t> what chemical equations are used for.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0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solidFill>
                            <a:srgbClr val="00B6EE"/>
                          </a:solidFill>
                          <a:effectLst/>
                        </a:rPr>
                        <a:t>Identify</a:t>
                      </a:r>
                      <a:r>
                        <a:rPr lang="en-AU" sz="2400" b="1">
                          <a:effectLst/>
                        </a:rPr>
                        <a:t> reactants, products and required reaction conditions in a chemical reaction.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38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>
                          <a:solidFill>
                            <a:srgbClr val="B81AE0"/>
                          </a:solidFill>
                          <a:effectLst/>
                        </a:rPr>
                        <a:t>Construct</a:t>
                      </a:r>
                      <a:r>
                        <a:rPr lang="en-AU" sz="2400" b="1" dirty="0">
                          <a:effectLst/>
                        </a:rPr>
                        <a:t> a word equation.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31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603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124242"/>
            <a:ext cx="74803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E55039"/>
                </a:solidFill>
                <a:effectLst/>
                <a:latin typeface="Arial" panose="020B0604020202020204" pitchFamily="34" charset="0"/>
              </a:rPr>
              <a:t>Chemical equations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 way of </a:t>
            </a:r>
            <a:r>
              <a:rPr lang="en-AU" sz="2400" b="1" i="0" dirty="0" smtClean="0">
                <a:solidFill>
                  <a:srgbClr val="0C2461"/>
                </a:solidFill>
                <a:effectLst/>
                <a:latin typeface="Arial" panose="020B0604020202020204" pitchFamily="34" charset="0"/>
              </a:rPr>
              <a:t>writing down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what happens in a </a:t>
            </a:r>
            <a:r>
              <a:rPr lang="en-AU" sz="2400" b="1" i="0" dirty="0" smtClean="0">
                <a:solidFill>
                  <a:srgbClr val="3C6382"/>
                </a:solidFill>
                <a:effectLst/>
                <a:latin typeface="Arial" panose="020B0604020202020204" pitchFamily="34" charset="0"/>
              </a:rPr>
              <a:t>chemical reaction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Like a cooking recipe, they show </a:t>
            </a:r>
            <a:r>
              <a:rPr lang="en-AU" sz="2400" b="1" i="0" dirty="0" smtClean="0">
                <a:solidFill>
                  <a:srgbClr val="C70039"/>
                </a:solidFill>
                <a:effectLst/>
                <a:latin typeface="Arial" panose="020B0604020202020204" pitchFamily="34" charset="0"/>
              </a:rPr>
              <a:t>which reactants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produce </a:t>
            </a:r>
            <a:r>
              <a:rPr lang="en-AU" sz="2400" b="1" i="0" dirty="0" smtClean="0">
                <a:solidFill>
                  <a:srgbClr val="131381"/>
                </a:solidFill>
                <a:effectLst/>
                <a:latin typeface="Arial" panose="020B0604020202020204" pitchFamily="34" charset="0"/>
              </a:rPr>
              <a:t>which products,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include the </a:t>
            </a:r>
            <a:r>
              <a:rPr lang="en-AU" sz="2400" b="1" i="0" dirty="0" smtClean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required reaction conditions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that reaction.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useful having chemical equations because they allow you to </a:t>
            </a:r>
            <a:r>
              <a:rPr lang="en-AU" sz="2400" b="1" i="0" dirty="0" smtClean="0">
                <a:solidFill>
                  <a:srgbClr val="7E7E7E"/>
                </a:solidFill>
                <a:effectLst/>
                <a:latin typeface="Arial" panose="020B0604020202020204" pitchFamily="34" charset="0"/>
              </a:rPr>
              <a:t>replicate reactions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discovered by other people. This is just like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cooking recipe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allowing you to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make a cake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was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invented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someone else.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E55039"/>
                </a:solidFill>
                <a:effectLst/>
                <a:latin typeface="Arial" panose="020B0604020202020204" pitchFamily="34" charset="0"/>
              </a:rPr>
              <a:t>Chemical equations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help us understand how the bonds in the </a:t>
            </a:r>
            <a:r>
              <a:rPr lang="en-AU" sz="2400" b="1" i="0" dirty="0" smtClean="0">
                <a:solidFill>
                  <a:srgbClr val="C70039"/>
                </a:solidFill>
                <a:effectLst/>
                <a:latin typeface="Arial" panose="020B0604020202020204" pitchFamily="34" charset="0"/>
              </a:rPr>
              <a:t>reactants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been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changed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rearranged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form </a:t>
            </a:r>
            <a:r>
              <a:rPr lang="en-AU" sz="2400" b="1" i="0" dirty="0" smtClean="0">
                <a:solidFill>
                  <a:srgbClr val="131381"/>
                </a:solidFill>
                <a:effectLst/>
                <a:latin typeface="Arial" panose="020B0604020202020204" pitchFamily="34" charset="0"/>
              </a:rPr>
              <a:t>products.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97587291.761461g/1497587294000-4336071369416253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961" y="1524000"/>
            <a:ext cx="3677313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21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100" y="299135"/>
            <a:ext cx="11252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Chemists use a certain set of conventions (or </a:t>
            </a:r>
            <a:r>
              <a:rPr lang="en-AU" sz="28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rules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to write </a:t>
            </a:r>
            <a:r>
              <a:rPr lang="en-AU" sz="2800" b="1" i="0" dirty="0" smtClean="0">
                <a:solidFill>
                  <a:srgbClr val="E55039"/>
                </a:solidFill>
                <a:effectLst/>
                <a:latin typeface="Arial" panose="020B0604020202020204" pitchFamily="34" charset="0"/>
              </a:rPr>
              <a:t>chemical equations.</a:t>
            </a:r>
            <a:endParaRPr lang="en-AU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50301134.761371g/1450301134838-346713025951323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1514475"/>
            <a:ext cx="10027526" cy="112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79525" y="2641600"/>
            <a:ext cx="9829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C70039"/>
                </a:solidFill>
                <a:effectLst/>
                <a:latin typeface="Arial" panose="020B0604020202020204" pitchFamily="34" charset="0"/>
              </a:rPr>
              <a:t>Reactants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always on the</a:t>
            </a:r>
            <a:r>
              <a:rPr lang="en-AU" sz="2400" b="1" i="0" dirty="0" smtClean="0">
                <a:solidFill>
                  <a:srgbClr val="C70039"/>
                </a:solidFill>
                <a:effectLst/>
                <a:latin typeface="Arial" panose="020B0604020202020204" pitchFamily="34" charset="0"/>
              </a:rPr>
              <a:t> left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131381"/>
                </a:solidFill>
                <a:effectLst/>
                <a:latin typeface="Arial" panose="020B0604020202020204" pitchFamily="34" charset="0"/>
              </a:rPr>
              <a:t>products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the </a:t>
            </a:r>
            <a:r>
              <a:rPr lang="en-AU" sz="2400" b="1" i="0" dirty="0" smtClean="0">
                <a:solidFill>
                  <a:srgbClr val="131381"/>
                </a:solidFill>
                <a:effectLst/>
                <a:latin typeface="Arial" panose="020B0604020202020204" pitchFamily="34" charset="0"/>
              </a:rPr>
              <a:t>right.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 </a:t>
            </a:r>
            <a:r>
              <a:rPr lang="en-AU" sz="2400" b="1" i="0" dirty="0" smtClean="0">
                <a:solidFill>
                  <a:srgbClr val="0A3D62"/>
                </a:solidFill>
                <a:effectLst/>
                <a:latin typeface="Arial" panose="020B0604020202020204" pitchFamily="34" charset="0"/>
              </a:rPr>
              <a:t>arrow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drawn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C70039"/>
                </a:solidFill>
                <a:effectLst/>
                <a:latin typeface="Arial" panose="020B0604020202020204" pitchFamily="34" charset="0"/>
              </a:rPr>
              <a:t>reactants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131381"/>
                </a:solidFill>
                <a:effectLst/>
                <a:latin typeface="Arial" panose="020B0604020202020204" pitchFamily="34" charset="0"/>
              </a:rPr>
              <a:t>products.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A3D62"/>
                </a:solidFill>
                <a:effectLst/>
                <a:latin typeface="Arial" panose="020B0604020202020204" pitchFamily="34" charset="0"/>
              </a:rPr>
              <a:t>Plus signs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used to connect </a:t>
            </a:r>
            <a:r>
              <a:rPr lang="en-AU" sz="2400" b="1" i="0" dirty="0" smtClean="0">
                <a:solidFill>
                  <a:srgbClr val="3C6382"/>
                </a:solidFill>
                <a:effectLst/>
                <a:latin typeface="Arial" panose="020B0604020202020204" pitchFamily="34" charset="0"/>
              </a:rPr>
              <a:t>multiple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reactants or products.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918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300" y="46841"/>
            <a:ext cx="115697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 us practise writing </a:t>
            </a:r>
            <a:r>
              <a:rPr lang="en-AU" sz="2400" b="1" i="0" dirty="0" smtClean="0">
                <a:solidFill>
                  <a:srgbClr val="079992"/>
                </a:solidFill>
                <a:effectLst/>
                <a:latin typeface="Arial" panose="020B0604020202020204" pitchFamily="34" charset="0"/>
              </a:rPr>
              <a:t>word equations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using a cooking example.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we bake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cake,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mix up the ingredients and put them into the oven to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add heat.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ingredients react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produce a cake.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C70039"/>
                </a:solidFill>
                <a:effectLst/>
                <a:latin typeface="Arial" panose="020B0604020202020204" pitchFamily="34" charset="0"/>
              </a:rPr>
              <a:t>ingredients are the reactants,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131381"/>
                </a:solidFill>
                <a:effectLst/>
                <a:latin typeface="Arial" panose="020B0604020202020204" pitchFamily="34" charset="0"/>
              </a:rPr>
              <a:t>cake is the product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AU" sz="2400" b="1" i="0" dirty="0" smtClean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time and temperature in the oven are the reaction conditions.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With the </a:t>
            </a:r>
            <a:r>
              <a:rPr lang="en-AU" sz="2400" b="1" i="0" dirty="0" smtClean="0">
                <a:solidFill>
                  <a:srgbClr val="AC3053"/>
                </a:solidFill>
                <a:effectLst/>
                <a:latin typeface="Arial" panose="020B0604020202020204" pitchFamily="34" charset="0"/>
              </a:rPr>
              <a:t>ingredients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being the </a:t>
            </a:r>
            <a:r>
              <a:rPr lang="en-AU" sz="2400" b="1" i="0" dirty="0" smtClean="0">
                <a:solidFill>
                  <a:srgbClr val="AC3053"/>
                </a:solidFill>
                <a:effectLst/>
                <a:latin typeface="Arial" panose="020B0604020202020204" pitchFamily="34" charset="0"/>
              </a:rPr>
              <a:t>reactants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AU" sz="2400" b="1" i="0" dirty="0" smtClean="0">
                <a:solidFill>
                  <a:srgbClr val="3C3C80"/>
                </a:solidFill>
                <a:effectLst/>
                <a:latin typeface="Arial" panose="020B0604020202020204" pitchFamily="34" charset="0"/>
              </a:rPr>
              <a:t>cake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3C3C80"/>
                </a:solidFill>
                <a:effectLst/>
                <a:latin typeface="Arial" panose="020B0604020202020204" pitchFamily="34" charset="0"/>
              </a:rPr>
              <a:t>product,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equation would look something like this: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54109595.058541g/1454109620334-377901031334124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4" y="3832492"/>
            <a:ext cx="6750431" cy="1057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www.educationperfect.com/media/content/Science/1451966254.560711g/1451966299656-4011184081284644-optim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24" y="5120984"/>
            <a:ext cx="8321675" cy="14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455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0900" y="534938"/>
            <a:ext cx="109093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Reaction conditions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also shown in chemical equations.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reaction conditions are included, they are written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above the arrow.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Putting all these rules together, we can now write a full </a:t>
            </a:r>
            <a:r>
              <a:rPr lang="en-AU" sz="2400" b="1" i="0" dirty="0" smtClean="0">
                <a:solidFill>
                  <a:srgbClr val="079992"/>
                </a:solidFill>
                <a:effectLst/>
                <a:latin typeface="Arial" panose="020B0604020202020204" pitchFamily="34" charset="0"/>
              </a:rPr>
              <a:t>word equation: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Geography/1528249084.403541g/1528249104342-371999281830101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3136900"/>
            <a:ext cx="9229725" cy="222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991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300" y="395238"/>
            <a:ext cx="12141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 us add the </a:t>
            </a:r>
            <a:r>
              <a:rPr lang="en-AU" sz="2400" b="1" i="0" smtClean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reaction conditions</a:t>
            </a:r>
            <a:r>
              <a:rPr lang="en-AU" sz="2400" b="1" i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our chemical equation about baking cakes.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you bake a cake, you leave it in a </a:t>
            </a:r>
            <a:r>
              <a:rPr lang="en-AU" sz="2400" b="1" i="0" dirty="0" smtClean="0">
                <a:solidFill>
                  <a:srgbClr val="5D8B7D"/>
                </a:solidFill>
                <a:effectLst/>
                <a:latin typeface="Arial" panose="020B0604020202020204" pitchFamily="34" charset="0"/>
              </a:rPr>
              <a:t>hot oven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 </a:t>
            </a:r>
            <a:r>
              <a:rPr lang="en-AU" sz="2400" b="1" i="0" dirty="0" smtClean="0">
                <a:solidFill>
                  <a:srgbClr val="5D8B7D"/>
                </a:solidFill>
                <a:effectLst/>
                <a:latin typeface="Arial" panose="020B0604020202020204" pitchFamily="34" charset="0"/>
              </a:rPr>
              <a:t>several minutes.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time and temperature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oven are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reaction conditions.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75610" y="2334230"/>
            <a:ext cx="42725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Here is our new, complete equation:</a:t>
            </a:r>
            <a:endParaRPr lang="en-AU" sz="2000" dirty="0"/>
          </a:p>
        </p:txBody>
      </p:sp>
      <p:pic>
        <p:nvPicPr>
          <p:cNvPr id="6146" name="Picture 2" descr="https://www.educationperfect.com/media/content/Science/1454109595.058541g/1454109620334-377901031334124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5" y="2870200"/>
            <a:ext cx="7076570" cy="110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www.educationperfect.com/media/content/Science/1453757926.12151g/1453757962765-2205046906951973-8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75" y="4514245"/>
            <a:ext cx="7775070" cy="125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70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900" y="822236"/>
            <a:ext cx="10998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summary, </a:t>
            </a:r>
            <a:r>
              <a:rPr lang="en-AU" sz="2800" b="1" i="0" dirty="0" smtClean="0">
                <a:solidFill>
                  <a:srgbClr val="E55039"/>
                </a:solidFill>
                <a:effectLst/>
                <a:latin typeface="Arial" panose="020B0604020202020204" pitchFamily="34" charset="0"/>
              </a:rPr>
              <a:t>chemical equations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used to record what happens during a chemical reaction.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writing a chemical equation you: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574108"/>
              </p:ext>
            </p:extLst>
          </p:nvPr>
        </p:nvGraphicFramePr>
        <p:xfrm>
          <a:off x="2870200" y="2870994"/>
          <a:ext cx="10515600" cy="1920240"/>
        </p:xfrm>
        <a:graphic>
          <a:graphicData uri="http://schemas.openxmlformats.org/drawingml/2006/table">
            <a:tbl>
              <a:tblPr/>
              <a:tblGrid>
                <a:gridCol w="228600">
                  <a:extLst>
                    <a:ext uri="{9D8B030D-6E8A-4147-A177-3AD203B41FA5}">
                      <a16:colId xmlns:a16="http://schemas.microsoft.com/office/drawing/2014/main" val="1410217614"/>
                    </a:ext>
                  </a:extLst>
                </a:gridCol>
                <a:gridCol w="10287000">
                  <a:extLst>
                    <a:ext uri="{9D8B030D-6E8A-4147-A177-3AD203B41FA5}">
                      <a16:colId xmlns:a16="http://schemas.microsoft.com/office/drawing/2014/main" val="28776227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-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Place </a:t>
                      </a:r>
                      <a:r>
                        <a:rPr lang="en-AU" sz="2400" b="1">
                          <a:solidFill>
                            <a:srgbClr val="C70039"/>
                          </a:solidFill>
                          <a:effectLst/>
                        </a:rPr>
                        <a:t>reactants</a:t>
                      </a:r>
                      <a:r>
                        <a:rPr lang="en-AU" sz="2400">
                          <a:effectLst/>
                        </a:rPr>
                        <a:t> on the </a:t>
                      </a:r>
                      <a:r>
                        <a:rPr lang="en-AU" sz="2400" b="1">
                          <a:solidFill>
                            <a:srgbClr val="C70039"/>
                          </a:solidFill>
                          <a:effectLst/>
                        </a:rPr>
                        <a:t>left</a:t>
                      </a:r>
                      <a:r>
                        <a:rPr lang="en-AU" sz="2400">
                          <a:effectLst/>
                        </a:rPr>
                        <a:t> and </a:t>
                      </a:r>
                      <a:r>
                        <a:rPr lang="en-AU" sz="2400" b="1">
                          <a:solidFill>
                            <a:srgbClr val="131381"/>
                          </a:solidFill>
                          <a:effectLst/>
                        </a:rPr>
                        <a:t>products</a:t>
                      </a:r>
                      <a:r>
                        <a:rPr lang="en-AU" sz="2400">
                          <a:effectLst/>
                        </a:rPr>
                        <a:t> on the </a:t>
                      </a:r>
                      <a:r>
                        <a:rPr lang="en-AU" sz="2400" b="1">
                          <a:solidFill>
                            <a:srgbClr val="131381"/>
                          </a:solidFill>
                          <a:effectLst/>
                        </a:rPr>
                        <a:t>right;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505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-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Draw an </a:t>
                      </a:r>
                      <a:r>
                        <a:rPr lang="en-AU" sz="2400" b="1">
                          <a:solidFill>
                            <a:srgbClr val="0A3D62"/>
                          </a:solidFill>
                          <a:effectLst/>
                        </a:rPr>
                        <a:t>arrow</a:t>
                      </a:r>
                      <a:r>
                        <a:rPr lang="en-AU" sz="2400">
                          <a:effectLst/>
                        </a:rPr>
                        <a:t> from the reactants to the products;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358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-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Connect </a:t>
                      </a:r>
                      <a:r>
                        <a:rPr lang="en-AU" sz="2400" b="1">
                          <a:solidFill>
                            <a:srgbClr val="3C6382"/>
                          </a:solidFill>
                          <a:effectLst/>
                        </a:rPr>
                        <a:t>multiple</a:t>
                      </a:r>
                      <a:r>
                        <a:rPr lang="en-AU" sz="2400">
                          <a:effectLst/>
                        </a:rPr>
                        <a:t> reactants or products with </a:t>
                      </a:r>
                      <a:r>
                        <a:rPr lang="en-AU" sz="2400" b="1">
                          <a:solidFill>
                            <a:srgbClr val="0A3D62"/>
                          </a:solidFill>
                          <a:effectLst/>
                        </a:rPr>
                        <a:t>plus</a:t>
                      </a:r>
                      <a:r>
                        <a:rPr lang="en-AU" sz="2400">
                          <a:effectLst/>
                        </a:rPr>
                        <a:t> symbols;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32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-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Write </a:t>
                      </a:r>
                      <a:r>
                        <a:rPr lang="en-AU" sz="2400" b="1" dirty="0">
                          <a:solidFill>
                            <a:srgbClr val="48927C"/>
                          </a:solidFill>
                          <a:effectLst/>
                        </a:rPr>
                        <a:t>reaction conditions </a:t>
                      </a:r>
                      <a:r>
                        <a:rPr lang="en-AU" sz="2400" b="1" dirty="0">
                          <a:effectLst/>
                        </a:rPr>
                        <a:t>above</a:t>
                      </a:r>
                      <a:r>
                        <a:rPr lang="en-AU" sz="2400" dirty="0">
                          <a:effectLst/>
                        </a:rPr>
                        <a:t> the arrow.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40164"/>
                  </a:ext>
                </a:extLst>
              </a:tr>
            </a:tbl>
          </a:graphicData>
        </a:graphic>
      </p:graphicFrame>
      <p:pic>
        <p:nvPicPr>
          <p:cNvPr id="7170" name="Picture 2" descr="https://www.educationperfect.com/media/content/Science/1528319345.085821g/1528319366210-4462714828670455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200" y="4673600"/>
            <a:ext cx="76200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641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363835"/>
            <a:ext cx="1084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have learned that </a:t>
            </a:r>
            <a:r>
              <a:rPr lang="en-AU" sz="2400" b="1" i="0" dirty="0" smtClean="0">
                <a:solidFill>
                  <a:srgbClr val="7E7E7E"/>
                </a:solidFill>
                <a:effectLst/>
                <a:latin typeface="Arial" panose="020B0604020202020204" pitchFamily="34" charset="0"/>
              </a:rPr>
              <a:t>chemical equations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the way we write down </a:t>
            </a:r>
            <a:r>
              <a:rPr lang="en-AU" sz="2400" b="1" i="0" dirty="0" smtClean="0">
                <a:solidFill>
                  <a:srgbClr val="7E7E7E"/>
                </a:solidFill>
                <a:effectLst/>
                <a:latin typeface="Arial" panose="020B0604020202020204" pitchFamily="34" charset="0"/>
              </a:rPr>
              <a:t>chemical reactions.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did you know there are </a:t>
            </a:r>
            <a:r>
              <a:rPr lang="en-AU" sz="2400" b="1" i="0" dirty="0" smtClean="0">
                <a:solidFill>
                  <a:srgbClr val="E55039"/>
                </a:solidFill>
                <a:effectLst/>
                <a:latin typeface="Arial" panose="020B0604020202020204" pitchFamily="34" charset="0"/>
              </a:rPr>
              <a:t>three types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chemical equations?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962" y="2057400"/>
            <a:ext cx="9138476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8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147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KaTeX_Main</vt:lpstr>
      <vt:lpstr>Office Theme</vt:lpstr>
      <vt:lpstr>Writing Word Equations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D'cruz</dc:creator>
  <cp:lastModifiedBy>Joseph D'cruz</cp:lastModifiedBy>
  <cp:revision>3</cp:revision>
  <dcterms:created xsi:type="dcterms:W3CDTF">2020-05-30T01:01:37Z</dcterms:created>
  <dcterms:modified xsi:type="dcterms:W3CDTF">2020-05-30T02:02:59Z</dcterms:modified>
</cp:coreProperties>
</file>