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D90ED-676D-4467-AF9A-F14242BEEDCA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5EB83-A5D2-49D1-80A7-1CE321B013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2737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D90ED-676D-4467-AF9A-F14242BEEDCA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5EB83-A5D2-49D1-80A7-1CE321B013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79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D90ED-676D-4467-AF9A-F14242BEEDCA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5EB83-A5D2-49D1-80A7-1CE321B013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7632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D90ED-676D-4467-AF9A-F14242BEEDCA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5EB83-A5D2-49D1-80A7-1CE321B013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0898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D90ED-676D-4467-AF9A-F14242BEEDCA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5EB83-A5D2-49D1-80A7-1CE321B013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5976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D90ED-676D-4467-AF9A-F14242BEEDCA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5EB83-A5D2-49D1-80A7-1CE321B013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098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D90ED-676D-4467-AF9A-F14242BEEDCA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5EB83-A5D2-49D1-80A7-1CE321B013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306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D90ED-676D-4467-AF9A-F14242BEEDCA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5EB83-A5D2-49D1-80A7-1CE321B013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227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D90ED-676D-4467-AF9A-F14242BEEDCA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5EB83-A5D2-49D1-80A7-1CE321B013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7454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D90ED-676D-4467-AF9A-F14242BEEDCA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5EB83-A5D2-49D1-80A7-1CE321B013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5203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D90ED-676D-4467-AF9A-F14242BEEDCA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5EB83-A5D2-49D1-80A7-1CE321B013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3200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D90ED-676D-4467-AF9A-F14242BEEDCA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5EB83-A5D2-49D1-80A7-1CE321B0134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3136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t5eUOXm-wiE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pH and Indicators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155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0900" y="481737"/>
            <a:ext cx="10972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the pH is </a:t>
            </a:r>
            <a:r>
              <a:rPr lang="en-AU" sz="2800" b="1" i="0" dirty="0" smtClean="0">
                <a:solidFill>
                  <a:srgbClr val="48927C"/>
                </a:solidFill>
                <a:effectLst/>
                <a:latin typeface="Arial" panose="020B0604020202020204" pitchFamily="34" charset="0"/>
              </a:rPr>
              <a:t>7,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substance is </a:t>
            </a:r>
            <a:r>
              <a:rPr lang="en-AU" sz="28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neutral.</a:t>
            </a:r>
            <a:endParaRPr lang="en-AU" sz="28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most common neutral substance is </a:t>
            </a:r>
            <a:r>
              <a:rPr lang="en-AU" sz="2800" b="1" i="0" dirty="0" smtClean="0">
                <a:solidFill>
                  <a:srgbClr val="29C6DF"/>
                </a:solidFill>
                <a:effectLst/>
                <a:latin typeface="Arial" panose="020B0604020202020204" pitchFamily="34" charset="0"/>
              </a:rPr>
              <a:t>pure water.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Neutral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solutions are neither acidic nor basic - they sit right in the middle of the pH scale.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23838990.73629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200400" y="3536156"/>
            <a:ext cx="5905500" cy="332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71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6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5eUOXm-wiE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127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448439"/>
            <a:ext cx="111125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common indicator is </a:t>
            </a:r>
            <a:r>
              <a:rPr lang="en-AU" sz="2400" b="1" i="0" dirty="0" smtClean="0">
                <a:solidFill>
                  <a:srgbClr val="EA1E34"/>
                </a:solidFill>
                <a:effectLst/>
                <a:latin typeface="Arial" panose="020B0604020202020204" pitchFamily="34" charset="0"/>
              </a:rPr>
              <a:t>unive</a:t>
            </a:r>
            <a:r>
              <a:rPr lang="en-AU" sz="24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rsal ind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icator.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mixture of many different indicators provides a rainbow of colours that flow from </a:t>
            </a:r>
            <a:r>
              <a:rPr lang="en-AU" sz="2400" b="1" i="0" dirty="0" smtClean="0">
                <a:solidFill>
                  <a:srgbClr val="EA1E34"/>
                </a:solidFill>
                <a:effectLst/>
                <a:latin typeface="Arial" panose="020B0604020202020204" pitchFamily="34" charset="0"/>
              </a:rPr>
              <a:t>bright red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the strongest </a:t>
            </a:r>
            <a:r>
              <a:rPr lang="en-AU" sz="2400" b="1" i="0" dirty="0" smtClean="0">
                <a:solidFill>
                  <a:srgbClr val="EA1E34"/>
                </a:solidFill>
                <a:effectLst/>
                <a:latin typeface="Arial" panose="020B0604020202020204" pitchFamily="34" charset="0"/>
              </a:rPr>
              <a:t>acids,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green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 </a:t>
            </a:r>
            <a:r>
              <a:rPr lang="en-AU" sz="24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neutral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purple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the strongest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bases.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Each colour can be matched to a number on a way of measuring acidity called the </a:t>
            </a:r>
            <a:r>
              <a:rPr lang="en-AU" sz="2400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pH scale.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Bright red is pH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1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green is pH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7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purple is pH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14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Science/1508117059.129841g/1508117062275-2435185819895678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4076700"/>
            <a:ext cx="9396646" cy="220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3726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00" y="596037"/>
            <a:ext cx="11150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Most other indicators change colour at a </a:t>
            </a:r>
            <a:r>
              <a:rPr lang="en-AU" sz="2400" b="1" i="0" dirty="0" smtClean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particular pH,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but it does not have to be </a:t>
            </a:r>
            <a:r>
              <a:rPr lang="en-AU" sz="24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pH 7.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the indicator </a:t>
            </a:r>
            <a:r>
              <a:rPr lang="en-AU" sz="2400" b="1" i="0" dirty="0" err="1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thymol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 blue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uses three different colours. It is red below pH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1.2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−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2.8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blue above pH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8.0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−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9.6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yellow in between.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Science/1453686167.975991g/1453686182300-1119946848545195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800" y="2535029"/>
            <a:ext cx="5588000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749300" y="5113635"/>
            <a:ext cx="10718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Most indicators have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transition periods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where neither colour dominates. Between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1.2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2.8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AU" sz="2400" b="0" i="0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thymol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blue will be an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orange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colour (mixing yellow and red).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226019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6100" y="305138"/>
            <a:ext cx="109347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Phenolphthalein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an indicator with two different colours.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is colourless below pH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8.3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pink above pH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10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is used mainly to </a:t>
            </a:r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indicate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when a substance </a:t>
            </a:r>
            <a:r>
              <a:rPr lang="en-AU" sz="24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changes from being an acid to a base.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media/content/Science/1453686613.913671g/1453686640740-1119946848545195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574" y="2613462"/>
            <a:ext cx="5203825" cy="327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0838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5900" y="532537"/>
            <a:ext cx="113411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Bromophenol blue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an indicator with two different colours.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is yellow below pH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3.0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blue above pH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4.6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is used to </a:t>
            </a:r>
            <a:r>
              <a:rPr lang="en-AU" sz="2400" b="1" i="0" dirty="0" smtClean="0">
                <a:solidFill>
                  <a:srgbClr val="DF6612"/>
                </a:solidFill>
                <a:effectLst/>
                <a:latin typeface="Arial" panose="020B0604020202020204" pitchFamily="34" charset="0"/>
              </a:rPr>
              <a:t>monitor acidity,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as a dye.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ww.educationperfect.com/media/content/Science/1453687018.976111g/1453687045817-1119946848545195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774" y="2930934"/>
            <a:ext cx="5114926" cy="3217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972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7000" y="719435"/>
            <a:ext cx="112395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are many more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indicators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those listed above. Some have two transitions, and some have just one.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https://www.educationperfect.com/media/content/German/1452816132.399311g/1452816173121-199033267988798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174" y="2968586"/>
            <a:ext cx="5127625" cy="3422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8851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00" y="635000"/>
            <a:ext cx="9550400" cy="2865120"/>
          </a:xfrm>
          <a:prstGeom prst="rect">
            <a:avLst/>
          </a:prstGeom>
        </p:spPr>
      </p:pic>
      <p:pic>
        <p:nvPicPr>
          <p:cNvPr id="1026" name="Picture 2" descr="https://www.educationperfect.com/media/content/Science/1502232466.321661g/1502232463599-191200958148473-8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575" y="3500120"/>
            <a:ext cx="7591425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757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9100" y="355938"/>
            <a:ext cx="11303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 </a:t>
            </a:r>
            <a:r>
              <a:rPr lang="en-AU" sz="2400" b="1" i="0" dirty="0" smtClean="0">
                <a:solidFill>
                  <a:srgbClr val="F7BE3A"/>
                </a:solidFill>
                <a:effectLst/>
                <a:latin typeface="Arial" panose="020B0604020202020204" pitchFamily="34" charset="0"/>
              </a:rPr>
              <a:t>indicator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 chemical that changes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colour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depending on how </a:t>
            </a:r>
            <a:r>
              <a:rPr lang="en-AU" sz="2400" b="1" i="0" dirty="0" smtClean="0">
                <a:solidFill>
                  <a:srgbClr val="EA1E34"/>
                </a:solidFill>
                <a:effectLst/>
                <a:latin typeface="Arial" panose="020B0604020202020204" pitchFamily="34" charset="0"/>
              </a:rPr>
              <a:t>acidic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AU" sz="2400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basic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 solution is.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Indicators provide </a:t>
            </a:r>
            <a:r>
              <a:rPr lang="en-AU" sz="2400" b="1" i="0" dirty="0" smtClean="0">
                <a:solidFill>
                  <a:srgbClr val="2AC388"/>
                </a:solidFill>
                <a:effectLst/>
                <a:latin typeface="Arial" panose="020B0604020202020204" pitchFamily="34" charset="0"/>
              </a:rPr>
              <a:t>immediate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feedback, meaning that they change colour as soon as the acidity or basicity changes.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24184879.8986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984500" y="3068638"/>
            <a:ext cx="571500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211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1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2100" y="537339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EA1E34"/>
                </a:solidFill>
                <a:effectLst/>
                <a:latin typeface="Arial" panose="020B0604020202020204" pitchFamily="34" charset="0"/>
              </a:rPr>
              <a:t>Acids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bases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be thought of as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opposites,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 acids at one end of a line, or spectrum, and bases at the other.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the very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middle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substances that have no acidity or basicity - we call these substances </a:t>
            </a:r>
            <a:r>
              <a:rPr lang="en-AU" sz="2400" b="1" i="0" dirty="0" smtClean="0">
                <a:solidFill>
                  <a:srgbClr val="00AE6A"/>
                </a:solidFill>
                <a:effectLst/>
                <a:latin typeface="Arial" panose="020B0604020202020204" pitchFamily="34" charset="0"/>
              </a:rPr>
              <a:t>neutral.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Water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 good example of a neutral substance - it is not acidic or basic.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20301997.81948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553199" y="1339850"/>
            <a:ext cx="5046133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18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6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8000" y="498039"/>
            <a:ext cx="111379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simplest indicator is </a:t>
            </a:r>
            <a:r>
              <a:rPr lang="en-AU" sz="24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litmus paper.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Litmus is a chemical-soaked piece of paper that, when dipped in solution, will turn </a:t>
            </a:r>
            <a:r>
              <a:rPr lang="en-AU" sz="2400" b="1" i="0" dirty="0" smtClean="0">
                <a:solidFill>
                  <a:srgbClr val="EA1E34"/>
                </a:solidFill>
                <a:effectLst/>
                <a:latin typeface="Arial" panose="020B0604020202020204" pitchFamily="34" charset="0"/>
              </a:rPr>
              <a:t>red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acids and </a:t>
            </a:r>
            <a:r>
              <a:rPr lang="en-AU" sz="2400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blue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bases.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most common type of litmus paper is yellow. In this case, if the solution is </a:t>
            </a:r>
            <a:r>
              <a:rPr lang="en-AU" sz="24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neutral,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paper will stay </a:t>
            </a:r>
            <a:r>
              <a:rPr lang="en-AU" sz="2400" b="1" i="0" dirty="0" smtClean="0">
                <a:solidFill>
                  <a:srgbClr val="F7BE3A"/>
                </a:solidFill>
                <a:effectLst/>
                <a:latin typeface="Arial" panose="020B0604020202020204" pitchFamily="34" charset="0"/>
              </a:rPr>
              <a:t>yellow.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447187914.161311g/1447187932424-2807887778813907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774" y="3283123"/>
            <a:ext cx="3743325" cy="3574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4372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368638"/>
            <a:ext cx="11353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Chemists also use one-colour </a:t>
            </a:r>
            <a:r>
              <a:rPr lang="en-AU" sz="24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litmus paper.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Blue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litmus paper turns red in </a:t>
            </a:r>
            <a:r>
              <a:rPr lang="en-AU" sz="2400" b="1" i="0" dirty="0" smtClean="0">
                <a:solidFill>
                  <a:srgbClr val="EA1E34"/>
                </a:solidFill>
                <a:effectLst/>
                <a:latin typeface="Arial" panose="020B0604020202020204" pitchFamily="34" charset="0"/>
              </a:rPr>
              <a:t>acids,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EA1E34"/>
                </a:solidFill>
                <a:effectLst/>
                <a:latin typeface="Arial" panose="020B0604020202020204" pitchFamily="34" charset="0"/>
              </a:rPr>
              <a:t>red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litmus paper turns blue in </a:t>
            </a:r>
            <a:r>
              <a:rPr lang="en-AU" sz="2400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bases.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Both of these types of paper will </a:t>
            </a:r>
            <a:r>
              <a:rPr lang="en-AU" sz="2400" b="1" i="0" dirty="0" smtClean="0">
                <a:solidFill>
                  <a:srgbClr val="7C59B2"/>
                </a:solidFill>
                <a:effectLst/>
                <a:latin typeface="Arial" panose="020B0604020202020204" pitchFamily="34" charset="0"/>
              </a:rPr>
              <a:t>not change colour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neutral solutions.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503291653.472231g/1503291661846-4244145136690496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475" y="2884377"/>
            <a:ext cx="4911725" cy="3687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787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2100" y="663139"/>
            <a:ext cx="115189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level of </a:t>
            </a:r>
            <a:r>
              <a:rPr lang="en-AU" sz="2400" b="1" i="0" dirty="0" smtClean="0">
                <a:solidFill>
                  <a:srgbClr val="EA1E34"/>
                </a:solidFill>
                <a:effectLst/>
                <a:latin typeface="Arial" panose="020B0604020202020204" pitchFamily="34" charset="0"/>
              </a:rPr>
              <a:t>acidity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AU" sz="2400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basicity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any solution is measured on a scale called </a:t>
            </a:r>
            <a:r>
              <a:rPr lang="en-AU" sz="2400" b="1" i="0" dirty="0" err="1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pH.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pH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 solution is a number between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0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14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higher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number, the more </a:t>
            </a:r>
            <a:r>
              <a:rPr lang="en-AU" sz="2400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basic, or alkaline,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solution will be.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EA1E34"/>
                </a:solidFill>
                <a:effectLst/>
                <a:latin typeface="Arial" panose="020B0604020202020204" pitchFamily="34" charset="0"/>
              </a:rPr>
              <a:t>lower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number, the more </a:t>
            </a:r>
            <a:r>
              <a:rPr lang="en-AU" sz="2400" b="1" i="0" dirty="0" smtClean="0">
                <a:solidFill>
                  <a:srgbClr val="EA1E34"/>
                </a:solidFill>
                <a:effectLst/>
                <a:latin typeface="Arial" panose="020B0604020202020204" pitchFamily="34" charset="0"/>
              </a:rPr>
              <a:t>acidic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solution will be.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508117059.129841g/1508117062275-2435185819895678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175" y="4646612"/>
            <a:ext cx="7620000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869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1800" y="750838"/>
            <a:ext cx="11404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the pH of a solution is </a:t>
            </a:r>
            <a:r>
              <a:rPr lang="en-AU" sz="2400" b="1" i="0" dirty="0" smtClean="0">
                <a:solidFill>
                  <a:srgbClr val="CEA07E"/>
                </a:solidFill>
                <a:effectLst/>
                <a:latin typeface="Arial" panose="020B0604020202020204" pitchFamily="34" charset="0"/>
              </a:rPr>
              <a:t>less than 7,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solution is </a:t>
            </a:r>
            <a:r>
              <a:rPr lang="en-AU" sz="2400" b="1" i="0" dirty="0" smtClean="0">
                <a:solidFill>
                  <a:srgbClr val="EA1E34"/>
                </a:solidFill>
                <a:effectLst/>
                <a:latin typeface="Arial" panose="020B0604020202020204" pitchFamily="34" charset="0"/>
              </a:rPr>
              <a:t>acidic.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900C3F"/>
                </a:solidFill>
                <a:effectLst/>
                <a:latin typeface="Arial" panose="020B0604020202020204" pitchFamily="34" charset="0"/>
              </a:rPr>
              <a:t>lower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pH, the more acidic the solution.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a solution with a pH of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 </a:t>
            </a:r>
            <a:r>
              <a:rPr lang="en-AU" sz="2400" b="1" i="0" dirty="0" smtClean="0">
                <a:solidFill>
                  <a:srgbClr val="900C3F"/>
                </a:solidFill>
                <a:effectLst/>
                <a:latin typeface="Arial" panose="020B0604020202020204" pitchFamily="34" charset="0"/>
              </a:rPr>
              <a:t>more acidic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a solution with a pH of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3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 This means that it will be more </a:t>
            </a:r>
            <a:r>
              <a:rPr lang="en-AU" sz="2400" b="1" i="0" dirty="0" smtClean="0">
                <a:solidFill>
                  <a:srgbClr val="2AC388"/>
                </a:solidFill>
                <a:effectLst/>
                <a:latin typeface="Arial" panose="020B0604020202020204" pitchFamily="34" charset="0"/>
              </a:rPr>
              <a:t>reactive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2AC388"/>
                </a:solidFill>
                <a:effectLst/>
                <a:latin typeface="Arial" panose="020B0604020202020204" pitchFamily="34" charset="0"/>
              </a:rPr>
              <a:t>dangerous.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325" y="3160761"/>
            <a:ext cx="4981575" cy="384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816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6600" y="433338"/>
            <a:ext cx="110363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the pH of a solution is </a:t>
            </a:r>
            <a:r>
              <a:rPr lang="en-AU" sz="2400" b="1" i="0" dirty="0" smtClean="0">
                <a:solidFill>
                  <a:srgbClr val="CEA07E"/>
                </a:solidFill>
                <a:effectLst/>
                <a:latin typeface="Arial" panose="020B0604020202020204" pitchFamily="34" charset="0"/>
              </a:rPr>
              <a:t>more than 7,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solution is </a:t>
            </a:r>
            <a:r>
              <a:rPr lang="en-AU" sz="2400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basic.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higher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pH, the more basic the solution.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a solution with a pH of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11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 </a:t>
            </a:r>
            <a:r>
              <a:rPr lang="en-AU" sz="24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more basic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a solution with a pH of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8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 This means that it will be more </a:t>
            </a:r>
            <a:r>
              <a:rPr lang="en-AU" sz="2400" b="1" i="0" dirty="0" smtClean="0">
                <a:solidFill>
                  <a:srgbClr val="2AC388"/>
                </a:solidFill>
                <a:effectLst/>
                <a:latin typeface="Arial" panose="020B0604020202020204" pitchFamily="34" charset="0"/>
              </a:rPr>
              <a:t>reactive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2AC388"/>
                </a:solidFill>
                <a:effectLst/>
                <a:latin typeface="Arial" panose="020B0604020202020204" pitchFamily="34" charset="0"/>
              </a:rPr>
              <a:t>dangerous.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837" y="2876593"/>
            <a:ext cx="5630863" cy="379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634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Widescreen</PresentationFormat>
  <Paragraphs>62</Paragraphs>
  <Slides>16</Slides>
  <Notes>0</Notes>
  <HiddenSlides>0</HiddenSlides>
  <MMClips>4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KaTeX_Main</vt:lpstr>
      <vt:lpstr>Office Theme</vt:lpstr>
      <vt:lpstr>pH and Indicators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 and Indicators</dc:title>
  <dc:creator>Joseph D'cruz</dc:creator>
  <cp:lastModifiedBy>Joseph D'cruz</cp:lastModifiedBy>
  <cp:revision>1</cp:revision>
  <dcterms:created xsi:type="dcterms:W3CDTF">2020-06-06T13:55:16Z</dcterms:created>
  <dcterms:modified xsi:type="dcterms:W3CDTF">2020-06-06T13:55:30Z</dcterms:modified>
</cp:coreProperties>
</file>