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B36B5-2223-429F-AB97-5182B16BD6ED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F937-D6C6-409F-AEC1-BD2D7844AA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7746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B36B5-2223-429F-AB97-5182B16BD6ED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F937-D6C6-409F-AEC1-BD2D7844AA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6631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B36B5-2223-429F-AB97-5182B16BD6ED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F937-D6C6-409F-AEC1-BD2D7844AA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564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B36B5-2223-429F-AB97-5182B16BD6ED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F937-D6C6-409F-AEC1-BD2D7844AA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97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B36B5-2223-429F-AB97-5182B16BD6ED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F937-D6C6-409F-AEC1-BD2D7844AA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9394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B36B5-2223-429F-AB97-5182B16BD6ED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F937-D6C6-409F-AEC1-BD2D7844AA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4289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B36B5-2223-429F-AB97-5182B16BD6ED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F937-D6C6-409F-AEC1-BD2D7844AA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3195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B36B5-2223-429F-AB97-5182B16BD6ED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F937-D6C6-409F-AEC1-BD2D7844AA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276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B36B5-2223-429F-AB97-5182B16BD6ED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F937-D6C6-409F-AEC1-BD2D7844AA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9316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B36B5-2223-429F-AB97-5182B16BD6ED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F937-D6C6-409F-AEC1-BD2D7844AA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871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B36B5-2223-429F-AB97-5182B16BD6ED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F937-D6C6-409F-AEC1-BD2D7844AA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8630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B36B5-2223-429F-AB97-5182B16BD6ED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8F937-D6C6-409F-AEC1-BD2D7844AA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7871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Earth’s Structure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8933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6900" y="690940"/>
            <a:ext cx="11353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Earth’s </a:t>
            </a:r>
            <a:r>
              <a:rPr lang="en-AU" sz="24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core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 very </a:t>
            </a:r>
            <a:r>
              <a:rPr lang="en-AU" sz="24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hot, very dense centre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our planet.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C96F54"/>
                </a:solidFill>
                <a:effectLst/>
                <a:latin typeface="Arial" panose="020B0604020202020204" pitchFamily="34" charset="0"/>
              </a:rPr>
              <a:t>ball-shaped core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lies beneath the </a:t>
            </a:r>
            <a:r>
              <a:rPr lang="en-AU" sz="24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cool, brittle crust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 mostly-solid mantle.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core is found about </a:t>
            </a:r>
            <a:r>
              <a:rPr lang="en-AU" sz="2400" b="1" i="0" dirty="0" smtClean="0">
                <a:solidFill>
                  <a:srgbClr val="21A0B1"/>
                </a:solidFill>
                <a:effectLst/>
                <a:latin typeface="KaTeX_Main"/>
              </a:rPr>
              <a:t>2 900 km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below the Earth’s surface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has a radius of about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3 485 km.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Earth’s core exists in two layers; the </a:t>
            </a:r>
            <a:r>
              <a:rPr lang="en-AU" sz="2400" b="1" i="0" dirty="0" smtClean="0">
                <a:solidFill>
                  <a:srgbClr val="C96F54"/>
                </a:solidFill>
                <a:effectLst/>
                <a:latin typeface="Arial" panose="020B0604020202020204" pitchFamily="34" charset="0"/>
              </a:rPr>
              <a:t>outer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inner core.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Science/1586128131.376211g/1586128131130-71241729488931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213" y="4124325"/>
            <a:ext cx="3805237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625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5600" y="136942"/>
            <a:ext cx="11836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Unlike the compositional layers above it, the </a:t>
            </a:r>
            <a:r>
              <a:rPr lang="en-AU" sz="2400" b="1" i="0" dirty="0" smtClean="0">
                <a:solidFill>
                  <a:srgbClr val="007276"/>
                </a:solidFill>
                <a:effectLst/>
                <a:latin typeface="Arial" panose="020B0604020202020204" pitchFamily="34" charset="0"/>
              </a:rPr>
              <a:t>Earth’s core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theorized to be composed mainly of an </a:t>
            </a:r>
            <a:r>
              <a:rPr lang="en-AU" sz="24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iron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5F9FB9"/>
                </a:solidFill>
                <a:effectLst/>
                <a:latin typeface="Arial" panose="020B0604020202020204" pitchFamily="34" charset="0"/>
              </a:rPr>
              <a:t>nickel alloy.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outer core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about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2 200 km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thick and is mostly composed of </a:t>
            </a:r>
            <a:r>
              <a:rPr lang="en-AU" sz="2400" b="1" i="0" dirty="0" smtClean="0">
                <a:solidFill>
                  <a:srgbClr val="5F9FB9"/>
                </a:solidFill>
                <a:effectLst/>
                <a:latin typeface="Arial" panose="020B0604020202020204" pitchFamily="34" charset="0"/>
              </a:rPr>
              <a:t>liquid iron and nickel.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 </a:t>
            </a:r>
            <a:r>
              <a:rPr lang="en-AU" sz="2400" b="1" i="0" dirty="0" smtClean="0">
                <a:solidFill>
                  <a:srgbClr val="007276"/>
                </a:solidFill>
                <a:effectLst/>
                <a:latin typeface="Arial" panose="020B0604020202020204" pitchFamily="34" charset="0"/>
              </a:rPr>
              <a:t>liquid metal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 </a:t>
            </a:r>
            <a:r>
              <a:rPr lang="en-AU" sz="24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outer core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has very </a:t>
            </a:r>
            <a:r>
              <a:rPr lang="en-AU" sz="2400" b="1" i="0" dirty="0" smtClean="0">
                <a:solidFill>
                  <a:srgbClr val="5F9FB9"/>
                </a:solidFill>
                <a:effectLst/>
                <a:latin typeface="Arial" panose="020B0604020202020204" pitchFamily="34" charset="0"/>
              </a:rPr>
              <a:t>low viscosity,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meaning it is easily deformed and malleable.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5F9FB9"/>
                </a:solidFill>
                <a:effectLst/>
                <a:latin typeface="Arial" panose="020B0604020202020204" pitchFamily="34" charset="0"/>
              </a:rPr>
              <a:t>Earth’s magnetic field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result of convection currents</a:t>
            </a:r>
            <a:b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</a:b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this </a:t>
            </a:r>
            <a:r>
              <a:rPr lang="en-AU" sz="24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outer iron core.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media/content/Science/1586289547.801071g/1586289548793-113631413220359-8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725" y="4126826"/>
            <a:ext cx="2988150" cy="2566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637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6900" y="0"/>
            <a:ext cx="11404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C96F54"/>
                </a:solidFill>
                <a:effectLst/>
                <a:latin typeface="Arial" panose="020B0604020202020204" pitchFamily="34" charset="0"/>
              </a:rPr>
              <a:t>inner core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 </a:t>
            </a:r>
            <a:r>
              <a:rPr lang="en-AU" sz="2400" b="1" i="0" dirty="0" smtClean="0">
                <a:solidFill>
                  <a:srgbClr val="5F9FB9"/>
                </a:solidFill>
                <a:effectLst/>
                <a:latin typeface="Arial" panose="020B0604020202020204" pitchFamily="34" charset="0"/>
              </a:rPr>
              <a:t>hot, dense ball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iron, nickel and other heavy metals.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has a radius of around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1 220 km,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 </a:t>
            </a:r>
            <a:r>
              <a:rPr lang="en-AU" sz="2400" b="1" i="0" dirty="0" smtClean="0">
                <a:solidFill>
                  <a:srgbClr val="C96F54"/>
                </a:solidFill>
                <a:effectLst/>
                <a:latin typeface="Arial" panose="020B0604020202020204" pitchFamily="34" charset="0"/>
              </a:rPr>
              <a:t>temperature of around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C96F54"/>
                </a:solidFill>
                <a:effectLst/>
                <a:latin typeface="KaTeX_Main"/>
              </a:rPr>
              <a:t>(5 200°C)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a pressure of nearly </a:t>
            </a:r>
            <a:r>
              <a:rPr lang="en-AU" sz="2400" b="1" i="0" dirty="0" smtClean="0">
                <a:solidFill>
                  <a:srgbClr val="875656"/>
                </a:solidFill>
                <a:effectLst/>
                <a:latin typeface="KaTeX_Main"/>
              </a:rPr>
              <a:t>3.6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875656"/>
                </a:solidFill>
                <a:effectLst/>
                <a:latin typeface="Arial" panose="020B0604020202020204" pitchFamily="34" charset="0"/>
              </a:rPr>
              <a:t>million atmosphere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(</a:t>
            </a:r>
            <a:r>
              <a:rPr lang="en-AU" sz="2400" b="0" i="0" dirty="0" err="1" smtClean="0">
                <a:solidFill>
                  <a:srgbClr val="444444"/>
                </a:solidFill>
                <a:effectLst/>
                <a:latin typeface="KaTeX_Main"/>
              </a:rPr>
              <a:t>atm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)!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1 </a:t>
            </a:r>
            <a:r>
              <a:rPr lang="en-AU" sz="2400" b="0" i="0" dirty="0" err="1" smtClean="0">
                <a:solidFill>
                  <a:srgbClr val="444444"/>
                </a:solidFill>
                <a:effectLst/>
                <a:latin typeface="KaTeX_Main"/>
              </a:rPr>
              <a:t>atm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atmospheric pressure at sea level.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C96F54"/>
                </a:solidFill>
                <a:effectLst/>
                <a:latin typeface="Arial" panose="020B0604020202020204" pitchFamily="34" charset="0"/>
              </a:rPr>
              <a:t>temperature of the inner core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far </a:t>
            </a:r>
            <a:r>
              <a:rPr lang="en-AU" sz="2400" b="1" i="0" dirty="0" smtClean="0">
                <a:solidFill>
                  <a:srgbClr val="5F9FB9"/>
                </a:solidFill>
                <a:effectLst/>
                <a:latin typeface="Arial" panose="020B0604020202020204" pitchFamily="34" charset="0"/>
              </a:rPr>
              <a:t>above the melting point of iron.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However, the inner core’s </a:t>
            </a:r>
            <a:r>
              <a:rPr lang="en-AU" sz="2400" b="1" i="0" dirty="0" smtClean="0">
                <a:solidFill>
                  <a:srgbClr val="875656"/>
                </a:solidFill>
                <a:effectLst/>
                <a:latin typeface="Arial" panose="020B0604020202020204" pitchFamily="34" charset="0"/>
              </a:rPr>
              <a:t>intense pressure prevents this iron from melting.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Therefore, unlike the outer core, the inner core’s iron is </a:t>
            </a:r>
            <a:r>
              <a:rPr lang="en-AU" sz="2400" b="1" i="0" dirty="0" smtClean="0">
                <a:solidFill>
                  <a:srgbClr val="5F9FB9"/>
                </a:solidFill>
                <a:effectLst/>
                <a:latin typeface="Arial" panose="020B0604020202020204" pitchFamily="34" charset="0"/>
              </a:rPr>
              <a:t>considered solid.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https://www.educationperfect.com/media/content/Science/1586289699.547571g/1586289700594-113631413220359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325" y="3813099"/>
            <a:ext cx="4095750" cy="304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313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8800" y="232539"/>
            <a:ext cx="11404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5F9FB9"/>
                </a:solidFill>
                <a:effectLst/>
                <a:latin typeface="Arial" panose="020B0604020202020204" pitchFamily="34" charset="0"/>
              </a:rPr>
              <a:t>four main compositional layers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Earth are: the crust, the mantle, the outer core and the inner core.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Remember the Earth </a:t>
            </a:r>
            <a:r>
              <a:rPr lang="en-AU" sz="2400" b="1" i="0" dirty="0" smtClean="0">
                <a:solidFill>
                  <a:srgbClr val="007276"/>
                </a:solidFill>
                <a:effectLst/>
                <a:latin typeface="Arial" panose="020B0604020202020204" pitchFamily="34" charset="0"/>
              </a:rPr>
              <a:t>consists of many layers,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each with a </a:t>
            </a:r>
            <a:r>
              <a:rPr lang="en-AU" sz="24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distinct composition.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can think of the </a:t>
            </a:r>
            <a:r>
              <a:rPr lang="en-AU" sz="2400" b="1" i="0" dirty="0" smtClean="0">
                <a:solidFill>
                  <a:srgbClr val="5F9FB9"/>
                </a:solidFill>
                <a:effectLst/>
                <a:latin typeface="Arial" panose="020B0604020202020204" pitchFamily="34" charset="0"/>
              </a:rPr>
              <a:t>different compositional layers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Earth like the </a:t>
            </a:r>
            <a:r>
              <a:rPr lang="en-AU" sz="2400" b="1" i="0" dirty="0" smtClean="0">
                <a:solidFill>
                  <a:srgbClr val="007276"/>
                </a:solidFill>
                <a:effectLst/>
                <a:latin typeface="Arial" panose="020B0604020202020204" pitchFamily="34" charset="0"/>
              </a:rPr>
              <a:t>alternating layers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cake, icing and cream in a </a:t>
            </a:r>
            <a:r>
              <a:rPr lang="en-AU" sz="24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yummy cake!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6" name="Picture 2" descr="https://www.educationperfect.com/media/content/Science/1586290076.804571g/1586290077841-113631413220359-1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499" y="3786846"/>
            <a:ext cx="7432675" cy="254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293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7" y="0"/>
            <a:ext cx="9917113" cy="664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859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622638"/>
            <a:ext cx="108331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lesson, you should be able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800" b="1" i="0" dirty="0" smtClean="0">
                <a:solidFill>
                  <a:srgbClr val="007276"/>
                </a:solidFill>
                <a:effectLst/>
                <a:latin typeface="Arial" panose="020B0604020202020204" pitchFamily="34" charset="0"/>
              </a:rPr>
              <a:t>Describe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scientific field of geology.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800" b="1" i="0" dirty="0" smtClean="0">
                <a:solidFill>
                  <a:srgbClr val="007276"/>
                </a:solidFill>
                <a:effectLst/>
                <a:latin typeface="Arial" panose="020B0604020202020204" pitchFamily="34" charset="0"/>
              </a:rPr>
              <a:t>Describe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four compositional layers of the Earth.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800" b="1" i="0" dirty="0" smtClean="0">
                <a:solidFill>
                  <a:srgbClr val="5F9FB9"/>
                </a:solidFill>
                <a:effectLst/>
                <a:latin typeface="Arial" panose="020B0604020202020204" pitchFamily="34" charset="0"/>
              </a:rPr>
              <a:t>Compare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800" b="1" i="0" dirty="0" smtClean="0">
                <a:solidFill>
                  <a:srgbClr val="5F9FB9"/>
                </a:solidFill>
                <a:effectLst/>
                <a:latin typeface="Arial" panose="020B0604020202020204" pitchFamily="34" charset="0"/>
              </a:rPr>
              <a:t>contrast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these layers based on compositional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800" b="1" i="0" dirty="0" smtClean="0">
                <a:solidFill>
                  <a:srgbClr val="007276"/>
                </a:solidFill>
                <a:effectLst/>
                <a:latin typeface="Arial" panose="020B0604020202020204" pitchFamily="34" charset="0"/>
              </a:rPr>
              <a:t>Explain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scientific evidence that supports the theory of the Earth’s structure.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media/content/Science/1586130635.209181g/1586130632679-1407293116010875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675" y="3286125"/>
            <a:ext cx="38100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030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0200" y="381844"/>
            <a:ext cx="10109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structure of the Earth is divided into </a:t>
            </a:r>
            <a:r>
              <a:rPr lang="en-AU" b="1" i="0" dirty="0" smtClean="0">
                <a:solidFill>
                  <a:srgbClr val="5F9FB9"/>
                </a:solidFill>
                <a:effectLst/>
                <a:latin typeface="Arial" panose="020B0604020202020204" pitchFamily="34" charset="0"/>
              </a:rPr>
              <a:t>four major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components.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components are the </a:t>
            </a:r>
            <a:r>
              <a:rPr lang="en-AU" b="1" i="0" dirty="0" smtClean="0">
                <a:solidFill>
                  <a:srgbClr val="C96F54"/>
                </a:solidFill>
                <a:effectLst/>
                <a:latin typeface="Arial" panose="020B0604020202020204" pitchFamily="34" charset="0"/>
              </a:rPr>
              <a:t>crust,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AU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mantle,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AU" b="1" i="0" dirty="0" smtClean="0">
                <a:solidFill>
                  <a:srgbClr val="5F9FB9"/>
                </a:solidFill>
                <a:effectLst/>
                <a:latin typeface="Arial" panose="020B0604020202020204" pitchFamily="34" charset="0"/>
              </a:rPr>
              <a:t>outer core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 </a:t>
            </a:r>
            <a:r>
              <a:rPr lang="en-AU" b="1" i="0" dirty="0" smtClean="0">
                <a:solidFill>
                  <a:srgbClr val="5F9FB9"/>
                </a:solidFill>
                <a:effectLst/>
                <a:latin typeface="Arial" panose="020B0604020202020204" pitchFamily="34" charset="0"/>
              </a:rPr>
              <a:t>inner core.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Each layer has a </a:t>
            </a:r>
            <a:r>
              <a:rPr lang="en-AU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unique chemical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composition and </a:t>
            </a:r>
            <a:r>
              <a:rPr lang="en-AU" b="1" i="0" dirty="0" smtClean="0">
                <a:solidFill>
                  <a:srgbClr val="5F9FB9"/>
                </a:solidFill>
                <a:effectLst/>
                <a:latin typeface="Arial" panose="020B0604020202020204" pitchFamily="34" charset="0"/>
              </a:rPr>
              <a:t>physical state,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can impact life on the Earth’s surface.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 a result of their unique chemical and physical compositions, these </a:t>
            </a:r>
            <a:r>
              <a:rPr lang="en-AU" b="1" i="0" dirty="0" smtClean="0">
                <a:solidFill>
                  <a:srgbClr val="C96F54"/>
                </a:solidFill>
                <a:effectLst/>
                <a:latin typeface="Arial" panose="020B0604020202020204" pitchFamily="34" charset="0"/>
              </a:rPr>
              <a:t>four main components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Earth are also called the </a:t>
            </a:r>
            <a:r>
              <a:rPr lang="en-AU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“compositional layers”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Earth. 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Let’s examine the </a:t>
            </a:r>
            <a:r>
              <a:rPr lang="en-AU" b="1" i="0" dirty="0" smtClean="0">
                <a:solidFill>
                  <a:srgbClr val="5F9FB9"/>
                </a:solidFill>
                <a:effectLst/>
                <a:latin typeface="Arial" panose="020B0604020202020204" pitchFamily="34" charset="0"/>
              </a:rPr>
              <a:t>first compositional layer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Earth, and the one we are all familiar with; </a:t>
            </a:r>
            <a:r>
              <a:rPr lang="en-AU" b="1" i="0" dirty="0" smtClean="0">
                <a:solidFill>
                  <a:srgbClr val="C96F54"/>
                </a:solidFill>
                <a:effectLst/>
                <a:latin typeface="Arial" panose="020B0604020202020204" pitchFamily="34" charset="0"/>
              </a:rPr>
              <a:t>the crust!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586128131.376211g/1586128131130-71241729488931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300" y="3687529"/>
            <a:ext cx="4413250" cy="317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424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1800" y="0"/>
            <a:ext cx="115189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Earth’s outer surface is its </a:t>
            </a:r>
            <a:r>
              <a:rPr lang="en-AU" sz="2400" b="1" i="0" dirty="0" smtClean="0">
                <a:solidFill>
                  <a:srgbClr val="875656"/>
                </a:solidFill>
                <a:effectLst/>
                <a:latin typeface="Arial" panose="020B0604020202020204" pitchFamily="34" charset="0"/>
              </a:rPr>
              <a:t>crust,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it  is made up of different types of rocks!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the compositional layer we all live on </a:t>
            </a:r>
            <a:r>
              <a:rPr lang="en-AU" sz="2400" b="1" i="0" dirty="0" smtClean="0">
                <a:solidFill>
                  <a:srgbClr val="007276"/>
                </a:solidFill>
                <a:effectLst/>
                <a:latin typeface="Arial" panose="020B0604020202020204" pitchFamily="34" charset="0"/>
              </a:rPr>
              <a:t>(the “terrestrial” layer).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crust is </a:t>
            </a:r>
            <a:r>
              <a:rPr lang="en-AU" sz="24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very thin,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relative to the radius of Earth. It is </a:t>
            </a:r>
            <a:r>
              <a:rPr lang="en-AU" sz="2400" b="1" i="0" dirty="0" smtClean="0">
                <a:solidFill>
                  <a:srgbClr val="875656"/>
                </a:solidFill>
                <a:effectLst/>
                <a:latin typeface="Arial" panose="020B0604020202020204" pitchFamily="34" charset="0"/>
              </a:rPr>
              <a:t>not the same thickness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all over.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seabed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is, on average, </a:t>
            </a:r>
            <a:r>
              <a:rPr lang="en-AU" sz="2400" b="1" i="0" dirty="0" smtClean="0">
                <a:solidFill>
                  <a:srgbClr val="21A0B1"/>
                </a:solidFill>
                <a:effectLst/>
                <a:latin typeface="KaTeX_Main"/>
              </a:rPr>
              <a:t>8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kilometres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21A0B1"/>
                </a:solidFill>
                <a:effectLst/>
                <a:latin typeface="KaTeX_Main"/>
              </a:rPr>
              <a:t>(km)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thick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 </a:t>
            </a:r>
            <a:r>
              <a:rPr lang="en-AU" sz="2400" b="1" i="0" dirty="0" smtClean="0">
                <a:solidFill>
                  <a:srgbClr val="007276"/>
                </a:solidFill>
                <a:effectLst/>
                <a:latin typeface="Arial" panose="020B0604020202020204" pitchFamily="34" charset="0"/>
              </a:rPr>
              <a:t>continents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are, on average, </a:t>
            </a:r>
            <a:r>
              <a:rPr lang="en-AU" sz="2400" b="1" i="0" dirty="0" smtClean="0">
                <a:solidFill>
                  <a:srgbClr val="007276"/>
                </a:solidFill>
                <a:effectLst/>
                <a:latin typeface="KaTeX_Main"/>
              </a:rPr>
              <a:t>40 km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007276"/>
                </a:solidFill>
                <a:effectLst/>
                <a:latin typeface="Arial" panose="020B0604020202020204" pitchFamily="34" charset="0"/>
              </a:rPr>
              <a:t>thick.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Earth’s radius is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6 371 km,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 the </a:t>
            </a:r>
            <a:r>
              <a:rPr lang="en-AU" sz="2400" b="1" i="0" dirty="0" smtClean="0">
                <a:solidFill>
                  <a:srgbClr val="875656"/>
                </a:solidFill>
                <a:effectLst/>
                <a:latin typeface="Arial" panose="020B0604020202020204" pitchFamily="34" charset="0"/>
              </a:rPr>
              <a:t>Earth’s crust is really thin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comparison!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crust contains mostly </a:t>
            </a:r>
            <a:r>
              <a:rPr lang="en-AU" sz="2400" b="1" i="0" dirty="0" smtClean="0">
                <a:solidFill>
                  <a:srgbClr val="007276"/>
                </a:solidFill>
                <a:effectLst/>
                <a:latin typeface="Arial" panose="020B0604020202020204" pitchFamily="34" charset="0"/>
              </a:rPr>
              <a:t>low-density rocks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compared to materials in the deeper compositional layers. Some of the most common rocks found in the Earth’s crust include </a:t>
            </a:r>
            <a:r>
              <a:rPr lang="en-AU" sz="2400" b="1" i="0" dirty="0" smtClean="0">
                <a:solidFill>
                  <a:srgbClr val="007276"/>
                </a:solidFill>
                <a:effectLst/>
                <a:latin typeface="Arial" panose="020B0604020202020204" pitchFamily="34" charset="0"/>
              </a:rPr>
              <a:t>limestone,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gneiss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[pronounced "nice"] and </a:t>
            </a:r>
            <a:r>
              <a:rPr lang="en-AU" sz="2400" b="1" i="0" dirty="0" smtClean="0">
                <a:solidFill>
                  <a:srgbClr val="875656"/>
                </a:solidFill>
                <a:effectLst/>
                <a:latin typeface="Arial" panose="020B0604020202020204" pitchFamily="34" charset="0"/>
              </a:rPr>
              <a:t>basalt.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586896276.850981g/1586896277054-2548035422179944-8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300" y="4524315"/>
            <a:ext cx="6623050" cy="221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818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8300" y="438835"/>
            <a:ext cx="11468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 two very </a:t>
            </a:r>
            <a:r>
              <a:rPr lang="en-AU" sz="2400" b="1" i="0" dirty="0" smtClean="0">
                <a:solidFill>
                  <a:srgbClr val="875656"/>
                </a:solidFill>
                <a:effectLst/>
                <a:latin typeface="Arial" panose="020B0604020202020204" pitchFamily="34" charset="0"/>
              </a:rPr>
              <a:t>different types of crust;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AU" sz="2400" b="1" i="0" dirty="0" smtClean="0">
                <a:solidFill>
                  <a:srgbClr val="C96F54"/>
                </a:solidFill>
                <a:effectLst/>
                <a:latin typeface="Arial" panose="020B0604020202020204" pitchFamily="34" charset="0"/>
              </a:rPr>
              <a:t>continental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crust and the </a:t>
            </a:r>
            <a:r>
              <a:rPr lang="en-AU" sz="24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oceanic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crust. 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8300" y="1562438"/>
            <a:ext cx="7797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C96F54"/>
                </a:solidFill>
                <a:effectLst/>
                <a:latin typeface="Arial" panose="020B0604020202020204" pitchFamily="34" charset="0"/>
              </a:rPr>
              <a:t>continental crust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up to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200 km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thick (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40 km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average) and as the name suggests, </a:t>
            </a:r>
            <a:r>
              <a:rPr lang="en-AU" sz="2400" b="1" i="0" dirty="0" smtClean="0">
                <a:solidFill>
                  <a:srgbClr val="C96F54"/>
                </a:solidFill>
                <a:effectLst/>
                <a:latin typeface="Arial" panose="020B0604020202020204" pitchFamily="34" charset="0"/>
              </a:rPr>
              <a:t>lies beneath the world’s continents.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/>
            </a:r>
            <a:b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</a:b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b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</a:b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crust contains lots of </a:t>
            </a:r>
            <a:r>
              <a:rPr lang="en-AU" sz="24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light granite,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 felsic intrusive igneous rock. This means it forms when </a:t>
            </a:r>
            <a:r>
              <a:rPr lang="en-AU" sz="2400" b="1" i="0" dirty="0" smtClean="0">
                <a:solidFill>
                  <a:srgbClr val="875656"/>
                </a:solidFill>
                <a:effectLst/>
                <a:latin typeface="Arial" panose="020B0604020202020204" pitchFamily="34" charset="0"/>
              </a:rPr>
              <a:t>quartz-rich magma cools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deep underground.</a:t>
            </a:r>
            <a:endParaRPr lang="en-AU" sz="2400" dirty="0"/>
          </a:p>
        </p:txBody>
      </p:sp>
      <p:pic>
        <p:nvPicPr>
          <p:cNvPr id="4098" name="Picture 2" descr="https://www.educationperfect.com/media/content/Science/1586142103.9681g/1586142104874-3006890245818849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625" y="2451100"/>
            <a:ext cx="35337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2248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9400" y="349935"/>
            <a:ext cx="10731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5F9FB9"/>
                </a:solidFill>
                <a:effectLst/>
                <a:latin typeface="Arial" panose="020B0604020202020204" pitchFamily="34" charset="0"/>
              </a:rPr>
              <a:t>Oceanic crust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relatively thin and </a:t>
            </a:r>
            <a:r>
              <a:rPr lang="en-AU" sz="24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supports the oceans.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62" y="968374"/>
            <a:ext cx="11364439" cy="2257426"/>
          </a:xfrm>
          <a:prstGeom prst="rect">
            <a:avLst/>
          </a:prstGeom>
        </p:spPr>
      </p:pic>
      <p:pic>
        <p:nvPicPr>
          <p:cNvPr id="5127" name="Picture 7" descr="https://www.educationperfect.com/media/content/Science/1586899012.858181g/1586899009039-3809963525878278-8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9" y="3382574"/>
            <a:ext cx="4912281" cy="3260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47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7000" y="0"/>
            <a:ext cx="70739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Directly below the crust is the </a:t>
            </a:r>
            <a:r>
              <a:rPr lang="en-AU" sz="2400" b="1" i="0" dirty="0" smtClean="0">
                <a:solidFill>
                  <a:srgbClr val="007276"/>
                </a:solidFill>
                <a:effectLst/>
                <a:latin typeface="Arial" panose="020B0604020202020204" pitchFamily="34" charset="0"/>
              </a:rPr>
              <a:t>mantle.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At </a:t>
            </a:r>
            <a:r>
              <a:rPr lang="en-AU" sz="2400" b="1" i="0" dirty="0" smtClean="0">
                <a:solidFill>
                  <a:srgbClr val="5F9FB9"/>
                </a:solidFill>
                <a:effectLst/>
                <a:latin typeface="KaTeX_Main"/>
              </a:rPr>
              <a:t>2900 km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5F9FB9"/>
                </a:solidFill>
                <a:effectLst/>
                <a:latin typeface="Arial" panose="020B0604020202020204" pitchFamily="34" charset="0"/>
              </a:rPr>
              <a:t>thick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average, the mantle is the </a:t>
            </a:r>
            <a:r>
              <a:rPr lang="en-AU" sz="24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thickest compositional layer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Earth!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mantle consists of dense rocks that contain </a:t>
            </a:r>
            <a:r>
              <a:rPr lang="en-AU" sz="2400" b="1" i="0" dirty="0" smtClean="0">
                <a:solidFill>
                  <a:srgbClr val="007276"/>
                </a:solidFill>
                <a:effectLst/>
                <a:latin typeface="Arial" panose="020B0604020202020204" pitchFamily="34" charset="0"/>
              </a:rPr>
              <a:t>green minerals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such as </a:t>
            </a:r>
            <a:r>
              <a:rPr lang="en-AU" sz="2400" b="1" i="0" dirty="0" smtClean="0">
                <a:solidFill>
                  <a:srgbClr val="007276"/>
                </a:solidFill>
                <a:effectLst/>
                <a:latin typeface="Arial" panose="020B0604020202020204" pitchFamily="34" charset="0"/>
              </a:rPr>
              <a:t>olivine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err="1" smtClean="0">
                <a:solidFill>
                  <a:srgbClr val="007276"/>
                </a:solidFill>
                <a:effectLst/>
                <a:latin typeface="Arial" panose="020B0604020202020204" pitchFamily="34" charset="0"/>
              </a:rPr>
              <a:t>bridgmanite</a:t>
            </a:r>
            <a:r>
              <a:rPr lang="en-AU" sz="2400" b="1" i="0" dirty="0" smtClean="0">
                <a:solidFill>
                  <a:srgbClr val="007276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general, there are discontinuities between where the </a:t>
            </a:r>
            <a:r>
              <a:rPr lang="en-AU" sz="24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different compositional layers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Earth </a:t>
            </a:r>
            <a:r>
              <a:rPr lang="en-AU" sz="2400" b="1" i="0" dirty="0" smtClean="0">
                <a:solidFill>
                  <a:srgbClr val="007276"/>
                </a:solidFill>
                <a:effectLst/>
                <a:latin typeface="Arial" panose="020B0604020202020204" pitchFamily="34" charset="0"/>
              </a:rPr>
              <a:t>start and stop.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discontinuities have special names. For instance, between the </a:t>
            </a:r>
            <a:r>
              <a:rPr lang="en-AU" sz="24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crust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 </a:t>
            </a:r>
            <a:r>
              <a:rPr lang="en-AU" sz="2400" b="1" i="0" dirty="0" smtClean="0">
                <a:solidFill>
                  <a:srgbClr val="007276"/>
                </a:solidFill>
                <a:effectLst/>
                <a:latin typeface="Arial" panose="020B0604020202020204" pitchFamily="34" charset="0"/>
              </a:rPr>
              <a:t>mantle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 </a:t>
            </a:r>
            <a:r>
              <a:rPr lang="en-AU" sz="2400" b="0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Mohorovicic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discontinuity, commonly referred to as the </a:t>
            </a:r>
            <a:r>
              <a:rPr lang="en-AU" sz="2400" b="1" i="0" dirty="0" smtClean="0">
                <a:solidFill>
                  <a:srgbClr val="5F9FB9"/>
                </a:solidFill>
                <a:effectLst/>
                <a:latin typeface="Arial" panose="020B0604020202020204" pitchFamily="34" charset="0"/>
              </a:rPr>
              <a:t>“Moho”.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586137115.018571g/1586137115982-1499392697667329-8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423" y="2298700"/>
            <a:ext cx="4835627" cy="245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297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9100" y="452041"/>
            <a:ext cx="115062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Earth’s </a:t>
            </a:r>
            <a:r>
              <a:rPr lang="en-AU" sz="24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mantle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divided into two main layers; the </a:t>
            </a:r>
            <a:r>
              <a:rPr lang="en-AU" sz="2400" b="1" i="0" dirty="0" smtClean="0">
                <a:solidFill>
                  <a:srgbClr val="5F9FB9"/>
                </a:solidFill>
                <a:effectLst/>
                <a:latin typeface="Arial" panose="020B0604020202020204" pitchFamily="34" charset="0"/>
              </a:rPr>
              <a:t>upper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C96F54"/>
                </a:solidFill>
                <a:effectLst/>
                <a:latin typeface="Arial" panose="020B0604020202020204" pitchFamily="34" charset="0"/>
              </a:rPr>
              <a:t>lower mantle.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5F9FB9"/>
                </a:solidFill>
                <a:effectLst/>
                <a:latin typeface="Arial" panose="020B0604020202020204" pitchFamily="34" charset="0"/>
              </a:rPr>
              <a:t>upper mantle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extends from the </a:t>
            </a:r>
            <a:r>
              <a:rPr lang="en-AU" sz="2400" b="1" i="0" dirty="0" smtClean="0">
                <a:solidFill>
                  <a:srgbClr val="C96F54"/>
                </a:solidFill>
                <a:effectLst/>
                <a:latin typeface="Arial" panose="020B0604020202020204" pitchFamily="34" charset="0"/>
              </a:rPr>
              <a:t>crust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a depth of about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410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660 km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is </a:t>
            </a:r>
            <a:r>
              <a:rPr lang="en-AU" sz="24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mostly solid.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1" i="0" dirty="0" smtClean="0">
                <a:solidFill>
                  <a:srgbClr val="C96F54"/>
                </a:solidFill>
                <a:effectLst/>
                <a:latin typeface="Arial" panose="020B0604020202020204" pitchFamily="34" charset="0"/>
              </a:rPr>
              <a:t>Two parts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upper mantle are recognized as </a:t>
            </a:r>
            <a:r>
              <a:rPr lang="en-AU" sz="2400" b="1" i="0" dirty="0" smtClean="0">
                <a:solidFill>
                  <a:srgbClr val="5F9FB9"/>
                </a:solidFill>
                <a:effectLst/>
                <a:latin typeface="Arial" panose="020B0604020202020204" pitchFamily="34" charset="0"/>
              </a:rPr>
              <a:t>distinct regions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Earth’s interior: the </a:t>
            </a:r>
            <a:r>
              <a:rPr lang="en-AU" sz="2400" b="1" i="0" dirty="0" smtClean="0">
                <a:solidFill>
                  <a:srgbClr val="5F9FB9"/>
                </a:solidFill>
                <a:effectLst/>
                <a:latin typeface="Arial" panose="020B0604020202020204" pitchFamily="34" charset="0"/>
              </a:rPr>
              <a:t>lithosphere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 </a:t>
            </a:r>
            <a:r>
              <a:rPr lang="en-AU" sz="24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asthenosphere.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5F9FB9"/>
                </a:solidFill>
                <a:effectLst/>
                <a:latin typeface="Arial" panose="020B0604020202020204" pitchFamily="34" charset="0"/>
              </a:rPr>
              <a:t>lithosphere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is the solid, outer part of the Earth. It includes both the </a:t>
            </a:r>
            <a:r>
              <a:rPr lang="en-AU" sz="24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crust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C96F54"/>
                </a:solidFill>
                <a:effectLst/>
                <a:latin typeface="Arial" panose="020B0604020202020204" pitchFamily="34" charset="0"/>
              </a:rPr>
              <a:t>brittle upper portion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mantle. Tectonic activity </a:t>
            </a:r>
            <a:r>
              <a:rPr lang="en-AU" sz="2400" b="1" i="0" dirty="0" smtClean="0">
                <a:solidFill>
                  <a:srgbClr val="5F9FB9"/>
                </a:solidFill>
                <a:effectLst/>
                <a:latin typeface="Arial" panose="020B0604020202020204" pitchFamily="34" charset="0"/>
              </a:rPr>
              <a:t>occurs in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lithosphere.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Science/1586139616.557381g/1586139617541-1499392697667329-8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300" y="4364548"/>
            <a:ext cx="4960937" cy="260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805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2600" y="279043"/>
            <a:ext cx="114681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8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asthenosphere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upper mantle is the denser, weaker layer beneath the </a:t>
            </a:r>
            <a:r>
              <a:rPr lang="en-AU" sz="2800" b="1" i="0" dirty="0" smtClean="0">
                <a:solidFill>
                  <a:srgbClr val="5F9FB9"/>
                </a:solidFill>
                <a:effectLst/>
                <a:latin typeface="Arial" panose="020B0604020202020204" pitchFamily="34" charset="0"/>
              </a:rPr>
              <a:t>lithospheric mantle.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8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Temperature increases with depth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Earth’s interior, so the </a:t>
            </a:r>
            <a:r>
              <a:rPr lang="en-AU" sz="2800" b="1" i="0" dirty="0" smtClean="0">
                <a:solidFill>
                  <a:srgbClr val="5F9FB9"/>
                </a:solidFill>
                <a:effectLst/>
                <a:latin typeface="Arial" panose="020B0604020202020204" pitchFamily="34" charset="0"/>
              </a:rPr>
              <a:t>upper mantle layer is cooler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1" i="0" dirty="0" smtClean="0">
                <a:solidFill>
                  <a:srgbClr val="5F9FB9"/>
                </a:solidFill>
                <a:effectLst/>
                <a:latin typeface="KaTeX_Main"/>
              </a:rPr>
              <a:t>(1 000°C)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its rocks are less plastic.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800" b="1" i="0" dirty="0" smtClean="0">
                <a:solidFill>
                  <a:srgbClr val="5F9FB9"/>
                </a:solidFill>
                <a:effectLst/>
                <a:latin typeface="Arial" panose="020B0604020202020204" pitchFamily="34" charset="0"/>
              </a:rPr>
              <a:t>temperature and pressure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 </a:t>
            </a:r>
            <a:r>
              <a:rPr lang="en-AU" sz="28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asthenosphere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so high </a:t>
            </a:r>
            <a:r>
              <a:rPr lang="en-AU" sz="2800" b="1" i="0" dirty="0" smtClean="0">
                <a:solidFill>
                  <a:srgbClr val="C96F54"/>
                </a:solidFill>
                <a:effectLst/>
                <a:latin typeface="KaTeX_Main"/>
              </a:rPr>
              <a:t>(3 700°C)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rocks </a:t>
            </a:r>
            <a:r>
              <a:rPr lang="en-AU" sz="2800" b="1" i="0" dirty="0" smtClean="0">
                <a:solidFill>
                  <a:srgbClr val="C96F54"/>
                </a:solidFill>
                <a:effectLst/>
                <a:latin typeface="Arial" panose="020B0604020202020204" pitchFamily="34" charset="0"/>
              </a:rPr>
              <a:t>soften and partly melt,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becoming semi-molten.</a:t>
            </a:r>
          </a:p>
          <a:p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800" b="1" i="0" dirty="0" smtClean="0">
                <a:solidFill>
                  <a:srgbClr val="C96F54"/>
                </a:solidFill>
                <a:effectLst/>
                <a:latin typeface="Arial" panose="020B0604020202020204" pitchFamily="34" charset="0"/>
              </a:rPr>
              <a:t>lower mantle layer,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is separate from the </a:t>
            </a:r>
            <a:r>
              <a:rPr lang="en-AU" sz="2800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asthenosphere,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extends from about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660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2 900 km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is much less ductile than the </a:t>
            </a:r>
            <a:r>
              <a:rPr lang="en-AU" sz="2800" b="1" i="0" dirty="0" smtClean="0">
                <a:solidFill>
                  <a:srgbClr val="5F9FB9"/>
                </a:solidFill>
                <a:effectLst/>
                <a:latin typeface="Arial" panose="020B0604020202020204" pitchFamily="34" charset="0"/>
              </a:rPr>
              <a:t>upper mantle.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535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56</Words>
  <Application>Microsoft Office PowerPoint</Application>
  <PresentationFormat>Widescreen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KaTeX_Main</vt:lpstr>
      <vt:lpstr>Office Theme</vt:lpstr>
      <vt:lpstr>Earth’s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Earth’s Structure</dc:title>
  <dc:creator>Joseph D'cruz</dc:creator>
  <cp:lastModifiedBy>Joseph D'cruz</cp:lastModifiedBy>
  <cp:revision>2</cp:revision>
  <dcterms:created xsi:type="dcterms:W3CDTF">2020-07-13T10:39:43Z</dcterms:created>
  <dcterms:modified xsi:type="dcterms:W3CDTF">2020-07-13T10:40:47Z</dcterms:modified>
</cp:coreProperties>
</file>