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3489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1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72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9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1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5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99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7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243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800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50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B84D7-A74C-4A86-9F71-181E2EDBCA47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56DA4-C7DF-4EFB-A4B9-9FB54E69C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26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roman-numerals.html" TargetMode="External"/><Relationship Id="rId2" Type="http://schemas.openxmlformats.org/officeDocument/2006/relationships/hyperlink" Target="https://en.wikipedia.org/wiki/Giuseppe_Mercalli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britannica.com/biography/Charles-F-Richter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NN7eDXzlM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Measuring Earthquakes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22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522238"/>
            <a:ext cx="11239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Magnitude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you have just learnt,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 indicates how much </a:t>
            </a:r>
            <a:r>
              <a:rPr lang="en-AU" sz="2400" b="1" i="0" dirty="0" smtClean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releases into the Earth. The more energy, the more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occur.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Therefore, the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 depends on its magnitude, but this isn't the only factor!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9880889.628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492500" y="3569226"/>
            <a:ext cx="5664200" cy="31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4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180539"/>
            <a:ext cx="115951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Depth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 </a:t>
            </a:r>
            <a:r>
              <a:rPr lang="en-AU" sz="28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 is very far below the surface, most of its energy will be </a:t>
            </a:r>
            <a:r>
              <a:rPr lang="en-AU" sz="28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absorbed by the Earth.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Very deep earthquakes are rarely felt by people.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if the focus is very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shallow,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the </a:t>
            </a:r>
            <a:r>
              <a:rPr lang="en-AU" sz="28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be higher because more of that energy can reach the surface.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2542293.074641g/1452542301751-2258178031098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700" y="3809455"/>
            <a:ext cx="3968750" cy="314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68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0"/>
            <a:ext cx="11709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979A8"/>
                </a:solidFill>
                <a:effectLst/>
                <a:latin typeface="Arial" panose="020B0604020202020204" pitchFamily="34" charset="0"/>
              </a:rPr>
              <a:t>Geology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refers to the shape of the land and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 materials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support it. These factors also affect earthquake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particular area.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areas underlain by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fine-grained sedimentary rocks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withstand earthquakes well, because these rocks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shaking. By contrast, areas dominated by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wet soil and mud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sometimes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amplify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shaking, making it even worse!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30056422.293871g/1530056422256-1883203076037448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3416320"/>
            <a:ext cx="7610475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329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35739"/>
            <a:ext cx="120523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Population density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 people are relative to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epicentre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probably the most important factor in determining an earthquake's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maximum intensity.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earthquake happens in a remote, uninhabited area, it will do </a:t>
            </a:r>
            <a:r>
              <a:rPr lang="en-AU" sz="24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little or no 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people or cities. However, if it happens in the middle of a major city, the damage could be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catastrophic!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Images/Content/English%20&amp;%20Literature/1404281738663-1984692811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900" y="367665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728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396439"/>
            <a:ext cx="11099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actual value of an earthquake's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given as a number on the </a:t>
            </a:r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Modified </a:t>
            </a:r>
            <a:r>
              <a:rPr lang="en-AU" sz="2400" b="1" i="0" dirty="0" err="1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Mercalli</a:t>
            </a:r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 Scale (MMS).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scale is named after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Giuseppe </a:t>
            </a:r>
            <a:r>
              <a:rPr lang="en-AU" sz="2400" b="0" i="0" u="none" strike="noStrike" dirty="0" err="1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Mercalli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Italian volcanologist. It displays numbers as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3"/>
              </a:rPr>
              <a:t>Roman numerals.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Modified </a:t>
            </a:r>
            <a:r>
              <a:rPr lang="en-AU" sz="2400" b="1" i="0" dirty="0" err="1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Mercalli</a:t>
            </a:r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 Scale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from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(not even felt)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XII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(total devastation). A number is assigned based on 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reported and the level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shaking.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ography/1521693536.462241g/1521693536417-2565601482112422-80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800" y="3443427"/>
            <a:ext cx="5060950" cy="33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781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8340" y="145534"/>
            <a:ext cx="7686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The Modified </a:t>
            </a:r>
            <a:r>
              <a:rPr lang="en-AU" sz="2400" b="1" i="0" dirty="0" err="1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Mercalli</a:t>
            </a:r>
            <a:r>
              <a:rPr lang="en-AU" sz="2400" b="1" i="0" dirty="0" smtClean="0">
                <a:solidFill>
                  <a:srgbClr val="CEA04E"/>
                </a:solidFill>
                <a:effectLst/>
                <a:latin typeface="Arial" panose="020B0604020202020204" pitchFamily="34" charset="0"/>
              </a:rPr>
              <a:t> Scale of Earthquake Intensity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30054176.650821g/1530054176537-188320307603744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735" y="787400"/>
            <a:ext cx="3251689" cy="54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69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07402"/>
              </p:ext>
            </p:extLst>
          </p:nvPr>
        </p:nvGraphicFramePr>
        <p:xfrm>
          <a:off x="1308100" y="1242854"/>
          <a:ext cx="10515600" cy="217932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711601989"/>
                    </a:ext>
                  </a:extLst>
                </a:gridCol>
                <a:gridCol w="9144000">
                  <a:extLst>
                    <a:ext uri="{9D8B030D-6E8A-4147-A177-3AD203B41FA5}">
                      <a16:colId xmlns:a16="http://schemas.microsoft.com/office/drawing/2014/main" val="820887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  <a:latin typeface="KaTeX_Main"/>
                        </a:rPr>
                        <a:t/>
                      </a:r>
                      <a:br>
                        <a:rPr lang="en-AU" sz="3200" b="1" dirty="0">
                          <a:effectLst/>
                          <a:latin typeface="KaTeX_Main"/>
                        </a:rPr>
                      </a:br>
                      <a:r>
                        <a:rPr lang="en-AU" sz="3200" b="1" dirty="0">
                          <a:effectLst/>
                          <a:latin typeface="KaTeX_Main"/>
                        </a:rPr>
                        <a:t>1.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3200" b="1">
                          <a:effectLst/>
                        </a:rPr>
                        <a:t> and </a:t>
                      </a:r>
                      <a:r>
                        <a:rPr lang="en-AU" sz="3200" b="1">
                          <a:solidFill>
                            <a:srgbClr val="009900"/>
                          </a:solidFill>
                          <a:effectLst/>
                        </a:rPr>
                        <a:t>identify</a:t>
                      </a:r>
                      <a:r>
                        <a:rPr lang="en-AU" sz="3200" b="1">
                          <a:effectLst/>
                        </a:rPr>
                        <a:t> hazards that are created by volcanoes;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59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  <a:latin typeface="KaTeX_Main"/>
                        </a:rPr>
                        <a:t>2.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</a:rPr>
                        <a:t>Compare</a:t>
                      </a:r>
                      <a:r>
                        <a:rPr lang="en-AU" sz="3200" b="1" dirty="0">
                          <a:effectLst/>
                        </a:rPr>
                        <a:t> the effects of two historic volcanic eruptions.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675456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010686" y="700516"/>
            <a:ext cx="47548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you should be able to: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www.educationperfect.com/media/content/Science/1501892202.85371g/1501892209504-1622021327752287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529013"/>
            <a:ext cx="47625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" y="411540"/>
            <a:ext cx="114173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major earthquake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strikes, even if you don't feel it here in Australia, it's all over the news for days afterward.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News reporters like to throw lots of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you to show how big the quake was.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do those numbers mean?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We're going to look at how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 is measured.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key terms you should understand by the end.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9986890.439951g/1529986890362-26974826337137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77" y="3827860"/>
            <a:ext cx="4324597" cy="289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50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24240"/>
            <a:ext cx="11518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of all, let's look at the term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'magnitude'.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earthquake is a release of </a:t>
            </a:r>
            <a:r>
              <a:rPr lang="en-AU" sz="2400" b="1" i="0" dirty="0" smtClean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a fault line under the Earth's surface.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 tells us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much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is released.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 </a:t>
            </a:r>
            <a:r>
              <a:rPr lang="en-AU" sz="2400" b="1" i="0" dirty="0" smtClean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stored in a fault line is converted into </a:t>
            </a:r>
            <a:r>
              <a:rPr lang="en-AU" sz="2400" b="1" i="0" dirty="0" smtClean="0">
                <a:solidFill>
                  <a:srgbClr val="F65942"/>
                </a:solidFill>
                <a:effectLst/>
                <a:latin typeface="Arial" panose="020B0604020202020204" pitchFamily="34" charset="0"/>
              </a:rPr>
              <a:t>seismic waves,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travel through the Earth and cause the ground above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shake.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more energy is sent out, the higher the earthquake's magnitude and the greater 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damage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can cause.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Geography/1529985933.957941g/1529985933987-2663708978187015-8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900" y="4141760"/>
            <a:ext cx="3981450" cy="255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05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26648" y="437634"/>
            <a:ext cx="27671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Richter Scale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7752" y="1241336"/>
            <a:ext cx="68333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1930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s, physicist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Charles Richter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developed the famous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Richter magnitude scale.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was used by scientists up until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1970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s, when a revised scale came along.</a:t>
            </a:r>
            <a:endParaRPr lang="en-AU" sz="2400" dirty="0"/>
          </a:p>
        </p:txBody>
      </p:sp>
      <p:sp>
        <p:nvSpPr>
          <p:cNvPr id="6" name="Rectangle 5"/>
          <p:cNvSpPr/>
          <p:nvPr/>
        </p:nvSpPr>
        <p:spPr>
          <a:xfrm>
            <a:off x="697752" y="280343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Richter scale is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logarithmic.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an increase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scale represents about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amount of energy released.</a:t>
            </a:r>
            <a:endParaRPr lang="en-AU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67005"/>
              </p:ext>
            </p:extLst>
          </p:nvPr>
        </p:nvGraphicFramePr>
        <p:xfrm>
          <a:off x="697752" y="4910068"/>
          <a:ext cx="6576885" cy="967740"/>
        </p:xfrm>
        <a:graphic>
          <a:graphicData uri="http://schemas.openxmlformats.org/drawingml/2006/table">
            <a:tbl>
              <a:tblPr/>
              <a:tblGrid>
                <a:gridCol w="5461748">
                  <a:extLst>
                    <a:ext uri="{9D8B030D-6E8A-4147-A177-3AD203B41FA5}">
                      <a16:colId xmlns:a16="http://schemas.microsoft.com/office/drawing/2014/main" val="437818794"/>
                    </a:ext>
                  </a:extLst>
                </a:gridCol>
                <a:gridCol w="1115137">
                  <a:extLst>
                    <a:ext uri="{9D8B030D-6E8A-4147-A177-3AD203B41FA5}">
                      <a16:colId xmlns:a16="http://schemas.microsoft.com/office/drawing/2014/main" val="629851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The more seismic energy, the more </a:t>
                      </a:r>
                      <a:r>
                        <a:rPr lang="en-AU" sz="2800" b="1" dirty="0">
                          <a:solidFill>
                            <a:srgbClr val="EA1E34"/>
                          </a:solidFill>
                          <a:effectLst/>
                        </a:rPr>
                        <a:t>shaking</a:t>
                      </a:r>
                      <a:r>
                        <a:rPr lang="en-AU" sz="2800" dirty="0">
                          <a:effectLst/>
                        </a:rPr>
                        <a:t> occurs!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64878"/>
                  </a:ext>
                </a:extLst>
              </a:tr>
            </a:tbl>
          </a:graphicData>
        </a:graphic>
      </p:graphicFrame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4814888" y="25733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1" name="Picture 5" descr="https://www.educationperfect.com/media/content/Science/1530049121.95031g/1530049121817-1883203076037448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1872694"/>
            <a:ext cx="240982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6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686138"/>
            <a:ext cx="1024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Richter Scale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5.0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magnitude quake releases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times more </a:t>
            </a:r>
            <a:r>
              <a:rPr lang="en-AU" sz="2400" b="1" i="0" dirty="0" smtClean="0">
                <a:solidFill>
                  <a:srgbClr val="38B06B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4.0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magnitude 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also produces a much stronger signal on a </a:t>
            </a:r>
            <a:r>
              <a:rPr lang="en-AU" sz="2400" b="1" i="0" dirty="0" smtClean="0">
                <a:solidFill>
                  <a:srgbClr val="146307"/>
                </a:solidFill>
                <a:effectLst/>
                <a:latin typeface="Arial" panose="020B0604020202020204" pitchFamily="34" charset="0"/>
              </a:rPr>
              <a:t>seismogram,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you can see here: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52640209.443941g/1452640229488-16404231881354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3693994"/>
            <a:ext cx="6078537" cy="281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78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35340"/>
            <a:ext cx="11252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1960, a truly terrifying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earthquake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hit the Chilean city of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Valdivia.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had 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largest magnitude ever recorded;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astounding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9.5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Richter scale!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this event, the ground shook for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whole minutes.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caused widespread damage to buildings, massive </a:t>
            </a:r>
            <a:r>
              <a:rPr lang="en-AU" sz="2400" b="1" i="0" dirty="0" smtClean="0">
                <a:solidFill>
                  <a:srgbClr val="8B4513"/>
                </a:solidFill>
                <a:effectLst/>
                <a:latin typeface="Arial" panose="020B0604020202020204" pitchFamily="34" charset="0"/>
              </a:rPr>
              <a:t>landslides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powerful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tsunami waves.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1655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people lost their lives 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3000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injured. 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million people had to leave the Valdivia area.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30049863.513681g/1530049863473-188320307603744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104" y="4102100"/>
            <a:ext cx="4001995" cy="21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6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yNN7eDXzlM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4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269439"/>
            <a:ext cx="1184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key feature of an earthquake is its </a:t>
            </a:r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39C12"/>
                </a:solidFill>
                <a:effectLst/>
                <a:latin typeface="Arial" panose="020B0604020202020204" pitchFamily="34" charset="0"/>
              </a:rPr>
              <a:t>Intensity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into account the </a:t>
            </a:r>
            <a:r>
              <a:rPr lang="en-AU" sz="2400" b="1" i="0" dirty="0" smtClean="0">
                <a:solidFill>
                  <a:srgbClr val="571A98"/>
                </a:solidFill>
                <a:effectLst/>
                <a:latin typeface="Arial" panose="020B0604020202020204" pitchFamily="34" charset="0"/>
              </a:rPr>
              <a:t>effects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 earthquake, such as severity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shaking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levels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damage.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varies across land, but is usually highest near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epicentre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earthquake.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Intensity depends on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multiple factors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include (in no particular order):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773238"/>
              </p:ext>
            </p:extLst>
          </p:nvPr>
        </p:nvGraphicFramePr>
        <p:xfrm>
          <a:off x="3860800" y="3262154"/>
          <a:ext cx="10515600" cy="2164080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3460779913"/>
                    </a:ext>
                  </a:extLst>
                </a:gridCol>
                <a:gridCol w="9398000">
                  <a:extLst>
                    <a:ext uri="{9D8B030D-6E8A-4147-A177-3AD203B41FA5}">
                      <a16:colId xmlns:a16="http://schemas.microsoft.com/office/drawing/2014/main" val="1192316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CC0000"/>
                          </a:solidFill>
                          <a:effectLst/>
                        </a:rPr>
                        <a:t>Magnitude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953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FF8B1F"/>
                          </a:solidFill>
                          <a:effectLst/>
                        </a:rPr>
                        <a:t>Depth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34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7979A8"/>
                          </a:solidFill>
                          <a:effectLst/>
                        </a:rPr>
                        <a:t>Geology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032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4.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7C59B2"/>
                          </a:solidFill>
                          <a:effectLst/>
                        </a:rPr>
                        <a:t>Population density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66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704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86</Words>
  <Application>Microsoft Office PowerPoint</Application>
  <PresentationFormat>Widescreen</PresentationFormat>
  <Paragraphs>71</Paragraphs>
  <Slides>15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Measuring Earthquakes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Earthquakes</dc:title>
  <dc:creator>Joseph D'cruz</dc:creator>
  <cp:lastModifiedBy>Joseph D'cruz</cp:lastModifiedBy>
  <cp:revision>1</cp:revision>
  <dcterms:created xsi:type="dcterms:W3CDTF">2020-07-13T12:08:41Z</dcterms:created>
  <dcterms:modified xsi:type="dcterms:W3CDTF">2020-07-13T12:14:56Z</dcterms:modified>
</cp:coreProperties>
</file>