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16BF-8552-4462-97D9-7E15495AE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9B2E9-AA52-4206-AABB-D0BFF996E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85043-A83F-487C-977B-E747FB55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1601-8D10-4224-88C9-FE1BCB3C8A8D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F4A76-FED5-49F9-B4FE-902D9A83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F6868-400A-4056-A5E0-66667F41D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2131-E8A5-46B3-B345-DA4FE30C0F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602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D6E34-7A40-4413-BF2B-50823A44B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9ED51-F965-48D4-8D00-E192A9771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91014-8BDB-42C0-B5F9-D4C0C7155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1601-8D10-4224-88C9-FE1BCB3C8A8D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A6DBC-C2EC-4967-BD58-BFF71EF13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DB75D-E36D-4136-9D46-4499506C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2131-E8A5-46B3-B345-DA4FE30C0F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218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1B0129-0BDE-46B8-96E5-7467CC9CB0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C9CD9-E283-4EBD-9C68-729105F1F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0F401-144D-4CBE-BAAC-8582E90F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1601-8D10-4224-88C9-FE1BCB3C8A8D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1408E-8A9A-46CF-970D-9BA8E18B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684BD-5EFC-404C-9384-FB5AC78B4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2131-E8A5-46B3-B345-DA4FE30C0F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191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0C06-2740-497D-B109-9E854E4A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878C3-E0CB-4CEF-99AD-9BD8D3DBF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35BC7-2431-4D04-AA2C-77920BB3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1601-8D10-4224-88C9-FE1BCB3C8A8D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99FB2-B614-4699-AE67-FEDEF9FEB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D5129-1DFA-45B9-8F54-DCD47A2D7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2131-E8A5-46B3-B345-DA4FE30C0F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019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51708-5588-4C00-9B22-E0A1FF107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54EC6-5139-4EDB-95D6-2B72B28E2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FAF26-E004-43FE-95AA-F4B5F7EF5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1601-8D10-4224-88C9-FE1BCB3C8A8D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9B5EC-D768-4C06-A5F7-9EF64A99B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D1C00-B1E4-466F-B16B-32190EAA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2131-E8A5-46B3-B345-DA4FE30C0F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281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C4717-CF60-458B-B3AD-5BD9EEFBA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1F32F-D652-495C-AF72-346D251A2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2FA7E-E53D-4D92-B311-A2EF47E86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9B85B-F5F0-4477-A463-246928EE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1601-8D10-4224-88C9-FE1BCB3C8A8D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4027-9A24-47DE-B71F-DF5DCCE61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4AD40-E5B2-46EC-992E-B0DD335E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2131-E8A5-46B3-B345-DA4FE30C0F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530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2A83-73BF-4001-BC65-E6ADE28D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8B77A-61EE-4B51-AF1D-AEA81A334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DC068-6AE8-4575-ACD6-226B15805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2E4C9-8C32-4878-BF55-5BCF759BE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1615A-4AEC-4E6B-A65F-26A6350C5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65B200-9EF9-4EA7-A21E-EF132C81B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1601-8D10-4224-88C9-FE1BCB3C8A8D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DB2BD6-C53F-4A15-98D3-804626CB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7DAF8-99F9-4CE4-A48B-D0C791C9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2131-E8A5-46B3-B345-DA4FE30C0F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115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12AB-AF0E-4BA3-AD5C-3A1E5A45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8EF67-DE59-4AF9-8D5F-74ECB1AB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1601-8D10-4224-88C9-FE1BCB3C8A8D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7ACB3-10D3-4E36-A037-58C84BB5C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A3954-98E7-49CD-AADC-B8210414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2131-E8A5-46B3-B345-DA4FE30C0F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991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4A1AAF-3B16-4AE5-BB8A-3FD931C0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1601-8D10-4224-88C9-FE1BCB3C8A8D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1B35D5-021C-456F-8611-A67E7D18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E3D97-A7B2-4973-9245-5F7040EFC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2131-E8A5-46B3-B345-DA4FE30C0F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009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D524-2EC7-48C4-A64A-39A7E5ECE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54D93-9840-4F9D-B655-77F46665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71D0B-ADBF-45EC-A973-15A8D7156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B375E-D34E-4356-9801-07049368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1601-8D10-4224-88C9-FE1BCB3C8A8D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F184D-A58A-4E1A-A696-1A3054452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A7B64-6401-4479-9D1A-EB8879A6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2131-E8A5-46B3-B345-DA4FE30C0F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637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36F1-4D55-46BB-9120-7A0E1A027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36684D-C4C6-4502-9F4F-F161075BA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A9148-BECE-4823-95F8-B3C339050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BB91-9580-4833-8E5E-DF048E40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1601-8D10-4224-88C9-FE1BCB3C8A8D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38D78-401B-4812-9E85-7CF853F7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466C7-3A2F-4762-8EDC-64824558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2131-E8A5-46B3-B345-DA4FE30C0F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843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74462-BBC3-413C-9778-FECBA0F03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6735C-B65E-416B-85E0-342EE146C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EF7E4-8A26-4468-A76B-669BB8333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31601-8D10-4224-88C9-FE1BCB3C8A8D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3F988-2F03-4C39-A2BF-05A54667B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4424F-B0F6-4A80-85A6-FB5C1B61D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F2131-E8A5-46B3-B345-DA4FE30C0F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443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m4jzgqZu-4s?feature=oembe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944BA-611B-47BF-831B-E7EF28E2A8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Circuits in Parallel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3D5F-22A4-412D-9015-002261408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4324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6CC2C0-B1B0-468B-9846-082F6006D650}"/>
              </a:ext>
            </a:extLst>
          </p:cNvPr>
          <p:cNvSpPr/>
          <p:nvPr/>
        </p:nvSpPr>
        <p:spPr>
          <a:xfrm>
            <a:off x="708660" y="402362"/>
            <a:ext cx="103555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F79F1F"/>
                </a:solidFill>
                <a:effectLst/>
                <a:latin typeface="Arial" panose="020B0604020202020204" pitchFamily="34" charset="0"/>
              </a:rPr>
              <a:t>Light bulb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EE5A24"/>
                </a:solidFill>
                <a:effectLst/>
                <a:latin typeface="Arial" panose="020B0604020202020204" pitchFamily="34" charset="0"/>
              </a:rPr>
              <a:t>brightness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does not change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in </a:t>
            </a:r>
            <a:r>
              <a:rPr lang="en-US" sz="2800" b="1" i="0" dirty="0">
                <a:solidFill>
                  <a:srgbClr val="B53471"/>
                </a:solidFill>
                <a:effectLst/>
                <a:latin typeface="Arial" panose="020B0604020202020204" pitchFamily="34" charset="0"/>
              </a:rPr>
              <a:t>parallel circuits.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 </a:t>
            </a:r>
            <a:r>
              <a:rPr lang="en-US" sz="2800" b="1" i="0" dirty="0">
                <a:solidFill>
                  <a:srgbClr val="D980FA"/>
                </a:solidFill>
                <a:effectLst/>
                <a:latin typeface="Arial" panose="020B0604020202020204" pitchFamily="34" charset="0"/>
              </a:rPr>
              <a:t>voltage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divided equally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 </a:t>
            </a:r>
            <a:r>
              <a:rPr lang="en-US" sz="2800" b="1" i="0" dirty="0">
                <a:solidFill>
                  <a:srgbClr val="B53471"/>
                </a:solidFill>
                <a:effectLst/>
                <a:latin typeface="Arial" panose="020B0604020202020204" pitchFamily="34" charset="0"/>
              </a:rPr>
              <a:t>parallel circuits,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each </a:t>
            </a:r>
            <a:r>
              <a:rPr lang="en-US" sz="2800" b="1" i="0" dirty="0">
                <a:solidFill>
                  <a:srgbClr val="F79F1F"/>
                </a:solidFill>
                <a:effectLst/>
                <a:latin typeface="Arial" panose="020B0604020202020204" pitchFamily="34" charset="0"/>
              </a:rPr>
              <a:t>light bulb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the </a:t>
            </a:r>
            <a:r>
              <a:rPr lang="en-US" sz="2800" b="1" i="0" dirty="0">
                <a:solidFill>
                  <a:srgbClr val="D980FA"/>
                </a:solidFill>
                <a:effectLst/>
                <a:latin typeface="Arial" panose="020B0604020202020204" pitchFamily="34" charset="0"/>
              </a:rPr>
              <a:t>same voltage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across it when they are added in </a:t>
            </a:r>
            <a:r>
              <a:rPr lang="en-US" sz="2800" b="1" i="0" dirty="0">
                <a:solidFill>
                  <a:srgbClr val="B53471"/>
                </a:solidFill>
                <a:effectLst/>
                <a:latin typeface="Arial" panose="020B0604020202020204" pitchFamily="34" charset="0"/>
              </a:rPr>
              <a:t>parallel.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1B9E3B5-BE52-4367-8E99-1934D246F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619" y="3416210"/>
            <a:ext cx="5869305" cy="321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372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0B2BC3-525F-471D-A7FD-9CA4F41E8A05}"/>
              </a:ext>
            </a:extLst>
          </p:cNvPr>
          <p:cNvSpPr/>
          <p:nvPr/>
        </p:nvSpPr>
        <p:spPr>
          <a:xfrm>
            <a:off x="457200" y="404336"/>
            <a:ext cx="113385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use </a:t>
            </a:r>
            <a:r>
              <a:rPr lang="en-US" sz="2800" b="1" i="0" dirty="0">
                <a:solidFill>
                  <a:srgbClr val="54A0FF"/>
                </a:solidFill>
                <a:effectLst/>
                <a:latin typeface="Arial" panose="020B0604020202020204" pitchFamily="34" charset="0"/>
              </a:rPr>
              <a:t>switches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control individual circuit components in </a:t>
            </a:r>
            <a:r>
              <a:rPr lang="en-US" sz="2800" b="1" i="0" dirty="0">
                <a:solidFill>
                  <a:srgbClr val="B53471"/>
                </a:solidFill>
                <a:effectLst/>
                <a:latin typeface="Arial" panose="020B0604020202020204" pitchFamily="34" charset="0"/>
              </a:rPr>
              <a:t>parallel circuits.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a </a:t>
            </a:r>
            <a:r>
              <a:rPr lang="en-US" sz="2800" b="1" i="0" dirty="0">
                <a:solidFill>
                  <a:srgbClr val="54A0FF"/>
                </a:solidFill>
                <a:effectLst/>
                <a:latin typeface="Arial" panose="020B0604020202020204" pitchFamily="34" charset="0"/>
              </a:rPr>
              <a:t>switch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a </a:t>
            </a:r>
            <a:r>
              <a:rPr lang="en-US" sz="2800" b="1" i="0" dirty="0">
                <a:solidFill>
                  <a:srgbClr val="B53471"/>
                </a:solidFill>
                <a:effectLst/>
                <a:latin typeface="Arial" panose="020B0604020202020204" pitchFamily="34" charset="0"/>
              </a:rPr>
              <a:t>branch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affect the components on that </a:t>
            </a:r>
            <a:r>
              <a:rPr lang="en-US" sz="2800" b="1" i="0" dirty="0">
                <a:solidFill>
                  <a:srgbClr val="B53471"/>
                </a:solidFill>
                <a:effectLst/>
                <a:latin typeface="Arial" panose="020B0604020202020204" pitchFamily="34" charset="0"/>
              </a:rPr>
              <a:t>branch.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28C117C-CBBE-474A-8581-55FA4514C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240" y="3314700"/>
            <a:ext cx="381000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D7B891FD-04C2-41EB-8388-4DDC615B2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720" y="33147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354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5191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513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405256-94DB-475D-961B-C231531EF629}"/>
              </a:ext>
            </a:extLst>
          </p:cNvPr>
          <p:cNvSpPr/>
          <p:nvPr/>
        </p:nvSpPr>
        <p:spPr>
          <a:xfrm>
            <a:off x="402908" y="195987"/>
            <a:ext cx="110270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sz="2800" b="1" i="0" dirty="0">
                <a:solidFill>
                  <a:srgbClr val="B53471"/>
                </a:solidFill>
                <a:effectLst/>
                <a:latin typeface="Arial" panose="020B0604020202020204" pitchFamily="34" charset="0"/>
              </a:rPr>
              <a:t>parallel circuit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made up of many </a:t>
            </a:r>
            <a:r>
              <a:rPr lang="en-US" sz="2800" b="1" i="0" dirty="0">
                <a:solidFill>
                  <a:srgbClr val="B53471"/>
                </a:solidFill>
                <a:effectLst/>
                <a:latin typeface="Arial" panose="020B0604020202020204" pitchFamily="34" charset="0"/>
              </a:rPr>
              <a:t>branches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sz="2800" b="1" i="0" dirty="0">
                <a:solidFill>
                  <a:srgbClr val="B53471"/>
                </a:solidFill>
                <a:effectLst/>
                <a:latin typeface="Arial" panose="020B0604020202020204" pitchFamily="34" charset="0"/>
              </a:rPr>
              <a:t>loops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US" sz="2800" b="1" i="0" dirty="0">
                <a:solidFill>
                  <a:srgbClr val="EE5A24"/>
                </a:solidFill>
                <a:effectLst/>
                <a:latin typeface="Arial" panose="020B0604020202020204" pitchFamily="34" charset="0"/>
              </a:rPr>
              <a:t>wire.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Each </a:t>
            </a:r>
            <a:r>
              <a:rPr lang="en-US" sz="2800" b="1" i="0" dirty="0">
                <a:solidFill>
                  <a:srgbClr val="B53471"/>
                </a:solidFill>
                <a:effectLst/>
                <a:latin typeface="Arial" panose="020B0604020202020204" pitchFamily="34" charset="0"/>
              </a:rPr>
              <a:t>branch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 </a:t>
            </a:r>
            <a:r>
              <a:rPr lang="en-US" sz="28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 components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it. A </a:t>
            </a:r>
            <a:r>
              <a:rPr lang="en-US" sz="2800" b="1" i="0" dirty="0">
                <a:solidFill>
                  <a:srgbClr val="B53471"/>
                </a:solidFill>
                <a:effectLst/>
                <a:latin typeface="Arial" panose="020B0604020202020204" pitchFamily="34" charset="0"/>
              </a:rPr>
              <a:t>parallel circuit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pictured below: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C02487-AB95-45AA-BEB8-0D6BE8626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215" y="2510245"/>
            <a:ext cx="36576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C5EE550-5FAF-461B-A9F3-5FC0F7A54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81695"/>
            <a:ext cx="333375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21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F38E30-A5B6-4F35-B5DE-CC788995A087}"/>
              </a:ext>
            </a:extLst>
          </p:cNvPr>
          <p:cNvSpPr/>
          <p:nvPr/>
        </p:nvSpPr>
        <p:spPr>
          <a:xfrm>
            <a:off x="754380" y="327789"/>
            <a:ext cx="107213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Current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split between branches in </a:t>
            </a:r>
            <a:r>
              <a:rPr lang="en-US" sz="2800" b="1" i="0" dirty="0">
                <a:solidFill>
                  <a:srgbClr val="B53471"/>
                </a:solidFill>
                <a:effectLst/>
                <a:latin typeface="Arial" panose="020B0604020202020204" pitchFamily="34" charset="0"/>
              </a:rPr>
              <a:t>parallel circuits.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there are </a:t>
            </a:r>
            <a:r>
              <a:rPr lang="en-US" sz="2800" b="1" i="0" dirty="0">
                <a:solidFill>
                  <a:srgbClr val="B53471"/>
                </a:solidFill>
                <a:effectLst/>
                <a:latin typeface="Arial" panose="020B0604020202020204" pitchFamily="34" charset="0"/>
              </a:rPr>
              <a:t>multiple paths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the </a:t>
            </a:r>
            <a:r>
              <a:rPr lang="en-US" sz="2800" b="1" i="0" dirty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current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flow down, but each </a:t>
            </a:r>
            <a:r>
              <a:rPr lang="en-US" sz="2800" b="1" i="0" dirty="0">
                <a:solidFill>
                  <a:srgbClr val="2E86DE"/>
                </a:solidFill>
                <a:effectLst/>
                <a:latin typeface="Arial" panose="020B0604020202020204" pitchFamily="34" charset="0"/>
              </a:rPr>
              <a:t>electron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only travel down </a:t>
            </a:r>
            <a:r>
              <a:rPr lang="en-US" sz="2800" b="1" i="0" dirty="0">
                <a:solidFill>
                  <a:srgbClr val="B53471"/>
                </a:solidFill>
                <a:effectLst/>
                <a:latin typeface="Arial" panose="020B0604020202020204" pitchFamily="34" charset="0"/>
              </a:rPr>
              <a:t>one path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 a time.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the </a:t>
            </a:r>
            <a:r>
              <a:rPr lang="en-US" sz="2800" b="1" i="0" dirty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current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along each branch is determined by the </a:t>
            </a:r>
            <a:r>
              <a:rPr lang="en-US" sz="2800" b="1" i="0" dirty="0">
                <a:solidFill>
                  <a:srgbClr val="ED4C67"/>
                </a:solidFill>
                <a:effectLst/>
                <a:latin typeface="Arial" panose="020B0604020202020204" pitchFamily="34" charset="0"/>
              </a:rPr>
              <a:t>resistance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 branches. We can add up the value of the </a:t>
            </a:r>
            <a:r>
              <a:rPr lang="en-US" sz="2800" b="1" i="0" dirty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current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along each </a:t>
            </a:r>
            <a:r>
              <a:rPr lang="en-US" sz="2800" b="1" i="0" dirty="0">
                <a:solidFill>
                  <a:srgbClr val="B53471"/>
                </a:solidFill>
                <a:effectLst/>
                <a:latin typeface="Arial" panose="020B0604020202020204" pitchFamily="34" charset="0"/>
              </a:rPr>
              <a:t>branch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find the total </a:t>
            </a:r>
            <a:r>
              <a:rPr lang="en-US" sz="2800" b="1" i="0" dirty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current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drawn by the </a:t>
            </a:r>
            <a:r>
              <a:rPr lang="en-US" sz="2800" b="1" i="0" dirty="0">
                <a:solidFill>
                  <a:srgbClr val="009432"/>
                </a:solidFill>
                <a:effectLst/>
                <a:latin typeface="Arial" panose="020B0604020202020204" pitchFamily="34" charset="0"/>
              </a:rPr>
              <a:t>battery.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1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80CC59-349B-4C95-9FF2-941E5D758119}"/>
              </a:ext>
            </a:extLst>
          </p:cNvPr>
          <p:cNvSpPr/>
          <p:nvPr/>
        </p:nvSpPr>
        <p:spPr>
          <a:xfrm>
            <a:off x="708660" y="426561"/>
            <a:ext cx="111785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one branch has a </a:t>
            </a:r>
            <a:r>
              <a:rPr lang="en-US" sz="2800" b="1" i="0" dirty="0">
                <a:solidFill>
                  <a:srgbClr val="ED4C67"/>
                </a:solidFill>
                <a:effectLst/>
                <a:latin typeface="Arial" panose="020B0604020202020204" pitchFamily="34" charset="0"/>
              </a:rPr>
              <a:t>higher resistance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the other, it will have a </a:t>
            </a:r>
            <a:r>
              <a:rPr lang="en-US" sz="2800" b="1" i="0" dirty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lower current.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it is more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difficult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the </a:t>
            </a:r>
            <a:r>
              <a:rPr lang="en-US" sz="2800" b="1" i="0" dirty="0">
                <a:solidFill>
                  <a:srgbClr val="2E86DE"/>
                </a:solidFill>
                <a:effectLst/>
                <a:latin typeface="Arial" panose="020B0604020202020204" pitchFamily="34" charset="0"/>
              </a:rPr>
              <a:t>electrons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move down the branch with the </a:t>
            </a:r>
            <a:r>
              <a:rPr lang="en-US" sz="2800" b="1" i="0" dirty="0">
                <a:solidFill>
                  <a:srgbClr val="ED4C67"/>
                </a:solidFill>
                <a:effectLst/>
                <a:latin typeface="Arial" panose="020B0604020202020204" pitchFamily="34" charset="0"/>
              </a:rPr>
              <a:t>higher resistance.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86D2EA-3932-4E73-A0B0-67BF364A3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793" y="2748141"/>
            <a:ext cx="5483812" cy="372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333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97B300-162D-4F6A-962F-3D6780093340}"/>
              </a:ext>
            </a:extLst>
          </p:cNvPr>
          <p:cNvSpPr/>
          <p:nvPr/>
        </p:nvSpPr>
        <p:spPr>
          <a:xfrm>
            <a:off x="1157604" y="745966"/>
            <a:ext cx="94037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all branches have the </a:t>
            </a:r>
            <a:r>
              <a:rPr lang="en-US" sz="2400" b="1" i="0" dirty="0">
                <a:solidFill>
                  <a:srgbClr val="ED4C67"/>
                </a:solidFill>
                <a:effectLst/>
                <a:latin typeface="Arial" panose="020B0604020202020204" pitchFamily="34" charset="0"/>
              </a:rPr>
              <a:t>same resistance,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there will be the </a:t>
            </a:r>
            <a:r>
              <a:rPr lang="en-US" sz="2400" b="1" i="0" dirty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same current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along each branch.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it is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equally difficult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the </a:t>
            </a:r>
            <a:r>
              <a:rPr lang="en-US" sz="2400" b="1" i="0" dirty="0">
                <a:solidFill>
                  <a:srgbClr val="2E86DE"/>
                </a:solidFill>
                <a:effectLst/>
                <a:latin typeface="Arial" panose="020B0604020202020204" pitchFamily="34" charset="0"/>
              </a:rPr>
              <a:t>electrons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flow down any of the branches.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0AFCDB0-E806-4A78-A468-3A21DA7E1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843" y="2730678"/>
            <a:ext cx="380047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10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E5321D-50BA-4C0B-AE52-4E16B67700E0}"/>
              </a:ext>
            </a:extLst>
          </p:cNvPr>
          <p:cNvSpPr/>
          <p:nvPr/>
        </p:nvSpPr>
        <p:spPr>
          <a:xfrm>
            <a:off x="274320" y="151179"/>
            <a:ext cx="665226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800" b="1" i="0" dirty="0">
                <a:solidFill>
                  <a:srgbClr val="D980FA"/>
                </a:solidFill>
                <a:effectLst/>
                <a:latin typeface="Arial" panose="020B0604020202020204" pitchFamily="34" charset="0"/>
              </a:rPr>
              <a:t>voltage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same along every branch in a </a:t>
            </a:r>
            <a:r>
              <a:rPr lang="en-US" sz="2800" b="1" i="0" dirty="0">
                <a:solidFill>
                  <a:srgbClr val="B53471"/>
                </a:solidFill>
                <a:effectLst/>
                <a:latin typeface="Arial" panose="020B0604020202020204" pitchFamily="34" charset="0"/>
              </a:rPr>
              <a:t>parallel circuit.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800" b="1" i="0" dirty="0">
                <a:solidFill>
                  <a:srgbClr val="D980FA"/>
                </a:solidFill>
                <a:effectLst/>
                <a:latin typeface="Arial" panose="020B0604020202020204" pitchFamily="34" charset="0"/>
              </a:rPr>
              <a:t>voltage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branch is not affected by the </a:t>
            </a:r>
            <a:r>
              <a:rPr lang="en-US" sz="2800" b="1" i="0" dirty="0">
                <a:solidFill>
                  <a:srgbClr val="ED4C67"/>
                </a:solidFill>
                <a:effectLst/>
                <a:latin typeface="Arial" panose="020B0604020202020204" pitchFamily="34" charset="0"/>
              </a:rPr>
              <a:t>resistance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 </a:t>
            </a:r>
            <a:r>
              <a:rPr lang="en-US" sz="28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components.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US" sz="2800" b="1" i="0" dirty="0">
                <a:solidFill>
                  <a:srgbClr val="D980FA"/>
                </a:solidFill>
                <a:effectLst/>
                <a:latin typeface="Arial" panose="020B0604020202020204" pitchFamily="34" charset="0"/>
              </a:rPr>
              <a:t>voltage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be the same even if the </a:t>
            </a:r>
            <a:r>
              <a:rPr lang="en-US" sz="2800" b="1" i="0" dirty="0">
                <a:solidFill>
                  <a:srgbClr val="ED4C67"/>
                </a:solidFill>
                <a:effectLst/>
                <a:latin typeface="Arial" panose="020B0604020202020204" pitchFamily="34" charset="0"/>
              </a:rPr>
              <a:t>resistance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values are different.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the </a:t>
            </a:r>
            <a:r>
              <a:rPr lang="en-US" sz="2800" b="1" i="0" dirty="0">
                <a:solidFill>
                  <a:srgbClr val="F79F1F"/>
                </a:solidFill>
                <a:effectLst/>
                <a:latin typeface="Arial" panose="020B0604020202020204" pitchFamily="34" charset="0"/>
              </a:rPr>
              <a:t>two light bulbs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 </a:t>
            </a:r>
            <a:r>
              <a:rPr lang="en-US" sz="28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below have the </a:t>
            </a:r>
            <a:r>
              <a:rPr lang="en-US" sz="2800" b="1" i="0" dirty="0">
                <a:solidFill>
                  <a:srgbClr val="D980FA"/>
                </a:solidFill>
                <a:effectLst/>
                <a:latin typeface="Arial" panose="020B0604020202020204" pitchFamily="34" charset="0"/>
              </a:rPr>
              <a:t>same voltage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across them. For example, if the </a:t>
            </a:r>
            <a:r>
              <a:rPr lang="en-US" sz="2800" b="1" i="0" dirty="0">
                <a:solidFill>
                  <a:srgbClr val="009432"/>
                </a:solidFill>
                <a:effectLst/>
                <a:latin typeface="Arial" panose="020B0604020202020204" pitchFamily="34" charset="0"/>
              </a:rPr>
              <a:t>battery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supplies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4  V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each </a:t>
            </a:r>
            <a:r>
              <a:rPr lang="en-US" sz="2800" b="1" i="0" dirty="0">
                <a:solidFill>
                  <a:srgbClr val="F79F1F"/>
                </a:solidFill>
                <a:effectLst/>
                <a:latin typeface="Arial" panose="020B0604020202020204" pitchFamily="34" charset="0"/>
              </a:rPr>
              <a:t>light bulb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have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4  V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across them.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E319558-3058-4F68-B00D-BF92BEF49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843" y="396240"/>
            <a:ext cx="4775379" cy="440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00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7BC3EA-6CA4-4978-BC29-7DC966AD897A}"/>
              </a:ext>
            </a:extLst>
          </p:cNvPr>
          <p:cNvSpPr/>
          <p:nvPr/>
        </p:nvSpPr>
        <p:spPr>
          <a:xfrm>
            <a:off x="0" y="37624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B53471"/>
                </a:solidFill>
                <a:effectLst/>
                <a:latin typeface="Arial" panose="020B0604020202020204" pitchFamily="34" charset="0"/>
              </a:rPr>
              <a:t>Parallel circuits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always have the same rules for </a:t>
            </a:r>
            <a:r>
              <a:rPr lang="en-US" sz="2400" b="1" i="0" dirty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current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400" b="1" i="0" dirty="0">
                <a:solidFill>
                  <a:srgbClr val="D980FA"/>
                </a:solidFill>
                <a:effectLst/>
                <a:latin typeface="Arial" panose="020B0604020202020204" pitchFamily="34" charset="0"/>
              </a:rPr>
              <a:t>voltage.</a:t>
            </a:r>
            <a:endParaRPr lang="en-US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video 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KaTeX_Main"/>
              </a:rPr>
              <a:t>(1:27)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summarises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the information you just learnt about </a:t>
            </a:r>
            <a:r>
              <a:rPr lang="en-US" sz="2400" b="1" i="0" dirty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current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400" b="1" i="0" dirty="0">
                <a:solidFill>
                  <a:srgbClr val="D980FA"/>
                </a:solidFill>
                <a:effectLst/>
                <a:latin typeface="Arial" panose="020B0604020202020204" pitchFamily="34" charset="0"/>
              </a:rPr>
              <a:t>voltage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 </a:t>
            </a:r>
            <a:r>
              <a:rPr lang="en-US" sz="2400" b="1" i="0" dirty="0">
                <a:solidFill>
                  <a:srgbClr val="B53471"/>
                </a:solidFill>
                <a:effectLst/>
                <a:latin typeface="Arial" panose="020B0604020202020204" pitchFamily="34" charset="0"/>
              </a:rPr>
              <a:t>parallel circuits.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Online Media 2" title="Electric Circuits:  Basics of the voltage and current laws.">
            <a:hlinkClick r:id="" action="ppaction://media"/>
            <a:extLst>
              <a:ext uri="{FF2B5EF4-FFF2-40B4-BE49-F238E27FC236}">
                <a16:creationId xmlns:a16="http://schemas.microsoft.com/office/drawing/2014/main" id="{6276F1BF-C0A2-4D47-8419-6DD948DBAB3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13510" y="1552575"/>
            <a:ext cx="9364980" cy="526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9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25ABCC-86A1-4369-8AFF-78891F1D7152}"/>
              </a:ext>
            </a:extLst>
          </p:cNvPr>
          <p:cNvSpPr/>
          <p:nvPr/>
        </p:nvSpPr>
        <p:spPr>
          <a:xfrm>
            <a:off x="297180" y="-37336"/>
            <a:ext cx="118948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Current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D980FA"/>
                </a:solidFill>
                <a:effectLst/>
                <a:latin typeface="Arial" panose="020B0604020202020204" pitchFamily="34" charset="0"/>
              </a:rPr>
              <a:t>voltage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behave differently in </a:t>
            </a:r>
            <a:r>
              <a:rPr lang="en-US" sz="2800" b="1" i="0" dirty="0">
                <a:solidFill>
                  <a:srgbClr val="1DD1A1"/>
                </a:solidFill>
                <a:effectLst/>
                <a:latin typeface="Arial" panose="020B0604020202020204" pitchFamily="34" charset="0"/>
              </a:rPr>
              <a:t>series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B53471"/>
                </a:solidFill>
                <a:effectLst/>
                <a:latin typeface="Arial" panose="020B0604020202020204" pitchFamily="34" charset="0"/>
              </a:rPr>
              <a:t>parallel circuits.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a </a:t>
            </a:r>
            <a:r>
              <a:rPr lang="en-US" sz="2800" b="1" i="0" dirty="0">
                <a:solidFill>
                  <a:srgbClr val="1DD1A1"/>
                </a:solidFill>
                <a:effectLst/>
                <a:latin typeface="Arial" panose="020B0604020202020204" pitchFamily="34" charset="0"/>
              </a:rPr>
              <a:t>series circuit,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US" sz="2800" b="1" i="0" dirty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current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remains the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same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around the circuit, but the </a:t>
            </a:r>
            <a:r>
              <a:rPr lang="en-US" sz="2800" b="1" i="0" dirty="0">
                <a:solidFill>
                  <a:srgbClr val="D980FA"/>
                </a:solidFill>
                <a:effectLst/>
                <a:latin typeface="Arial" panose="020B0604020202020204" pitchFamily="34" charset="0"/>
              </a:rPr>
              <a:t>voltage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split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the circuit components.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a </a:t>
            </a:r>
            <a:r>
              <a:rPr lang="en-US" sz="2800" b="1" i="0" dirty="0">
                <a:solidFill>
                  <a:srgbClr val="B53471"/>
                </a:solidFill>
                <a:effectLst/>
                <a:latin typeface="Arial" panose="020B0604020202020204" pitchFamily="34" charset="0"/>
              </a:rPr>
              <a:t>parallel circuit,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US" sz="2800" b="1" i="0" dirty="0">
                <a:solidFill>
                  <a:srgbClr val="D980FA"/>
                </a:solidFill>
                <a:effectLst/>
                <a:latin typeface="Arial" panose="020B0604020202020204" pitchFamily="34" charset="0"/>
              </a:rPr>
              <a:t>voltage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remains the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same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around the circuit, but the </a:t>
            </a:r>
            <a:r>
              <a:rPr lang="en-US" sz="2800" b="1" i="0" dirty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current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split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the different branches.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64EA3FC-8CD3-48FB-851C-8EF2D5C05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380" y="3429000"/>
            <a:ext cx="38100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8F5C561-39E7-47AD-8FB9-281197F05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5" y="3052762"/>
            <a:ext cx="380047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024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9F9DF0-D3AC-47CA-B516-888BF3443F02}"/>
              </a:ext>
            </a:extLst>
          </p:cNvPr>
          <p:cNvSpPr/>
          <p:nvPr/>
        </p:nvSpPr>
        <p:spPr>
          <a:xfrm>
            <a:off x="342900" y="398027"/>
            <a:ext cx="1133855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 connect more </a:t>
            </a:r>
            <a:r>
              <a:rPr lang="en-US" sz="2800" b="1" i="0" dirty="0">
                <a:solidFill>
                  <a:srgbClr val="F79F1F"/>
                </a:solidFill>
                <a:effectLst/>
                <a:latin typeface="Arial" panose="020B0604020202020204" pitchFamily="34" charset="0"/>
              </a:rPr>
              <a:t>light bulbs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 </a:t>
            </a:r>
            <a:r>
              <a:rPr lang="en-US" sz="2800" b="1" i="0" dirty="0">
                <a:solidFill>
                  <a:srgbClr val="1DD1A1"/>
                </a:solidFill>
                <a:effectLst/>
                <a:latin typeface="Arial" panose="020B0604020202020204" pitchFamily="34" charset="0"/>
              </a:rPr>
              <a:t>series circuit,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get </a:t>
            </a:r>
            <a:r>
              <a:rPr lang="en-US" sz="2800" b="1" i="0" dirty="0">
                <a:solidFill>
                  <a:srgbClr val="EE5A24"/>
                </a:solidFill>
                <a:effectLst/>
                <a:latin typeface="Arial" panose="020B0604020202020204" pitchFamily="34" charset="0"/>
              </a:rPr>
              <a:t>dimmer.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 </a:t>
            </a:r>
            <a:r>
              <a:rPr lang="en-US" sz="2800" b="1" i="0" dirty="0">
                <a:solidFill>
                  <a:srgbClr val="D980FA"/>
                </a:solidFill>
                <a:effectLst/>
                <a:latin typeface="Arial" panose="020B0604020202020204" pitchFamily="34" charset="0"/>
              </a:rPr>
              <a:t>voltage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split up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 </a:t>
            </a:r>
            <a:r>
              <a:rPr lang="en-US" sz="28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components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 </a:t>
            </a:r>
            <a:r>
              <a:rPr lang="en-US" sz="2800" b="1" i="0" dirty="0">
                <a:solidFill>
                  <a:srgbClr val="1DD1A1"/>
                </a:solidFill>
                <a:effectLst/>
                <a:latin typeface="Arial" panose="020B0604020202020204" pitchFamily="34" charset="0"/>
              </a:rPr>
              <a:t>series circuits.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when more </a:t>
            </a:r>
            <a:r>
              <a:rPr lang="en-US" sz="2800" b="1" i="0" dirty="0">
                <a:solidFill>
                  <a:srgbClr val="F79F1F"/>
                </a:solidFill>
                <a:effectLst/>
                <a:latin typeface="Arial" panose="020B0604020202020204" pitchFamily="34" charset="0"/>
              </a:rPr>
              <a:t>light bulbs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added,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each light bulb has </a:t>
            </a:r>
            <a:r>
              <a:rPr lang="en-US" sz="2800" b="1" i="0" dirty="0">
                <a:solidFill>
                  <a:srgbClr val="D980FA"/>
                </a:solidFill>
                <a:effectLst/>
                <a:latin typeface="Arial" panose="020B0604020202020204" pitchFamily="34" charset="0"/>
              </a:rPr>
              <a:t>less voltage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across them. </a:t>
            </a:r>
            <a:r>
              <a:rPr lang="en-US" sz="2800" b="1" i="0" dirty="0">
                <a:solidFill>
                  <a:srgbClr val="D980FA"/>
                </a:solidFill>
                <a:effectLst/>
                <a:latin typeface="Arial" panose="020B0604020202020204" pitchFamily="34" charset="0"/>
              </a:rPr>
              <a:t>Less voltage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results in a </a:t>
            </a:r>
            <a:r>
              <a:rPr lang="en-US" sz="2800" b="1" i="0" dirty="0">
                <a:solidFill>
                  <a:srgbClr val="EE5A24"/>
                </a:solidFill>
                <a:effectLst/>
                <a:latin typeface="Arial" panose="020B0604020202020204" pitchFamily="34" charset="0"/>
              </a:rPr>
              <a:t>dimmer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F79F1F"/>
                </a:solidFill>
                <a:effectLst/>
                <a:latin typeface="Arial" panose="020B0604020202020204" pitchFamily="34" charset="0"/>
              </a:rPr>
              <a:t>light bulb.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77B92EB-2222-45B2-8F58-A08210F10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500" y="4368345"/>
            <a:ext cx="4003357" cy="222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24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</Words>
  <Application>Microsoft Office PowerPoint</Application>
  <PresentationFormat>Widescreen</PresentationFormat>
  <Paragraphs>40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KaTeX_Main</vt:lpstr>
      <vt:lpstr>Office Theme</vt:lpstr>
      <vt:lpstr>Circuits in Parallel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Circuits in Parallel</dc:title>
  <dc:creator>Jean D'cruz</dc:creator>
  <cp:lastModifiedBy>Jean D'cruz</cp:lastModifiedBy>
  <cp:revision>1</cp:revision>
  <dcterms:created xsi:type="dcterms:W3CDTF">2020-05-02T12:12:50Z</dcterms:created>
  <dcterms:modified xsi:type="dcterms:W3CDTF">2020-05-02T12:18:20Z</dcterms:modified>
</cp:coreProperties>
</file>