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50F6A-69BE-4CC4-935D-4BE9CFE016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B19F6D-E471-4F8C-BBF3-14BC8BB68E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536079-5029-4B23-874E-0E2D0A5BD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D3918-522F-4E3D-B7DE-C96E08B13F50}" type="datetimeFigureOut">
              <a:rPr lang="en-AU" smtClean="0"/>
              <a:t>2/05/2020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8E35A-648A-403B-855B-D8A4C68FF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1FBD2-51BD-4B40-84E3-34F9E221F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0CF2B-CDAD-47CE-9E0F-4ED4B213162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7213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92C4F-F0F1-48E5-9A90-7FB5C5EB3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899C31-A708-4399-9362-28DDF43935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5F022-1B38-4D45-A3CE-99D2FF983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D3918-522F-4E3D-B7DE-C96E08B13F50}" type="datetimeFigureOut">
              <a:rPr lang="en-AU" smtClean="0"/>
              <a:t>2/05/2020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F07A7-0DDD-4333-92C1-EFCBFE915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3053F-B617-4FC9-9B67-BAA191D08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0CF2B-CDAD-47CE-9E0F-4ED4B213162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9363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4AB3EF-51C3-4117-B21F-5AE76DF278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4719C5-EFFF-4FBC-A2E8-6E154E512A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39686-2BA6-4528-B9CA-085217B52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D3918-522F-4E3D-B7DE-C96E08B13F50}" type="datetimeFigureOut">
              <a:rPr lang="en-AU" smtClean="0"/>
              <a:t>2/05/2020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C1331-54F8-4322-B1C5-C5AE4C6A0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183F8-851F-40BB-9662-B0DCEFC5A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0CF2B-CDAD-47CE-9E0F-4ED4B213162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6124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FB60B-879F-4381-8BFD-E97CBAB20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129C5-7BB5-4A82-938D-E64895541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AF3C6D-2FEF-4CC5-ACB3-20123A946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D3918-522F-4E3D-B7DE-C96E08B13F50}" type="datetimeFigureOut">
              <a:rPr lang="en-AU" smtClean="0"/>
              <a:t>2/05/2020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5D43B9-8181-4770-BD34-EB8C043DC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CE7C7-E0DF-4FD8-BD24-B779A5F10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0CF2B-CDAD-47CE-9E0F-4ED4B213162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956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AF771-80BD-4A6C-A025-9EF7C84B3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E35EC-1B31-40F4-8AD8-16B5B4236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199309-3576-46EA-9915-C9CDC9EA0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D3918-522F-4E3D-B7DE-C96E08B13F50}" type="datetimeFigureOut">
              <a:rPr lang="en-AU" smtClean="0"/>
              <a:t>2/05/2020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54240-05E3-429D-B92C-E0BB070C1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C0E7B-4B35-44CA-A387-60DB81096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0CF2B-CDAD-47CE-9E0F-4ED4B213162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7756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BE370-5870-4132-93EC-F2303AA5C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8F94D-0B81-4970-A6DB-D7E86B1A15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8189DF-F92E-426C-AFC8-DC89D0C229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C5DC28-B0AF-4E35-B794-97C8F68FF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D3918-522F-4E3D-B7DE-C96E08B13F50}" type="datetimeFigureOut">
              <a:rPr lang="en-AU" smtClean="0"/>
              <a:t>2/05/2020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65D843-8424-4CD3-9C60-06CBB2E9A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F1A8D9-45F7-4377-A237-56AE0E5A4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0CF2B-CDAD-47CE-9E0F-4ED4B213162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4960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ABFC5-FAD7-406E-ABE7-2D5010E38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188208-60B9-4F52-9198-11F4A2F6E3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B88ACB-DCFE-4EDF-8E3C-2CED7BA857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CA5EA5-BEB5-4BFC-97DB-1790FFD4EA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610210-D388-44FC-AC5B-C173E34A6F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A0ABD5-2453-459B-B3B0-6C828E3F1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D3918-522F-4E3D-B7DE-C96E08B13F50}" type="datetimeFigureOut">
              <a:rPr lang="en-AU" smtClean="0"/>
              <a:t>2/05/2020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76230A-1B85-42CD-9E2C-193851101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8AA55F-FB2F-4EF0-A6AC-6891F2F40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0CF2B-CDAD-47CE-9E0F-4ED4B213162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836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23A45-0D79-488C-AC1E-3E1F1C48C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DAFA1A-0DAC-419A-90BF-27446DCF9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D3918-522F-4E3D-B7DE-C96E08B13F50}" type="datetimeFigureOut">
              <a:rPr lang="en-AU" smtClean="0"/>
              <a:t>2/05/2020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58BCBC-4A2C-438C-85B5-D754131F7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AFB99D-C8FE-4998-93D2-1E2E9778F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0CF2B-CDAD-47CE-9E0F-4ED4B213162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5373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0658C7-8A80-4ABF-AB87-D5D3D0760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D3918-522F-4E3D-B7DE-C96E08B13F50}" type="datetimeFigureOut">
              <a:rPr lang="en-AU" smtClean="0"/>
              <a:t>2/05/2020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45417A-1540-4AB2-B0DA-B420372CC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6576F2-3A75-4EE1-809B-7906458DF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0CF2B-CDAD-47CE-9E0F-4ED4B213162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207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5DF6E-A64A-4B44-AD1E-86F888286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480D2-4A53-4F7D-BA8A-890A168D3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2F3EBB-D9C9-4C0E-A24F-B6F0B700FF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2B0DC3-AA5F-442B-A5C3-30A5D8A01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D3918-522F-4E3D-B7DE-C96E08B13F50}" type="datetimeFigureOut">
              <a:rPr lang="en-AU" smtClean="0"/>
              <a:t>2/05/2020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39AEE9-6748-41DB-ACDF-B6550A263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A93759-824C-4F80-9170-125B22BAE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0CF2B-CDAD-47CE-9E0F-4ED4B213162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49718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666E6-246A-4B6F-8403-5656EE608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EF18BA-5694-4138-9E37-636EFC7584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BCB966-C1E9-4FC1-8382-501217E5B0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57AEE3-FEA7-49A5-B3D9-8E0214560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D3918-522F-4E3D-B7DE-C96E08B13F50}" type="datetimeFigureOut">
              <a:rPr lang="en-AU" smtClean="0"/>
              <a:t>2/05/2020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4FA358-BFFB-42F7-BA85-5D80F038F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C76B17-D534-48F8-8208-C3DFE1EFD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0CF2B-CDAD-47CE-9E0F-4ED4B213162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5809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90372B-9DD3-4D37-A62C-819322D39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C67AC5-C371-4C2B-B5FF-5CD3217DF0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D8E2A-9E3A-49F4-A540-73B1E2AD0A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D3918-522F-4E3D-B7DE-C96E08B13F50}" type="datetimeFigureOut">
              <a:rPr lang="en-AU" smtClean="0"/>
              <a:t>2/05/2020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38B0C-9266-424C-BF21-3B331C2647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C6C4B-1A86-4B1D-A3C0-415D3B7FA7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0CF2B-CDAD-47CE-9E0F-4ED4B213162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6320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E51AF-1B68-4564-8F8A-490EC4DB06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Conductors and Insulators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9A63C3-A241-43DC-B3F6-502DC6436E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4545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622CFA5-68E3-409C-BFE4-FB63CEC7B988}"/>
              </a:ext>
            </a:extLst>
          </p:cNvPr>
          <p:cNvSpPr/>
          <p:nvPr/>
        </p:nvSpPr>
        <p:spPr>
          <a:xfrm>
            <a:off x="746124" y="1020286"/>
            <a:ext cx="1070673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Explain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what a </a:t>
            </a:r>
            <a:r>
              <a:rPr lang="en-US" sz="2800" b="1" i="0" dirty="0">
                <a:solidFill>
                  <a:srgbClr val="F65942"/>
                </a:solidFill>
                <a:effectLst/>
                <a:latin typeface="Arial" panose="020B0604020202020204" pitchFamily="34" charset="0"/>
              </a:rPr>
              <a:t>conductor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or an </a:t>
            </a:r>
            <a:r>
              <a:rPr lang="en-US" sz="2800" b="1" i="0" dirty="0">
                <a:solidFill>
                  <a:srgbClr val="1B479F"/>
                </a:solidFill>
                <a:effectLst/>
                <a:latin typeface="Arial" panose="020B0604020202020204" pitchFamily="34" charset="0"/>
              </a:rPr>
              <a:t>insulator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Compare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 </a:t>
            </a:r>
            <a:r>
              <a:rPr lang="en-US" sz="2800" b="1" i="0" dirty="0">
                <a:solidFill>
                  <a:srgbClr val="F65942"/>
                </a:solidFill>
                <a:effectLst/>
                <a:latin typeface="Arial" panose="020B0604020202020204" pitchFamily="34" charset="0"/>
              </a:rPr>
              <a:t>conductor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US" sz="2800" b="1" i="0" dirty="0">
                <a:solidFill>
                  <a:srgbClr val="1B479F"/>
                </a:solidFill>
                <a:effectLst/>
                <a:latin typeface="Arial" panose="020B0604020202020204" pitchFamily="34" charset="0"/>
              </a:rPr>
              <a:t>insulator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how they relate to </a:t>
            </a:r>
            <a:r>
              <a:rPr lang="en-US" sz="2800" b="1" i="0" dirty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heat transfer.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Identify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whether an </a:t>
            </a:r>
            <a:r>
              <a:rPr lang="en-US" sz="2800" b="1" i="0" dirty="0">
                <a:solidFill>
                  <a:srgbClr val="900C3F"/>
                </a:solidFill>
                <a:effectLst/>
                <a:latin typeface="Arial" panose="020B0604020202020204" pitchFamily="34" charset="0"/>
              </a:rPr>
              <a:t>object or material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a </a:t>
            </a:r>
            <a:r>
              <a:rPr lang="en-US" sz="2800" b="1" i="0" dirty="0">
                <a:solidFill>
                  <a:srgbClr val="F65942"/>
                </a:solidFill>
                <a:effectLst/>
                <a:latin typeface="Arial" panose="020B0604020202020204" pitchFamily="34" charset="0"/>
              </a:rPr>
              <a:t>conductor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or </a:t>
            </a:r>
            <a:r>
              <a:rPr lang="en-US" sz="2800" b="1" i="0" dirty="0">
                <a:solidFill>
                  <a:srgbClr val="1B479F"/>
                </a:solidFill>
                <a:effectLst/>
                <a:latin typeface="Arial" panose="020B0604020202020204" pitchFamily="34" charset="0"/>
              </a:rPr>
              <a:t>insulator.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4944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3A4D677-EAF3-4D7C-AEDA-B5A92B287AC4}"/>
              </a:ext>
            </a:extLst>
          </p:cNvPr>
          <p:cNvSpPr/>
          <p:nvPr/>
        </p:nvSpPr>
        <p:spPr>
          <a:xfrm>
            <a:off x="609282" y="0"/>
            <a:ext cx="1018063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F65942"/>
                </a:solidFill>
                <a:effectLst/>
                <a:latin typeface="Arial" panose="020B0604020202020204" pitchFamily="34" charset="0"/>
              </a:rPr>
              <a:t>Conductors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materials that transfer heat quickly.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1" i="0" dirty="0">
                <a:solidFill>
                  <a:srgbClr val="571A98"/>
                </a:solidFill>
                <a:effectLst/>
                <a:latin typeface="Arial" panose="020B0604020202020204" pitchFamily="34" charset="0"/>
              </a:rPr>
              <a:t>Metals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excellent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conductors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- you will know this if you ever touched the side of a hot pan! The heat from the stove burner is spread over the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whole pan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then when you touch the pan the heat is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quickly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transferred to </a:t>
            </a:r>
            <a:r>
              <a:rPr lang="en-US" sz="28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you.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09324410.75049">
            <a:hlinkClick r:id="" action="ppaction://media"/>
            <a:extLst>
              <a:ext uri="{FF2B5EF4-FFF2-40B4-BE49-F238E27FC236}">
                <a16:creationId xmlns:a16="http://schemas.microsoft.com/office/drawing/2014/main" id="{0EAF40D8-67D1-4DA9-86C7-CC24F4236D5D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442175" y="2903220"/>
            <a:ext cx="451485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640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802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49C735-17CE-4B64-9F1B-C1AB58CD540F}"/>
              </a:ext>
            </a:extLst>
          </p:cNvPr>
          <p:cNvSpPr/>
          <p:nvPr/>
        </p:nvSpPr>
        <p:spPr>
          <a:xfrm>
            <a:off x="174942" y="477084"/>
            <a:ext cx="1201705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1B479F"/>
                </a:solidFill>
                <a:latin typeface="Arial" panose="020B0604020202020204" pitchFamily="34" charset="0"/>
              </a:rPr>
              <a:t>Insulators</a:t>
            </a:r>
            <a:r>
              <a:rPr lang="en-US" sz="2800" b="1" dirty="0">
                <a:solidFill>
                  <a:srgbClr val="444444"/>
                </a:solidFill>
                <a:latin typeface="Arial" panose="020B0604020202020204" pitchFamily="34" charset="0"/>
              </a:rPr>
              <a:t> transfer heat very, very slowly.</a:t>
            </a:r>
          </a:p>
          <a:p>
            <a:pPr algn="ctr"/>
            <a:r>
              <a:rPr lang="en-US" sz="2800" dirty="0">
                <a:solidFill>
                  <a:srgbClr val="444444"/>
                </a:solidFill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dirty="0">
                <a:solidFill>
                  <a:srgbClr val="444444"/>
                </a:solidFill>
                <a:latin typeface="Arial" panose="020B0604020202020204" pitchFamily="34" charset="0"/>
              </a:rPr>
              <a:t>Some examples of </a:t>
            </a:r>
            <a:r>
              <a:rPr lang="en-US" sz="2800" b="1" dirty="0">
                <a:solidFill>
                  <a:srgbClr val="1B479F"/>
                </a:solidFill>
                <a:latin typeface="Arial" panose="020B0604020202020204" pitchFamily="34" charset="0"/>
              </a:rPr>
              <a:t>insulators</a:t>
            </a:r>
            <a:r>
              <a:rPr lang="en-US" sz="2800" dirty="0">
                <a:solidFill>
                  <a:srgbClr val="444444"/>
                </a:solidFill>
                <a:latin typeface="Arial" panose="020B0604020202020204" pitchFamily="34" charset="0"/>
              </a:rPr>
              <a:t> are plastic, wood, cloth, and rubber.</a:t>
            </a:r>
          </a:p>
          <a:p>
            <a:pPr algn="ctr"/>
            <a:r>
              <a:rPr lang="en-US" sz="2800" dirty="0">
                <a:solidFill>
                  <a:srgbClr val="444444"/>
                </a:solidFill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dirty="0">
                <a:solidFill>
                  <a:srgbClr val="444444"/>
                </a:solidFill>
                <a:latin typeface="Arial" panose="020B0604020202020204" pitchFamily="34" charset="0"/>
              </a:rPr>
              <a:t>For example, the </a:t>
            </a:r>
            <a:r>
              <a:rPr lang="en-US" sz="2800" b="1" dirty="0">
                <a:solidFill>
                  <a:srgbClr val="0000FF"/>
                </a:solidFill>
                <a:latin typeface="Arial" panose="020B0604020202020204" pitchFamily="34" charset="0"/>
              </a:rPr>
              <a:t>plastic handle</a:t>
            </a:r>
            <a:r>
              <a:rPr lang="en-US" sz="2800" dirty="0">
                <a:solidFill>
                  <a:srgbClr val="444444"/>
                </a:solidFill>
                <a:latin typeface="Arial" panose="020B0604020202020204" pitchFamily="34" charset="0"/>
              </a:rPr>
              <a:t> on a pan is an </a:t>
            </a:r>
            <a:r>
              <a:rPr lang="en-US" sz="2800" b="1" dirty="0">
                <a:solidFill>
                  <a:srgbClr val="444444"/>
                </a:solidFill>
                <a:latin typeface="Arial" panose="020B0604020202020204" pitchFamily="34" charset="0"/>
              </a:rPr>
              <a:t>insulator.</a:t>
            </a:r>
            <a:r>
              <a:rPr lang="en-US" sz="2800" dirty="0">
                <a:solidFill>
                  <a:srgbClr val="444444"/>
                </a:solidFill>
                <a:latin typeface="Arial" panose="020B0604020202020204" pitchFamily="34" charset="0"/>
              </a:rPr>
              <a:t> This means that we can lift a hot pan by the handle without burning ourselves!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286A22B-0EF3-4A1D-B383-2003B323F0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8007" y="3703261"/>
            <a:ext cx="3590925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250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D1B9B35-F167-461D-A73E-784F2769692E}"/>
              </a:ext>
            </a:extLst>
          </p:cNvPr>
          <p:cNvSpPr/>
          <p:nvPr/>
        </p:nvSpPr>
        <p:spPr>
          <a:xfrm>
            <a:off x="38100" y="626627"/>
            <a:ext cx="12153900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We also keep insulators in our </a:t>
            </a:r>
            <a:r>
              <a:rPr lang="en-US" sz="2800" b="1" i="0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walls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US" sz="2800" b="1" i="0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roof.</a:t>
            </a:r>
            <a:endParaRPr lang="en-US" sz="28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insulation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means that heat from our houses is lost to the environment much more </a:t>
            </a:r>
            <a:r>
              <a:rPr lang="en-US" sz="2800" b="1" i="0" dirty="0">
                <a:solidFill>
                  <a:srgbClr val="1B479F"/>
                </a:solidFill>
                <a:effectLst/>
                <a:latin typeface="Arial" panose="020B0604020202020204" pitchFamily="34" charset="0"/>
              </a:rPr>
              <a:t>slowly,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keeping our houses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warm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for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longer.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fact, we often build our houses out of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material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acts as an insulators such as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wood, brick and glass.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1E6D694-B88B-489C-8DE9-C321654507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100" y="4040623"/>
            <a:ext cx="3733800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8295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BC4CA67-7F39-4E11-978B-18F95DC9E1F9}"/>
              </a:ext>
            </a:extLst>
          </p:cNvPr>
          <p:cNvSpPr/>
          <p:nvPr/>
        </p:nvSpPr>
        <p:spPr>
          <a:xfrm>
            <a:off x="655320" y="470307"/>
            <a:ext cx="1088136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Gases are very good </a:t>
            </a:r>
            <a:r>
              <a:rPr lang="en-US" sz="2800" b="1" i="0" dirty="0">
                <a:solidFill>
                  <a:srgbClr val="1B479F"/>
                </a:solidFill>
                <a:effectLst/>
                <a:latin typeface="Arial" panose="020B0604020202020204" pitchFamily="34" charset="0"/>
              </a:rPr>
              <a:t>insulators.</a:t>
            </a:r>
            <a:endParaRPr lang="en-US" sz="28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is because particles in gases are spread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far apart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so they don't bump into each other.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1" i="0" dirty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Remember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heat is </a:t>
            </a:r>
            <a:r>
              <a:rPr lang="en-US" sz="2800" b="0" i="0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transfered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by particles colliding.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F7AD6F6-06E4-4D24-AD88-F1FAD17919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0540" y="3429000"/>
            <a:ext cx="4803458" cy="3198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6995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13</Words>
  <Application>Microsoft Office PowerPoint</Application>
  <PresentationFormat>Widescreen</PresentationFormat>
  <Paragraphs>23</Paragraphs>
  <Slides>6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Conductors and Insulators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Conductors and Insulators</dc:title>
  <dc:creator>Jean D'cruz</dc:creator>
  <cp:lastModifiedBy>Jean D'cruz</cp:lastModifiedBy>
  <cp:revision>2</cp:revision>
  <dcterms:created xsi:type="dcterms:W3CDTF">2020-05-02T10:31:35Z</dcterms:created>
  <dcterms:modified xsi:type="dcterms:W3CDTF">2020-05-02T10:34:45Z</dcterms:modified>
</cp:coreProperties>
</file>