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622C-4200-4935-A144-CDFFE923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6E50C-78D2-43E8-8B6D-47567951F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668D-D026-4EB0-B65C-5E5AADA5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AF2-0B6B-47AC-AD3E-0F34C27CFFD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C172-63A0-44D9-9241-30075EDF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57AF-55CA-441C-BDF4-1887E3BA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2CD1-1F6B-41D9-9344-3C70A84B0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06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8D57-301F-4BAD-90CB-DF183C90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87F95-AF66-45BD-AF8B-E683083BA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FDEC-5A41-41C3-98D8-7B204F94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AF2-0B6B-47AC-AD3E-0F34C27CFFD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6814E-9BF8-4A5B-B40B-733AC3E0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B547E-3DE1-4129-8797-AE0DAB6D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2CD1-1F6B-41D9-9344-3C70A84B0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411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22771-C642-40F7-8319-9FA22EF56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5E42D-0D7C-4C75-A35A-864FA7909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5EBD-A2E4-4324-9345-C15CE4E1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AF2-0B6B-47AC-AD3E-0F34C27CFFD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10ED-9D33-48AE-AE34-A383BFAA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563B1-B223-4AF7-B9A4-A169F40A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2CD1-1F6B-41D9-9344-3C70A84B0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05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8DB2-76D5-4D63-97CC-2B26ED28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261E-D2A3-4E83-83B3-13DFD497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809A5-453B-49E8-9333-5275FABE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AF2-0B6B-47AC-AD3E-0F34C27CFFD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DA04-43E6-4269-BAE3-B2E2D39A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A9B3-FC4B-4AF1-A6AB-E64A5828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2CD1-1F6B-41D9-9344-3C70A84B0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86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4E1B-0EA4-474C-A480-7FCE8E47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4B205-4763-4710-BF63-A2EC376B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71636-544A-4736-A1CD-FED78F4D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AF2-0B6B-47AC-AD3E-0F34C27CFFD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A3CFD-DA03-4622-B049-43E7F6FB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C0AE6-F0DA-425A-9417-EC49D653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2CD1-1F6B-41D9-9344-3C70A84B0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57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6068-A60A-4084-BD65-FF115116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AD83-7AC7-420D-9B89-CC6B4C41B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B9AEC-9A40-41E7-9A5C-F7CBA1A7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7D91-3089-4D71-807D-A06EF38E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AF2-0B6B-47AC-AD3E-0F34C27CFFD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F6FFD-F17E-4E71-99D9-2AEFCB1D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C270F-6BC3-4E3A-9EA4-5435B4AC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2CD1-1F6B-41D9-9344-3C70A84B0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71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BC42-0236-45A0-A05D-1C9CF92C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0F57E-5F9B-4EF5-A306-A328FBD0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E69FC-5EEF-493C-B7BE-CDB2AAD10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8A83E-0314-440D-B706-6A2E5DE34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E8FA7-D0E6-4318-88E5-7C081D7AA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E7D27-F234-4580-9ECC-80938502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AF2-0B6B-47AC-AD3E-0F34C27CFFD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292E0-330F-444B-A2FF-7AD9C890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9AB84-2A5D-445C-AAE8-8AE7AFF5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2CD1-1F6B-41D9-9344-3C70A84B0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43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E55F-463A-459C-A573-AAEC905A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22D4F-6D1D-4C8B-B451-6D5CC6AE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AF2-0B6B-47AC-AD3E-0F34C27CFFD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0E9D9-7765-4661-992A-A891C7AD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5F8CC-1C3E-425F-B90B-D31D9F02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2CD1-1F6B-41D9-9344-3C70A84B0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2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57503-6917-4804-A6B6-5745586C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AF2-0B6B-47AC-AD3E-0F34C27CFFD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BF05B-A9A1-49DC-A887-BBD906E4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69F98-0FAF-493D-96C5-859F44B4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2CD1-1F6B-41D9-9344-3C70A84B0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34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1385-692E-4994-BEC7-1E97CAA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BDDE-A97B-4895-8025-A9119818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54EB8-3136-42EB-8358-0AD9C8140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A35BD-AC8F-4B7F-B7A0-BFD85587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AF2-0B6B-47AC-AD3E-0F34C27CFFD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878D4-83F6-456C-8AE8-BBB16EBC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95D7C-E26E-4515-B21F-852FF83F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2CD1-1F6B-41D9-9344-3C70A84B0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67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E36E-5321-4501-B8C7-6D8CD90B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4EA8D-F2B5-41D8-A7EC-7A5C1F381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C43C-E0CA-4720-B3AA-DE7CAC992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EDC7C-9343-44A8-AAC8-146C930A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AF2-0B6B-47AC-AD3E-0F34C27CFFD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14112-F271-403F-9469-C34B7AC5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0C6B3-09BE-495A-9455-A86981BF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2CD1-1F6B-41D9-9344-3C70A84B0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86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997BF-451B-43A0-AE50-7E6ABF77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F98F5-4BDB-458D-A0E8-5D94E296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CD67-C69F-42F9-A395-C499EBE86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3AF2-0B6B-47AC-AD3E-0F34C27CFFD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5BBC-3855-4200-B69D-6AC001B43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4865-B796-4BC5-8B0E-0889D2A92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2CD1-1F6B-41D9-9344-3C70A84B07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02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XOok3mfMLM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5A1A-89D4-4D68-BFE2-2B0EB2000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Current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EEE40-883F-4B97-A7C8-A55BE023C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18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1C07FF-CA44-4D7E-A9A6-6AC65FF59AD5}"/>
              </a:ext>
            </a:extLst>
          </p:cNvPr>
          <p:cNvSpPr/>
          <p:nvPr/>
        </p:nvSpPr>
        <p:spPr>
          <a:xfrm>
            <a:off x="792162" y="974496"/>
            <a:ext cx="107292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will be able to: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 </a:t>
            </a:r>
            <a:r>
              <a:rPr lang="en-US" sz="32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electric current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we </a:t>
            </a:r>
            <a:r>
              <a:rPr lang="en-US" sz="3200" b="1" i="0" dirty="0">
                <a:solidFill>
                  <a:srgbClr val="0652DD"/>
                </a:solidFill>
                <a:effectLst/>
                <a:latin typeface="Arial" panose="020B0604020202020204" pitchFamily="34" charset="0"/>
              </a:rPr>
              <a:t>measure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electric current.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F69F5"/>
                </a:solidFill>
                <a:effectLst/>
                <a:latin typeface="Arial" panose="020B0604020202020204" pitchFamily="34" charset="0"/>
              </a:rPr>
              <a:t>Examine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we describe the </a:t>
            </a:r>
            <a:r>
              <a:rPr lang="en-US" sz="32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current movement according to </a:t>
            </a:r>
            <a:r>
              <a:rPr lang="en-US" sz="3200" b="1" i="0" dirty="0">
                <a:solidFill>
                  <a:srgbClr val="0652DD"/>
                </a:solidFill>
                <a:effectLst/>
                <a:latin typeface="Arial" panose="020B0604020202020204" pitchFamily="34" charset="0"/>
              </a:rPr>
              <a:t>scientific convention.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9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AE81E-D31F-4C3A-86D9-A718DD4D3D5C}"/>
              </a:ext>
            </a:extLst>
          </p:cNvPr>
          <p:cNvSpPr/>
          <p:nvPr/>
        </p:nvSpPr>
        <p:spPr>
          <a:xfrm>
            <a:off x="937260" y="971888"/>
            <a:ext cx="10744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flow of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charge,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transfers </a:t>
            </a:r>
            <a:r>
              <a:rPr lang="en-US" sz="28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a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Charge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flows through a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a river! When a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complete and includes an </a:t>
            </a:r>
            <a:r>
              <a:rPr lang="en-US" sz="28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charged particles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pushed around the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via the </a:t>
            </a:r>
            <a:r>
              <a:rPr lang="en-US" sz="2800" b="1" i="0" dirty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wires.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814.67941">
            <a:hlinkClick r:id="" action="ppaction://media"/>
            <a:extLst>
              <a:ext uri="{FF2B5EF4-FFF2-40B4-BE49-F238E27FC236}">
                <a16:creationId xmlns:a16="http://schemas.microsoft.com/office/drawing/2014/main" id="{2136E166-9F74-44C5-92CD-5A9EDFAA547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11028" y="3829388"/>
            <a:ext cx="2796663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5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091AF7-FD09-461D-95AD-F788E15C4972}"/>
              </a:ext>
            </a:extLst>
          </p:cNvPr>
          <p:cNvSpPr/>
          <p:nvPr/>
        </p:nvSpPr>
        <p:spPr>
          <a:xfrm>
            <a:off x="689610" y="714365"/>
            <a:ext cx="108127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measure the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give it a numerical value.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amount of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going around a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measured in </a:t>
            </a:r>
            <a:r>
              <a:rPr lang="en-US" sz="2400" b="1" i="0" dirty="0">
                <a:solidFill>
                  <a:srgbClr val="006266"/>
                </a:solidFill>
                <a:effectLst/>
                <a:latin typeface="Arial" panose="020B0604020202020204" pitchFamily="34" charset="0"/>
              </a:rPr>
              <a:t>amperes,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400" b="1" i="0" dirty="0">
                <a:solidFill>
                  <a:srgbClr val="006266"/>
                </a:solidFill>
                <a:effectLst/>
                <a:latin typeface="Arial" panose="020B0604020202020204" pitchFamily="34" charset="0"/>
              </a:rPr>
              <a:t>amps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short. This is given the symbol </a:t>
            </a:r>
            <a:r>
              <a:rPr lang="en-US" sz="2400" b="0" i="1" dirty="0">
                <a:solidFill>
                  <a:srgbClr val="444444"/>
                </a:solidFill>
                <a:effectLst/>
                <a:latin typeface="KaTeX_Math"/>
              </a:rPr>
              <a:t>A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flow of charge.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Measuring the current is a bit like standing in a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river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watching the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rushing past you, and being able to measure </a:t>
            </a:r>
            <a:r>
              <a:rPr lang="en-US" sz="2400" b="1" i="0" dirty="0">
                <a:solidFill>
                  <a:srgbClr val="006266"/>
                </a:solidFill>
                <a:effectLst/>
                <a:latin typeface="Arial" panose="020B0604020202020204" pitchFamily="34" charset="0"/>
              </a:rPr>
              <a:t>how much water rushes past in a second!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1509325994.98685">
            <a:hlinkClick r:id="" action="ppaction://media"/>
            <a:extLst>
              <a:ext uri="{FF2B5EF4-FFF2-40B4-BE49-F238E27FC236}">
                <a16:creationId xmlns:a16="http://schemas.microsoft.com/office/drawing/2014/main" id="{389A3233-FC0D-43DC-A2F1-89908425DDA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09060" y="3806189"/>
            <a:ext cx="4892040" cy="275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8AF8E9-2DF3-486C-BA75-09D39025CF2D}"/>
              </a:ext>
            </a:extLst>
          </p:cNvPr>
          <p:cNvSpPr/>
          <p:nvPr/>
        </p:nvSpPr>
        <p:spPr>
          <a:xfrm>
            <a:off x="974090" y="426561"/>
            <a:ext cx="98615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Being able to measure the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important for understanding how a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works.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Check out this video (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0:24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for a quick explanation on </a:t>
            </a:r>
            <a:r>
              <a:rPr lang="en-US" sz="2400" b="1" i="0" dirty="0">
                <a:solidFill>
                  <a:srgbClr val="0652DD"/>
                </a:solidFill>
                <a:effectLst/>
                <a:latin typeface="Arial" panose="020B0604020202020204" pitchFamily="34" charset="0"/>
              </a:rPr>
              <a:t>measuring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strength of a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Online Media 2" title="Electric Current: Crash Course Physics #28">
            <a:hlinkClick r:id="" action="ppaction://media"/>
            <a:extLst>
              <a:ext uri="{FF2B5EF4-FFF2-40B4-BE49-F238E27FC236}">
                <a16:creationId xmlns:a16="http://schemas.microsoft.com/office/drawing/2014/main" id="{7BF08147-3741-4D05-A4FB-20A2F07E6BE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13660" y="2365553"/>
            <a:ext cx="7228242" cy="406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3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87017D-195C-4E32-9F69-C38E93A01C03}"/>
              </a:ext>
            </a:extLst>
          </p:cNvPr>
          <p:cNvSpPr/>
          <p:nvPr/>
        </p:nvSpPr>
        <p:spPr>
          <a:xfrm>
            <a:off x="792162" y="32902"/>
            <a:ext cx="110264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Scientists around the world continue to use this convention to describe the </a:t>
            </a:r>
            <a:r>
              <a:rPr lang="en-US" sz="24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 flow.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established convention describes the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moving from the </a:t>
            </a:r>
            <a:r>
              <a:rPr lang="en-US" sz="2400" b="1" i="0" dirty="0">
                <a:solidFill>
                  <a:srgbClr val="FF6B6B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end of a battery through the </a:t>
            </a:r>
            <a:r>
              <a:rPr lang="en-US" sz="2400" b="1" i="0" dirty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wires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end.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 </a:t>
            </a:r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actually move in the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opposite direction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this!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B46134-B145-4754-A902-ED43E8D83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881" y="3131820"/>
            <a:ext cx="5855018" cy="36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8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54C9E6-5CC0-4598-830E-7322B1C209C0}"/>
              </a:ext>
            </a:extLst>
          </p:cNvPr>
          <p:cNvSpPr/>
          <p:nvPr/>
        </p:nvSpPr>
        <p:spPr>
          <a:xfrm>
            <a:off x="297180" y="437366"/>
            <a:ext cx="11894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measure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current,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use an </a:t>
            </a:r>
            <a:r>
              <a:rPr lang="en-US" sz="2400" b="1" i="0" dirty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ammeter.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measure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line within the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because the </a:t>
            </a:r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to pass through the </a:t>
            </a:r>
            <a:r>
              <a:rPr lang="en-US" sz="2400" b="1" i="0" dirty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ammeter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charge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 measured.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sz="2400" b="1" i="0" dirty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ammeter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measures the amount of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charge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passing through it per second. A larger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more </a:t>
            </a:r>
            <a:r>
              <a:rPr lang="en-US" sz="2400" b="1" i="0" dirty="0">
                <a:solidFill>
                  <a:srgbClr val="006266"/>
                </a:solidFill>
                <a:effectLst/>
                <a:latin typeface="Arial" panose="020B0604020202020204" pitchFamily="34" charset="0"/>
              </a:rPr>
              <a:t>amps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therefore a higher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charge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 smaller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A-symbol in the circuit next to the </a:t>
            </a:r>
            <a:r>
              <a:rPr lang="en-US" sz="2400" b="1" i="0" dirty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ammeter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below shows how we represent the </a:t>
            </a:r>
            <a:r>
              <a:rPr lang="en-US" sz="2400" b="1" i="0" dirty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ammeter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circuit diagram.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5B0B58-7B89-45CC-9A62-59927596F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455" y="4111759"/>
            <a:ext cx="2838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67B564-36DD-4AAB-9E58-3BDADE7A9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3476625"/>
            <a:ext cx="38004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33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Widescreen</PresentationFormat>
  <Paragraphs>30</Paragraphs>
  <Slides>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KaTeX_Main</vt:lpstr>
      <vt:lpstr>KaTeX_Math</vt:lpstr>
      <vt:lpstr>Office Theme</vt:lpstr>
      <vt:lpstr>Current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</dc:title>
  <dc:creator>Jean D'cruz</dc:creator>
  <cp:lastModifiedBy>Jean D'cruz</cp:lastModifiedBy>
  <cp:revision>2</cp:revision>
  <dcterms:created xsi:type="dcterms:W3CDTF">2020-05-02T11:38:12Z</dcterms:created>
  <dcterms:modified xsi:type="dcterms:W3CDTF">2020-05-02T11:41:50Z</dcterms:modified>
</cp:coreProperties>
</file>