
<file path=[Content_Types].xml><?xml version="1.0" encoding="utf-8"?>
<Types xmlns="http://schemas.openxmlformats.org/package/2006/content-types">
  <Default Extension="gif" ContentType="image/gif"/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0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42" d="100"/>
          <a:sy n="42" d="100"/>
        </p:scale>
        <p:origin x="72" y="7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A317B-5903-4957-A495-7677F83082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85696A-BEAC-4429-AFFA-2ECB69F020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34EC68-E1DB-43BD-94BB-A0EC34A19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70280-E099-4DD1-B4DC-DC248ED2C177}" type="datetimeFigureOut">
              <a:rPr lang="en-AU" smtClean="0"/>
              <a:t>2/05/2020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CF1FD9-C999-464C-BB4D-298230078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8A4A60-F284-4D5F-B62C-E5C2B0806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1CC04-A2FB-424D-9612-F5FA3871D26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71677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797CF-9CE2-410D-8125-A35877A92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C74A6D-A81F-46D1-8C72-2C32D8EF1E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EE85B8-7396-461A-98CB-9EA114280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70280-E099-4DD1-B4DC-DC248ED2C177}" type="datetimeFigureOut">
              <a:rPr lang="en-AU" smtClean="0"/>
              <a:t>2/05/2020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916D5F-8E55-4D00-943B-A269B87A5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287021-5766-43E6-B09B-F33F13C9B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1CC04-A2FB-424D-9612-F5FA3871D26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76139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08B47D-E0BF-4EAB-A192-746810571E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959F2E-8FD9-4CA7-8A53-D45F69FC1B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3AF568-FDF7-4C5E-A410-290EDEFB9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70280-E099-4DD1-B4DC-DC248ED2C177}" type="datetimeFigureOut">
              <a:rPr lang="en-AU" smtClean="0"/>
              <a:t>2/05/2020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8E1097-B899-4B0A-BE4A-9C03708C7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EC51E6-D7BF-4C7A-BBD3-051E1D4BE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1CC04-A2FB-424D-9612-F5FA3871D26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0472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C8AE7-D0C8-4239-931E-2FB63C2E5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87481-2565-4581-A877-4AA7E036D6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F3F078-D0DA-4CEC-BC4D-BD866B50C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70280-E099-4DD1-B4DC-DC248ED2C177}" type="datetimeFigureOut">
              <a:rPr lang="en-AU" smtClean="0"/>
              <a:t>2/05/2020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B67489-B468-4CEA-8E34-822049C01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E6E236-3EFD-4F77-A2FB-9BF338093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1CC04-A2FB-424D-9612-F5FA3871D26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46898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BA60A-6161-42BF-B5AE-BB8986A64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9B7E07-FF73-4C16-B3DD-2E6132B674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8621BD-D865-4558-881F-2426823B9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70280-E099-4DD1-B4DC-DC248ED2C177}" type="datetimeFigureOut">
              <a:rPr lang="en-AU" smtClean="0"/>
              <a:t>2/05/2020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FF42B-8CAF-4EEB-9484-182962F47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B34E0-B926-4EA0-AA0C-5FBF9D7C6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1CC04-A2FB-424D-9612-F5FA3871D26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52820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D6BD1-B5E9-4212-9943-9C008D157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C32CFC-1990-49A2-9A78-6F0FA29333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F1C751-2053-4084-88CF-B98FA5D1BB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D6A2BA-3C10-4DA0-AC86-7FD0A391F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70280-E099-4DD1-B4DC-DC248ED2C177}" type="datetimeFigureOut">
              <a:rPr lang="en-AU" smtClean="0"/>
              <a:t>2/05/2020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977815-CDB9-466A-944A-5B4B5067E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573D7C-94A2-4245-ABD0-EEF5D6950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1CC04-A2FB-424D-9612-F5FA3871D26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42833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161D1-45C0-4A70-9D65-EA6BA3348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35638D-5EB6-47B7-A253-CC4253320B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1AF366-CAD3-4C4F-9B3A-9D7073A0B8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6041B9-093A-4208-A55F-8DD7EDD52A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8F9A60-E65D-4847-811F-F9981F5351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18FCB8-EEAB-46FB-825A-052A435E9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70280-E099-4DD1-B4DC-DC248ED2C177}" type="datetimeFigureOut">
              <a:rPr lang="en-AU" smtClean="0"/>
              <a:t>2/05/2020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9416D9-862D-44BC-94AB-530CFABA1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165629-80F7-43E3-9CC3-6B3C95976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1CC04-A2FB-424D-9612-F5FA3871D26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91218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0DAF4-5403-4779-86E5-FFE306159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F59688-B02C-44EB-9102-D7959B872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70280-E099-4DD1-B4DC-DC248ED2C177}" type="datetimeFigureOut">
              <a:rPr lang="en-AU" smtClean="0"/>
              <a:t>2/05/2020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A4BF31-B4A5-4283-B70C-C10C0BBC1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828C13-F5B4-46A3-8015-654168AB7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1CC04-A2FB-424D-9612-F5FA3871D26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25484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E1D17E-FE56-4DE2-B0E8-F8B0B4072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70280-E099-4DD1-B4DC-DC248ED2C177}" type="datetimeFigureOut">
              <a:rPr lang="en-AU" smtClean="0"/>
              <a:t>2/05/2020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0A1586-A0F6-4B92-9399-8D2B88C2F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7CC347-7952-4AB7-8B4C-736A4BA9D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1CC04-A2FB-424D-9612-F5FA3871D26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0449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833DD-3A3C-4D8C-8B19-F6C255778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4EC8B6-4BBC-48E7-874D-C22FA9B24D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7B878F-A9E6-4793-8BEB-78A6BCB696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09EF45-C03F-4AC4-80D4-855917D1A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70280-E099-4DD1-B4DC-DC248ED2C177}" type="datetimeFigureOut">
              <a:rPr lang="en-AU" smtClean="0"/>
              <a:t>2/05/2020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7131DA-A82C-4A2C-A1D4-5E03D30AE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10106E-C2DF-4F1F-B5E8-C19D76D46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1CC04-A2FB-424D-9612-F5FA3871D26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99860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D78DC-ACCA-4C9B-9172-EB653C2BE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ACE38D-9C65-4DDC-BC07-C04CCFC2C7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56F710-79D8-4985-9E3D-7F98C2A542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C3CA3A-00CA-4172-B164-8E663F949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70280-E099-4DD1-B4DC-DC248ED2C177}" type="datetimeFigureOut">
              <a:rPr lang="en-AU" smtClean="0"/>
              <a:t>2/05/2020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B78053-F799-473A-879B-3B24015B9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D7A123-61EF-479F-973E-6E06CC115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1CC04-A2FB-424D-9612-F5FA3871D26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4419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3617FE-0A80-4231-A064-F009E66F2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2F7B97-7004-44ED-832B-4F7085B9E3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D4AA74-11EA-4396-8BBF-1F486EF410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E70280-E099-4DD1-B4DC-DC248ED2C177}" type="datetimeFigureOut">
              <a:rPr lang="en-AU" smtClean="0"/>
              <a:t>2/05/2020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FCD9AA-F0D9-49BB-BF18-C6F1635AF6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B00772-F19C-4D5C-B40E-24DEBF6D37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61CC04-A2FB-424D-9612-F5FA3871D26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21045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3.mp4"/><Relationship Id="rId1" Type="http://schemas.microsoft.com/office/2007/relationships/media" Target="../media/media3.mp4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4.mp4"/><Relationship Id="rId1" Type="http://schemas.microsoft.com/office/2007/relationships/media" Target="../media/media4.mp4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84D28-749D-47C6-B5E3-7DBB668D06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Electricity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2CDADA-5334-48B6-A2FC-0DB85E3E66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823269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8C2E9A2-5F55-48EB-9A31-06BA1B40A4D5}"/>
              </a:ext>
            </a:extLst>
          </p:cNvPr>
          <p:cNvSpPr/>
          <p:nvPr/>
        </p:nvSpPr>
        <p:spPr>
          <a:xfrm>
            <a:off x="0" y="306905"/>
            <a:ext cx="1193292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Usually the number of </a:t>
            </a:r>
            <a:r>
              <a:rPr lang="en-US" b="1" i="0" dirty="0">
                <a:solidFill>
                  <a:srgbClr val="FF6B6B"/>
                </a:solidFill>
                <a:effectLst/>
                <a:latin typeface="Arial" panose="020B0604020202020204" pitchFamily="34" charset="0"/>
              </a:rPr>
              <a:t>protons</a:t>
            </a:r>
            <a:r>
              <a:rPr lang="en-US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an </a:t>
            </a:r>
            <a:r>
              <a:rPr lang="en-US" b="1" i="0" dirty="0">
                <a:solidFill>
                  <a:srgbClr val="01A3A4"/>
                </a:solidFill>
                <a:effectLst/>
                <a:latin typeface="Arial" panose="020B0604020202020204" pitchFamily="34" charset="0"/>
              </a:rPr>
              <a:t>atom</a:t>
            </a:r>
            <a:r>
              <a:rPr lang="en-US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equals the number of </a:t>
            </a:r>
            <a:r>
              <a:rPr lang="en-US" b="1" i="0" dirty="0">
                <a:solidFill>
                  <a:srgbClr val="2E86DE"/>
                </a:solidFill>
                <a:effectLst/>
                <a:latin typeface="Arial" panose="020B0604020202020204" pitchFamily="34" charset="0"/>
              </a:rPr>
              <a:t>electrons.</a:t>
            </a:r>
            <a:endParaRPr lang="en-US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is so the charge is </a:t>
            </a:r>
            <a:r>
              <a:rPr lang="en-US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balanced.</a:t>
            </a:r>
            <a:r>
              <a:rPr lang="en-US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When an </a:t>
            </a:r>
            <a:r>
              <a:rPr lang="en-US" b="1" i="0" dirty="0">
                <a:solidFill>
                  <a:srgbClr val="2E86DE"/>
                </a:solidFill>
                <a:effectLst/>
                <a:latin typeface="Arial" panose="020B0604020202020204" pitchFamily="34" charset="0"/>
              </a:rPr>
              <a:t>electron</a:t>
            </a:r>
            <a:r>
              <a:rPr lang="en-US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becomes a </a:t>
            </a:r>
            <a:r>
              <a:rPr lang="en-US" b="1" i="0" dirty="0">
                <a:solidFill>
                  <a:srgbClr val="2E86DE"/>
                </a:solidFill>
                <a:effectLst/>
                <a:latin typeface="Arial" panose="020B0604020202020204" pitchFamily="34" charset="0"/>
              </a:rPr>
              <a:t>free electron,</a:t>
            </a:r>
            <a:r>
              <a:rPr lang="en-US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it carries its </a:t>
            </a:r>
            <a:r>
              <a:rPr lang="en-US" b="1" i="0" dirty="0">
                <a:solidFill>
                  <a:srgbClr val="2E86DE"/>
                </a:solidFill>
                <a:effectLst/>
                <a:latin typeface="Arial" panose="020B0604020202020204" pitchFamily="34" charset="0"/>
              </a:rPr>
              <a:t>negative charge</a:t>
            </a:r>
            <a:r>
              <a:rPr lang="en-US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with it.</a:t>
            </a:r>
          </a:p>
          <a:p>
            <a:pPr algn="ctr"/>
            <a:r>
              <a:rPr lang="en-US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leaves the </a:t>
            </a:r>
            <a:r>
              <a:rPr lang="en-US" b="1" i="0" dirty="0">
                <a:solidFill>
                  <a:srgbClr val="01A3A4"/>
                </a:solidFill>
                <a:effectLst/>
                <a:latin typeface="Arial" panose="020B0604020202020204" pitchFamily="34" charset="0"/>
              </a:rPr>
              <a:t>atom</a:t>
            </a:r>
            <a:r>
              <a:rPr lang="en-US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behind slightly more </a:t>
            </a:r>
            <a:r>
              <a:rPr lang="en-US" b="1" i="0" dirty="0">
                <a:solidFill>
                  <a:srgbClr val="FF6B6B"/>
                </a:solidFill>
                <a:effectLst/>
                <a:latin typeface="Arial" panose="020B0604020202020204" pitchFamily="34" charset="0"/>
              </a:rPr>
              <a:t>positive,</a:t>
            </a:r>
            <a:r>
              <a:rPr lang="en-US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it means that a </a:t>
            </a:r>
            <a:r>
              <a:rPr lang="en-US" b="1" i="0" dirty="0">
                <a:solidFill>
                  <a:srgbClr val="2E86DE"/>
                </a:solidFill>
                <a:effectLst/>
                <a:latin typeface="Arial" panose="020B0604020202020204" pitchFamily="34" charset="0"/>
              </a:rPr>
              <a:t>negative charge</a:t>
            </a:r>
            <a:r>
              <a:rPr lang="en-US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can be moved.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C4BB85AC-44BB-4DEE-A223-503DCD3864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8820" y="2516505"/>
            <a:ext cx="7620000" cy="3562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19261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347B728-FA02-4766-A8A5-C5BED16179E6}"/>
              </a:ext>
            </a:extLst>
          </p:cNvPr>
          <p:cNvSpPr/>
          <p:nvPr/>
        </p:nvSpPr>
        <p:spPr>
          <a:xfrm>
            <a:off x="1385888" y="197961"/>
            <a:ext cx="1011269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When an </a:t>
            </a:r>
            <a:r>
              <a:rPr lang="en-US" sz="2800" b="1" i="0" dirty="0">
                <a:solidFill>
                  <a:srgbClr val="2E86DE"/>
                </a:solidFill>
                <a:effectLst/>
                <a:latin typeface="Arial" panose="020B0604020202020204" pitchFamily="34" charset="0"/>
              </a:rPr>
              <a:t>electron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breaks free from an </a:t>
            </a:r>
            <a:r>
              <a:rPr lang="en-US" sz="2800" b="1" i="0" dirty="0">
                <a:solidFill>
                  <a:srgbClr val="01A3A4"/>
                </a:solidFill>
                <a:effectLst/>
                <a:latin typeface="Arial" panose="020B0604020202020204" pitchFamily="34" charset="0"/>
              </a:rPr>
              <a:t>atom,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it carries its </a:t>
            </a:r>
            <a:r>
              <a:rPr lang="en-US" sz="2800" b="1" i="0" dirty="0">
                <a:solidFill>
                  <a:srgbClr val="2E86DE"/>
                </a:solidFill>
                <a:effectLst/>
                <a:latin typeface="Arial" panose="020B0604020202020204" pitchFamily="34" charset="0"/>
              </a:rPr>
              <a:t>negative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charge with it.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1" i="0" dirty="0">
                <a:solidFill>
                  <a:srgbClr val="48DBFB"/>
                </a:solidFill>
                <a:effectLst/>
                <a:latin typeface="Arial" panose="020B0604020202020204" pitchFamily="34" charset="0"/>
              </a:rPr>
              <a:t>Electricity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the flow of </a:t>
            </a:r>
            <a:r>
              <a:rPr lang="en-US" sz="2800" b="1" i="0" dirty="0">
                <a:solidFill>
                  <a:srgbClr val="2E86DE"/>
                </a:solidFill>
                <a:effectLst/>
                <a:latin typeface="Arial" panose="020B0604020202020204" pitchFamily="34" charset="0"/>
              </a:rPr>
              <a:t>electrons,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which is the flow of </a:t>
            </a:r>
            <a:r>
              <a:rPr lang="en-US" sz="2800" b="1" i="0" dirty="0">
                <a:solidFill>
                  <a:srgbClr val="2E86DE"/>
                </a:solidFill>
                <a:effectLst/>
                <a:latin typeface="Arial" panose="020B0604020202020204" pitchFamily="34" charset="0"/>
              </a:rPr>
              <a:t>negative charge.</a:t>
            </a:r>
            <a:endParaRPr lang="en-US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1510262208.08761">
            <a:hlinkClick r:id="" action="ppaction://media"/>
            <a:extLst>
              <a:ext uri="{FF2B5EF4-FFF2-40B4-BE49-F238E27FC236}">
                <a16:creationId xmlns:a16="http://schemas.microsoft.com/office/drawing/2014/main" id="{079FC571-3A0E-4EB6-8F6F-BAAFBB659E0D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874645" y="2832121"/>
            <a:ext cx="561975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30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0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290E62D-B898-4DC3-95CC-01CB353DD657}"/>
              </a:ext>
            </a:extLst>
          </p:cNvPr>
          <p:cNvSpPr/>
          <p:nvPr/>
        </p:nvSpPr>
        <p:spPr>
          <a:xfrm>
            <a:off x="480060" y="446038"/>
            <a:ext cx="1149858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We can use a metal wire to carry a flow of </a:t>
            </a:r>
            <a:r>
              <a:rPr lang="en-US" sz="2800" b="1" i="0" dirty="0">
                <a:solidFill>
                  <a:srgbClr val="48DBFB"/>
                </a:solidFill>
                <a:effectLst/>
                <a:latin typeface="Arial" panose="020B0604020202020204" pitchFamily="34" charset="0"/>
              </a:rPr>
              <a:t>electricity.</a:t>
            </a:r>
            <a:endParaRPr lang="en-US" sz="28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 metal wire is made up of lots of </a:t>
            </a:r>
            <a:r>
              <a:rPr lang="en-US" sz="2800" b="1" i="0" dirty="0">
                <a:solidFill>
                  <a:srgbClr val="01A3A4"/>
                </a:solidFill>
                <a:effectLst/>
                <a:latin typeface="Arial" panose="020B0604020202020204" pitchFamily="34" charset="0"/>
              </a:rPr>
              <a:t>atoms.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If an </a:t>
            </a:r>
            <a:r>
              <a:rPr lang="en-US" sz="2800" b="1" i="0" dirty="0">
                <a:solidFill>
                  <a:srgbClr val="2E86DE"/>
                </a:solidFill>
                <a:effectLst/>
                <a:latin typeface="Arial" panose="020B0604020202020204" pitchFamily="34" charset="0"/>
              </a:rPr>
              <a:t>electron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breaks free from an </a:t>
            </a:r>
            <a:r>
              <a:rPr lang="en-US" sz="2800" b="1" i="0" dirty="0">
                <a:solidFill>
                  <a:srgbClr val="01A3A4"/>
                </a:solidFill>
                <a:effectLst/>
                <a:latin typeface="Arial" panose="020B0604020202020204" pitchFamily="34" charset="0"/>
              </a:rPr>
              <a:t>atom,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it is </a:t>
            </a:r>
            <a:r>
              <a:rPr lang="en-US" sz="2800" b="1" i="0" dirty="0">
                <a:solidFill>
                  <a:srgbClr val="54A0FF"/>
                </a:solidFill>
                <a:effectLst/>
                <a:latin typeface="Arial" panose="020B0604020202020204" pitchFamily="34" charset="0"/>
              </a:rPr>
              <a:t>attracted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other </a:t>
            </a:r>
            <a:r>
              <a:rPr lang="en-US" sz="2800" b="1" i="0" dirty="0">
                <a:solidFill>
                  <a:srgbClr val="01A3A4"/>
                </a:solidFill>
                <a:effectLst/>
                <a:latin typeface="Arial" panose="020B0604020202020204" pitchFamily="34" charset="0"/>
              </a:rPr>
              <a:t>atoms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around it and will attach itself to a new </a:t>
            </a:r>
            <a:r>
              <a:rPr lang="en-US" sz="2800" b="1" i="0" dirty="0">
                <a:solidFill>
                  <a:srgbClr val="01A3A4"/>
                </a:solidFill>
                <a:effectLst/>
                <a:latin typeface="Arial" panose="020B0604020202020204" pitchFamily="34" charset="0"/>
              </a:rPr>
              <a:t>atom.</a:t>
            </a:r>
            <a:endParaRPr lang="en-US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 </a:t>
            </a:r>
            <a:r>
              <a:rPr lang="en-US" sz="2800" b="1" i="0" dirty="0">
                <a:solidFill>
                  <a:srgbClr val="01A3A4"/>
                </a:solidFill>
                <a:effectLst/>
                <a:latin typeface="Arial" panose="020B0604020202020204" pitchFamily="34" charset="0"/>
              </a:rPr>
              <a:t>atom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then ejects one of its own </a:t>
            </a:r>
            <a:r>
              <a:rPr lang="en-US" sz="2800" b="1" i="0" dirty="0">
                <a:solidFill>
                  <a:srgbClr val="2E86DE"/>
                </a:solidFill>
                <a:effectLst/>
                <a:latin typeface="Arial" panose="020B0604020202020204" pitchFamily="34" charset="0"/>
              </a:rPr>
              <a:t>electrons,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which in turn looks for another </a:t>
            </a:r>
            <a:r>
              <a:rPr lang="en-US" sz="2800" b="1" i="0" dirty="0">
                <a:solidFill>
                  <a:srgbClr val="01A3A4"/>
                </a:solidFill>
                <a:effectLst/>
                <a:latin typeface="Arial" panose="020B0604020202020204" pitchFamily="34" charset="0"/>
              </a:rPr>
              <a:t>atom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nearby to attach to.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BD9D6B4D-5F78-4F10-ABFF-64B1A66C77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2801" y="3985468"/>
            <a:ext cx="5466397" cy="2606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64707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A427382-6CDE-4DD1-BA90-BD4B924E33DB}"/>
              </a:ext>
            </a:extLst>
          </p:cNvPr>
          <p:cNvSpPr/>
          <p:nvPr/>
        </p:nvSpPr>
        <p:spPr>
          <a:xfrm>
            <a:off x="0" y="421839"/>
            <a:ext cx="1179576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Whenever an </a:t>
            </a:r>
            <a:r>
              <a:rPr lang="en-US" sz="2800" b="1" i="0" dirty="0">
                <a:solidFill>
                  <a:srgbClr val="2E86DE"/>
                </a:solidFill>
                <a:effectLst/>
                <a:latin typeface="Arial" panose="020B0604020202020204" pitchFamily="34" charset="0"/>
              </a:rPr>
              <a:t>electron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breaks free, it looks for another </a:t>
            </a:r>
            <a:r>
              <a:rPr lang="en-US" sz="2800" b="1" i="0" dirty="0">
                <a:solidFill>
                  <a:srgbClr val="01A3A4"/>
                </a:solidFill>
                <a:effectLst/>
                <a:latin typeface="Arial" panose="020B0604020202020204" pitchFamily="34" charset="0"/>
              </a:rPr>
              <a:t>atom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join on to.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motion of </a:t>
            </a:r>
            <a:r>
              <a:rPr lang="en-US" sz="2800" b="1" i="0" dirty="0">
                <a:solidFill>
                  <a:srgbClr val="2E86DE"/>
                </a:solidFill>
                <a:effectLst/>
                <a:latin typeface="Arial" panose="020B0604020202020204" pitchFamily="34" charset="0"/>
              </a:rPr>
              <a:t>electrons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breaking free and moving to another </a:t>
            </a:r>
            <a:r>
              <a:rPr lang="en-US" sz="2800" b="1" i="0" dirty="0">
                <a:solidFill>
                  <a:srgbClr val="01A3A4"/>
                </a:solidFill>
                <a:effectLst/>
                <a:latin typeface="Arial" panose="020B0604020202020204" pitchFamily="34" charset="0"/>
              </a:rPr>
              <a:t>atom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creates a flow of </a:t>
            </a:r>
            <a:r>
              <a:rPr lang="en-US" sz="2800" b="1" i="0" dirty="0">
                <a:solidFill>
                  <a:srgbClr val="2E86DE"/>
                </a:solidFill>
                <a:effectLst/>
                <a:latin typeface="Arial" panose="020B0604020202020204" pitchFamily="34" charset="0"/>
              </a:rPr>
              <a:t>electrons.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This is </a:t>
            </a:r>
            <a:r>
              <a:rPr lang="en-US" sz="2800" b="1" i="0" dirty="0">
                <a:solidFill>
                  <a:srgbClr val="48DBFB"/>
                </a:solidFill>
                <a:effectLst/>
                <a:latin typeface="Arial" panose="020B0604020202020204" pitchFamily="34" charset="0"/>
              </a:rPr>
              <a:t>electricity!</a:t>
            </a:r>
            <a:endParaRPr lang="en-US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US" sz="2800" b="1" i="0" dirty="0">
                <a:solidFill>
                  <a:srgbClr val="12CBC4"/>
                </a:solidFill>
                <a:effectLst/>
                <a:latin typeface="Arial" panose="020B0604020202020204" pitchFamily="34" charset="0"/>
              </a:rPr>
              <a:t>electricity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flows around a </a:t>
            </a:r>
            <a:r>
              <a:rPr lang="en-US" sz="2800" b="1" i="0" dirty="0">
                <a:solidFill>
                  <a:srgbClr val="6F1E51"/>
                </a:solidFill>
                <a:effectLst/>
                <a:latin typeface="Arial" panose="020B0604020202020204" pitchFamily="34" charset="0"/>
              </a:rPr>
              <a:t>circuit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 little bit like the flow of a river!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3DE73FF2-DA7D-4D1F-91D4-0252551E1C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953" y="3599199"/>
            <a:ext cx="5842094" cy="2836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71971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AF10B1B-E1C4-4155-B631-D5A11D5395C3}"/>
              </a:ext>
            </a:extLst>
          </p:cNvPr>
          <p:cNvSpPr/>
          <p:nvPr/>
        </p:nvSpPr>
        <p:spPr>
          <a:xfrm>
            <a:off x="-53976" y="624265"/>
            <a:ext cx="1189545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There are different types of </a:t>
            </a:r>
            <a:r>
              <a:rPr lang="en-US" sz="2400" b="1" i="0" dirty="0">
                <a:solidFill>
                  <a:srgbClr val="48DBFB"/>
                </a:solidFill>
                <a:effectLst/>
                <a:latin typeface="Arial" panose="020B0604020202020204" pitchFamily="34" charset="0"/>
              </a:rPr>
              <a:t>electricity!</a:t>
            </a:r>
            <a:endParaRPr lang="en-US" sz="24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400" b="1" i="0" dirty="0">
                <a:solidFill>
                  <a:srgbClr val="00D2D3"/>
                </a:solidFill>
                <a:effectLst/>
                <a:latin typeface="Arial" panose="020B0604020202020204" pitchFamily="34" charset="0"/>
              </a:rPr>
              <a:t>Static electricity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something you may experience as a small </a:t>
            </a:r>
            <a:r>
              <a:rPr lang="en-US" sz="24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shock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when you touch an object, such as a door handle. You are also watching </a:t>
            </a:r>
            <a:r>
              <a:rPr lang="en-US" sz="2400" b="1" i="0" dirty="0">
                <a:solidFill>
                  <a:srgbClr val="00D2D3"/>
                </a:solidFill>
                <a:effectLst/>
                <a:latin typeface="Arial" panose="020B0604020202020204" pitchFamily="34" charset="0"/>
              </a:rPr>
              <a:t>static electricity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at work when you see a </a:t>
            </a:r>
            <a:r>
              <a:rPr lang="en-US" sz="24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lightning strike!</a:t>
            </a:r>
            <a:endParaRPr lang="en-US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400" b="1" i="0" dirty="0">
                <a:solidFill>
                  <a:srgbClr val="00D2D3"/>
                </a:solidFill>
                <a:effectLst/>
                <a:latin typeface="Arial" panose="020B0604020202020204" pitchFamily="34" charset="0"/>
              </a:rPr>
              <a:t>Static electricity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caused by a build up of </a:t>
            </a:r>
            <a:r>
              <a:rPr lang="en-US" sz="2400" b="1" i="0" dirty="0">
                <a:solidFill>
                  <a:srgbClr val="FF9F43"/>
                </a:solidFill>
                <a:effectLst/>
                <a:latin typeface="Arial" panose="020B0604020202020204" pitchFamily="34" charset="0"/>
              </a:rPr>
              <a:t>charge,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which is released when </a:t>
            </a:r>
            <a:r>
              <a:rPr lang="en-US" sz="2400" b="1" i="0" dirty="0">
                <a:solidFill>
                  <a:srgbClr val="2E86DE"/>
                </a:solidFill>
                <a:effectLst/>
                <a:latin typeface="Arial" panose="020B0604020202020204" pitchFamily="34" charset="0"/>
              </a:rPr>
              <a:t>electrons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 able to </a:t>
            </a:r>
            <a:r>
              <a:rPr lang="en-US" sz="24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flow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into another object.</a:t>
            </a:r>
          </a:p>
          <a:p>
            <a:pPr algn="ctr"/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481A7662-DB12-4640-9053-0F3A9E61CE5C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9940" y="3811984"/>
            <a:ext cx="5036820" cy="2833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56631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0D1AC27-502A-48F0-B6C4-93E553564CE9}"/>
              </a:ext>
            </a:extLst>
          </p:cNvPr>
          <p:cNvSpPr/>
          <p:nvPr/>
        </p:nvSpPr>
        <p:spPr>
          <a:xfrm>
            <a:off x="518160" y="467946"/>
            <a:ext cx="103632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i="0" dirty="0">
                <a:solidFill>
                  <a:srgbClr val="00D2D3"/>
                </a:solidFill>
                <a:effectLst/>
                <a:latin typeface="Arial" panose="020B0604020202020204" pitchFamily="34" charset="0"/>
              </a:rPr>
              <a:t>Static electricity</a:t>
            </a:r>
            <a:r>
              <a:rPr lang="en-US" sz="24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pretty cool, but we will be looking at </a:t>
            </a:r>
            <a:r>
              <a:rPr lang="en-US" sz="2400" b="1" i="0" dirty="0">
                <a:solidFill>
                  <a:srgbClr val="00D2D3"/>
                </a:solidFill>
                <a:effectLst/>
                <a:latin typeface="Arial" panose="020B0604020202020204" pitchFamily="34" charset="0"/>
              </a:rPr>
              <a:t>current electricity</a:t>
            </a:r>
            <a:r>
              <a:rPr lang="en-US" sz="24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throughout this topic.</a:t>
            </a:r>
          </a:p>
          <a:p>
            <a:pPr algn="ctr"/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400" b="1" i="0" dirty="0">
                <a:solidFill>
                  <a:srgbClr val="00D2D3"/>
                </a:solidFill>
                <a:effectLst/>
                <a:latin typeface="Arial" panose="020B0604020202020204" pitchFamily="34" charset="0"/>
              </a:rPr>
              <a:t>Current electricity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the type of </a:t>
            </a:r>
            <a:r>
              <a:rPr lang="en-US" sz="2400" b="1" i="0" dirty="0">
                <a:solidFill>
                  <a:srgbClr val="48DBFB"/>
                </a:solidFill>
                <a:effectLst/>
                <a:latin typeface="Arial" panose="020B0604020202020204" pitchFamily="34" charset="0"/>
              </a:rPr>
              <a:t>electricity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that powers our society!</a:t>
            </a:r>
          </a:p>
          <a:p>
            <a:pPr algn="ctr"/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form of </a:t>
            </a:r>
            <a:r>
              <a:rPr lang="en-US" sz="2400" b="1" i="0" dirty="0">
                <a:solidFill>
                  <a:srgbClr val="48DBFB"/>
                </a:solidFill>
                <a:effectLst/>
                <a:latin typeface="Arial" panose="020B0604020202020204" pitchFamily="34" charset="0"/>
              </a:rPr>
              <a:t>electricity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created when there is a continuous flow of </a:t>
            </a:r>
            <a:r>
              <a:rPr lang="en-US" sz="2400" b="1" i="0" dirty="0">
                <a:solidFill>
                  <a:srgbClr val="2E86DE"/>
                </a:solidFill>
                <a:effectLst/>
                <a:latin typeface="Arial" panose="020B0604020202020204" pitchFamily="34" charset="0"/>
              </a:rPr>
              <a:t>electrons.</a:t>
            </a:r>
            <a:endParaRPr lang="en-US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1511307541.7697">
            <a:hlinkClick r:id="" action="ppaction://media"/>
            <a:extLst>
              <a:ext uri="{FF2B5EF4-FFF2-40B4-BE49-F238E27FC236}">
                <a16:creationId xmlns:a16="http://schemas.microsoft.com/office/drawing/2014/main" id="{55CD5400-045F-4D7D-A819-E809ECE45F91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160520" y="3145602"/>
            <a:ext cx="4732020" cy="3549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700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003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CDFEB3B-BFE3-49C0-A7FB-195C7493A1F4}"/>
              </a:ext>
            </a:extLst>
          </p:cNvPr>
          <p:cNvSpPr/>
          <p:nvPr/>
        </p:nvSpPr>
        <p:spPr>
          <a:xfrm>
            <a:off x="925354" y="1499960"/>
            <a:ext cx="1034129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By the end of this lesson you will be able to: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rgbClr val="0D590F"/>
                </a:solidFill>
                <a:effectLst/>
                <a:latin typeface="Arial" panose="020B0604020202020204" pitchFamily="34" charset="0"/>
              </a:rPr>
              <a:t>Describe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 </a:t>
            </a:r>
            <a:r>
              <a:rPr lang="en-US" sz="2800" b="1" i="0" dirty="0">
                <a:solidFill>
                  <a:srgbClr val="FF9F43"/>
                </a:solidFill>
                <a:effectLst/>
                <a:latin typeface="Arial" panose="020B0604020202020204" pitchFamily="34" charset="0"/>
              </a:rPr>
              <a:t>structure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an </a:t>
            </a:r>
            <a:r>
              <a:rPr lang="en-US" sz="2800" b="1" i="0" dirty="0">
                <a:solidFill>
                  <a:srgbClr val="01A3A4"/>
                </a:solidFill>
                <a:effectLst/>
                <a:latin typeface="Arial" panose="020B0604020202020204" pitchFamily="34" charset="0"/>
              </a:rPr>
              <a:t>atom.</a:t>
            </a:r>
            <a:endParaRPr lang="en-US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rgbClr val="0D590F"/>
                </a:solidFill>
                <a:effectLst/>
                <a:latin typeface="Arial" panose="020B0604020202020204" pitchFamily="34" charset="0"/>
              </a:rPr>
              <a:t>Explain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how </a:t>
            </a:r>
            <a:r>
              <a:rPr lang="en-US" sz="2800" b="1" i="0" dirty="0">
                <a:solidFill>
                  <a:srgbClr val="2E86DE"/>
                </a:solidFill>
                <a:effectLst/>
                <a:latin typeface="Arial" panose="020B0604020202020204" pitchFamily="34" charset="0"/>
              </a:rPr>
              <a:t>electrons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can move between </a:t>
            </a:r>
            <a:r>
              <a:rPr lang="en-US" sz="2800" b="1" i="0" dirty="0">
                <a:solidFill>
                  <a:srgbClr val="01A3A4"/>
                </a:solidFill>
                <a:effectLst/>
                <a:latin typeface="Arial" panose="020B0604020202020204" pitchFamily="34" charset="0"/>
              </a:rPr>
              <a:t>atoms.</a:t>
            </a:r>
            <a:endParaRPr lang="en-US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rgbClr val="0D590F"/>
                </a:solidFill>
                <a:effectLst/>
                <a:latin typeface="Arial" panose="020B0604020202020204" pitchFamily="34" charset="0"/>
              </a:rPr>
              <a:t>Explain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how </a:t>
            </a:r>
            <a:r>
              <a:rPr lang="en-US" sz="2800" b="1" i="0" dirty="0">
                <a:solidFill>
                  <a:srgbClr val="2E86DE"/>
                </a:solidFill>
                <a:effectLst/>
                <a:latin typeface="Arial" panose="020B0604020202020204" pitchFamily="34" charset="0"/>
              </a:rPr>
              <a:t>electron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movement can generate </a:t>
            </a:r>
            <a:r>
              <a:rPr lang="en-US" sz="2800" b="1" i="0" dirty="0">
                <a:solidFill>
                  <a:srgbClr val="48DBFB"/>
                </a:solidFill>
                <a:effectLst/>
                <a:latin typeface="Arial" panose="020B0604020202020204" pitchFamily="34" charset="0"/>
              </a:rPr>
              <a:t>electricity.</a:t>
            </a:r>
            <a:endParaRPr lang="en-US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0446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2D78F0E-F0DE-4A51-95D2-1D775C3E7C32}"/>
              </a:ext>
            </a:extLst>
          </p:cNvPr>
          <p:cNvSpPr/>
          <p:nvPr/>
        </p:nvSpPr>
        <p:spPr>
          <a:xfrm>
            <a:off x="548640" y="353963"/>
            <a:ext cx="110871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i="0" dirty="0">
                <a:solidFill>
                  <a:srgbClr val="48DBFB"/>
                </a:solidFill>
                <a:effectLst/>
                <a:latin typeface="Arial" panose="020B0604020202020204" pitchFamily="34" charset="0"/>
              </a:rPr>
              <a:t>Electricity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an incredibly important part of modern life.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If you look around you, you will probably see 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dozens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things which rely on </a:t>
            </a:r>
            <a:r>
              <a:rPr lang="en-US" sz="2800" b="1" i="0" dirty="0">
                <a:solidFill>
                  <a:srgbClr val="48DBFB"/>
                </a:solidFill>
                <a:effectLst/>
                <a:latin typeface="Arial" panose="020B0604020202020204" pitchFamily="34" charset="0"/>
              </a:rPr>
              <a:t>electricity.</a:t>
            </a:r>
            <a:endParaRPr lang="en-US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Everything from </a:t>
            </a:r>
            <a:r>
              <a:rPr lang="en-US" sz="2800" b="1" i="0" dirty="0">
                <a:solidFill>
                  <a:srgbClr val="F368E0"/>
                </a:solidFill>
                <a:effectLst/>
                <a:latin typeface="Arial" panose="020B0604020202020204" pitchFamily="34" charset="0"/>
              </a:rPr>
              <a:t>lightbulbs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 </a:t>
            </a:r>
            <a:r>
              <a:rPr lang="en-US" sz="2800" b="1" i="0" dirty="0">
                <a:solidFill>
                  <a:srgbClr val="F368E0"/>
                </a:solidFill>
                <a:effectLst/>
                <a:latin typeface="Arial" panose="020B0604020202020204" pitchFamily="34" charset="0"/>
              </a:rPr>
              <a:t>cell phones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 </a:t>
            </a:r>
            <a:r>
              <a:rPr lang="en-US" sz="2800" b="1" i="0" dirty="0">
                <a:solidFill>
                  <a:srgbClr val="F368E0"/>
                </a:solidFill>
                <a:effectLst/>
                <a:latin typeface="Arial" panose="020B0604020202020204" pitchFamily="34" charset="0"/>
              </a:rPr>
              <a:t>digital watches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use </a:t>
            </a:r>
            <a:r>
              <a:rPr lang="en-US" sz="2800" b="1" i="0" dirty="0">
                <a:solidFill>
                  <a:srgbClr val="48DBFB"/>
                </a:solidFill>
                <a:effectLst/>
                <a:latin typeface="Arial" panose="020B0604020202020204" pitchFamily="34" charset="0"/>
              </a:rPr>
              <a:t>electricity.</a:t>
            </a:r>
            <a:endParaRPr lang="en-US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B4063C9-1849-4956-87CB-E3B5C8748858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0960" y="3646537"/>
            <a:ext cx="3810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2328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6F9B56E-0F1D-4B4C-BFFA-D0D4AD9F3033}"/>
              </a:ext>
            </a:extLst>
          </p:cNvPr>
          <p:cNvSpPr/>
          <p:nvPr/>
        </p:nvSpPr>
        <p:spPr>
          <a:xfrm>
            <a:off x="205740" y="491123"/>
            <a:ext cx="1136142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So what actually is </a:t>
            </a:r>
            <a:r>
              <a:rPr lang="en-US" sz="2800" b="1" i="0" dirty="0">
                <a:solidFill>
                  <a:srgbClr val="48DBFB"/>
                </a:solidFill>
                <a:effectLst/>
                <a:latin typeface="Arial" panose="020B0604020202020204" pitchFamily="34" charset="0"/>
              </a:rPr>
              <a:t>electricity?</a:t>
            </a:r>
            <a:endParaRPr lang="en-US" sz="28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To understand what </a:t>
            </a:r>
            <a:r>
              <a:rPr lang="en-US" sz="2800" b="1" i="0" dirty="0">
                <a:solidFill>
                  <a:srgbClr val="48DBFB"/>
                </a:solidFill>
                <a:effectLst/>
                <a:latin typeface="Arial" panose="020B0604020202020204" pitchFamily="34" charset="0"/>
              </a:rPr>
              <a:t>electricity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is, we have to learn about atoms, the building blocks of life!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1" i="0" dirty="0">
                <a:solidFill>
                  <a:srgbClr val="01A3A4"/>
                </a:solidFill>
                <a:effectLst/>
                <a:latin typeface="Arial" panose="020B0604020202020204" pitchFamily="34" charset="0"/>
              </a:rPr>
              <a:t>Atoms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 too 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small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see even with the most powerful microscopes! But </a:t>
            </a:r>
            <a:r>
              <a:rPr lang="en-US" sz="2800" b="1" i="0" dirty="0">
                <a:solidFill>
                  <a:srgbClr val="341F97"/>
                </a:solidFill>
                <a:effectLst/>
                <a:latin typeface="Arial" panose="020B0604020202020204" pitchFamily="34" charset="0"/>
              </a:rPr>
              <a:t>scientists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 learning more about </a:t>
            </a:r>
            <a:r>
              <a:rPr lang="en-US" sz="2800" b="1" i="0" dirty="0">
                <a:solidFill>
                  <a:srgbClr val="01A3A4"/>
                </a:solidFill>
                <a:effectLst/>
                <a:latin typeface="Arial" panose="020B0604020202020204" pitchFamily="34" charset="0"/>
              </a:rPr>
              <a:t>atoms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their </a:t>
            </a:r>
            <a:r>
              <a:rPr lang="en-US" sz="2800" b="1" i="0" dirty="0">
                <a:solidFill>
                  <a:srgbClr val="01A3A4"/>
                </a:solidFill>
                <a:effectLst/>
                <a:latin typeface="Arial" panose="020B0604020202020204" pitchFamily="34" charset="0"/>
              </a:rPr>
              <a:t>subatomic particles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every day!</a:t>
            </a:r>
          </a:p>
        </p:txBody>
      </p:sp>
      <p:pic>
        <p:nvPicPr>
          <p:cNvPr id="3" name="1528412490.62229">
            <a:hlinkClick r:id="" action="ppaction://media"/>
            <a:extLst>
              <a:ext uri="{FF2B5EF4-FFF2-40B4-BE49-F238E27FC236}">
                <a16:creationId xmlns:a16="http://schemas.microsoft.com/office/drawing/2014/main" id="{848CCD5B-7EAE-4DA5-BF07-6FEBC34B0784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164330" y="4030553"/>
            <a:ext cx="3863340" cy="2897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023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036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C0A1C83-38DC-447D-A760-22740F9EEDBC}"/>
              </a:ext>
            </a:extLst>
          </p:cNvPr>
          <p:cNvSpPr/>
          <p:nvPr/>
        </p:nvSpPr>
        <p:spPr>
          <a:xfrm>
            <a:off x="457200" y="490102"/>
            <a:ext cx="115443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i="0" dirty="0">
                <a:solidFill>
                  <a:srgbClr val="01A3A4"/>
                </a:solidFill>
                <a:effectLst/>
                <a:latin typeface="Arial" panose="020B0604020202020204" pitchFamily="34" charset="0"/>
              </a:rPr>
              <a:t>Atoms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make up everything around us.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If you could zoom in really far to the desk in front of you, you would see it's made up of an uncountable number of </a:t>
            </a:r>
            <a:r>
              <a:rPr lang="en-US" sz="2800" b="1" i="0" dirty="0">
                <a:solidFill>
                  <a:srgbClr val="01A3A4"/>
                </a:solidFill>
                <a:effectLst/>
                <a:latin typeface="Arial" panose="020B0604020202020204" pitchFamily="34" charset="0"/>
              </a:rPr>
              <a:t>atoms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packed together.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But each </a:t>
            </a:r>
            <a:r>
              <a:rPr lang="en-US" sz="2800" b="1" i="0" dirty="0">
                <a:solidFill>
                  <a:srgbClr val="01A3A4"/>
                </a:solidFill>
                <a:effectLst/>
                <a:latin typeface="Arial" panose="020B0604020202020204" pitchFamily="34" charset="0"/>
              </a:rPr>
              <a:t>atom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made up of even smaller </a:t>
            </a:r>
            <a:r>
              <a:rPr lang="en-US" sz="2800" b="1" i="0" dirty="0">
                <a:solidFill>
                  <a:srgbClr val="FF9F43"/>
                </a:solidFill>
                <a:effectLst/>
                <a:latin typeface="Arial" panose="020B0604020202020204" pitchFamily="34" charset="0"/>
              </a:rPr>
              <a:t>particles,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called </a:t>
            </a:r>
            <a:r>
              <a:rPr lang="en-US" sz="2800" b="1" i="0" dirty="0">
                <a:solidFill>
                  <a:srgbClr val="01A3A4"/>
                </a:solidFill>
                <a:effectLst/>
                <a:latin typeface="Arial" panose="020B0604020202020204" pitchFamily="34" charset="0"/>
              </a:rPr>
              <a:t>subatomic particles.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These are </a:t>
            </a:r>
            <a:r>
              <a:rPr lang="en-US" sz="2800" b="1" i="0" dirty="0">
                <a:solidFill>
                  <a:srgbClr val="FF6B6B"/>
                </a:solidFill>
                <a:effectLst/>
                <a:latin typeface="Arial" panose="020B0604020202020204" pitchFamily="34" charset="0"/>
              </a:rPr>
              <a:t>protons,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sz="2800" b="1" i="0" dirty="0">
                <a:solidFill>
                  <a:srgbClr val="1DD1A1"/>
                </a:solidFill>
                <a:effectLst/>
                <a:latin typeface="Arial" panose="020B0604020202020204" pitchFamily="34" charset="0"/>
              </a:rPr>
              <a:t>neutrons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US" sz="2800" b="1" i="0" dirty="0">
                <a:solidFill>
                  <a:srgbClr val="2E86DE"/>
                </a:solidFill>
                <a:effectLst/>
                <a:latin typeface="Arial" panose="020B0604020202020204" pitchFamily="34" charset="0"/>
              </a:rPr>
              <a:t>electrons.</a:t>
            </a:r>
            <a:endParaRPr lang="en-US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1522801813.96135">
            <a:hlinkClick r:id="" action="ppaction://media"/>
            <a:extLst>
              <a:ext uri="{FF2B5EF4-FFF2-40B4-BE49-F238E27FC236}">
                <a16:creationId xmlns:a16="http://schemas.microsoft.com/office/drawing/2014/main" id="{0E575438-DA09-4293-8747-DCA99B643325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887980" y="3598645"/>
            <a:ext cx="6096000" cy="337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861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68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9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3BD2797-1743-4772-BC42-6AE3AE22C0B0}"/>
              </a:ext>
            </a:extLst>
          </p:cNvPr>
          <p:cNvSpPr/>
          <p:nvPr/>
        </p:nvSpPr>
        <p:spPr>
          <a:xfrm>
            <a:off x="685165" y="417185"/>
            <a:ext cx="10821670" cy="4955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i="0" dirty="0">
                <a:solidFill>
                  <a:srgbClr val="01A3A4"/>
                </a:solidFill>
                <a:effectLst/>
                <a:latin typeface="Arial" panose="020B0604020202020204" pitchFamily="34" charset="0"/>
              </a:rPr>
              <a:t>Atoms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 made up of a central </a:t>
            </a:r>
            <a:r>
              <a:rPr lang="en-US" sz="2800" b="1" i="0" dirty="0">
                <a:solidFill>
                  <a:srgbClr val="FF9F43"/>
                </a:solidFill>
                <a:effectLst/>
                <a:latin typeface="Arial" panose="020B0604020202020204" pitchFamily="34" charset="0"/>
              </a:rPr>
              <a:t>nucleus,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with </a:t>
            </a:r>
            <a:r>
              <a:rPr lang="en-US" sz="2800" b="1" i="0" dirty="0">
                <a:solidFill>
                  <a:srgbClr val="2E86DE"/>
                </a:solidFill>
                <a:effectLst/>
                <a:latin typeface="Arial" panose="020B0604020202020204" pitchFamily="34" charset="0"/>
              </a:rPr>
              <a:t>electrons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around the outside.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US" sz="2800" b="1" i="0" dirty="0">
                <a:solidFill>
                  <a:srgbClr val="FF6B6B"/>
                </a:solidFill>
                <a:effectLst/>
                <a:latin typeface="Arial" panose="020B0604020202020204" pitchFamily="34" charset="0"/>
              </a:rPr>
              <a:t>protons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US" sz="2800" b="1" i="0" dirty="0">
                <a:solidFill>
                  <a:srgbClr val="1DD1A1"/>
                </a:solidFill>
                <a:effectLst/>
                <a:latin typeface="Arial" panose="020B0604020202020204" pitchFamily="34" charset="0"/>
              </a:rPr>
              <a:t>neutrons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 found in the </a:t>
            </a:r>
            <a:r>
              <a:rPr lang="en-US" sz="2800" b="0" i="0" dirty="0" err="1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centre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 of the </a:t>
            </a:r>
            <a:r>
              <a:rPr lang="en-US" sz="2800" b="1" i="0" dirty="0">
                <a:solidFill>
                  <a:srgbClr val="01A3A4"/>
                </a:solidFill>
                <a:effectLst/>
                <a:latin typeface="Arial" panose="020B0604020202020204" pitchFamily="34" charset="0"/>
              </a:rPr>
              <a:t>atom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inside the </a:t>
            </a:r>
            <a:r>
              <a:rPr lang="en-US" sz="2800" b="1" i="0" dirty="0">
                <a:solidFill>
                  <a:srgbClr val="FF9F43"/>
                </a:solidFill>
                <a:effectLst/>
                <a:latin typeface="Arial" panose="020B0604020202020204" pitchFamily="34" charset="0"/>
              </a:rPr>
              <a:t>nucleus.</a:t>
            </a:r>
            <a:endParaRPr lang="en-US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1" i="0" dirty="0">
                <a:solidFill>
                  <a:srgbClr val="2E86DE"/>
                </a:solidFill>
                <a:effectLst/>
                <a:latin typeface="Arial" panose="020B0604020202020204" pitchFamily="34" charset="0"/>
              </a:rPr>
              <a:t>Electrons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orbit around the outside of the </a:t>
            </a:r>
            <a:r>
              <a:rPr lang="en-US" sz="2800" b="1" i="0" dirty="0">
                <a:solidFill>
                  <a:srgbClr val="FF9F43"/>
                </a:solidFill>
                <a:effectLst/>
                <a:latin typeface="Arial" panose="020B0604020202020204" pitchFamily="34" charset="0"/>
              </a:rPr>
              <a:t>nucleus.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These </a:t>
            </a:r>
            <a:r>
              <a:rPr lang="en-US" sz="2800" b="1" i="0" dirty="0">
                <a:solidFill>
                  <a:srgbClr val="01A3A4"/>
                </a:solidFill>
                <a:effectLst/>
                <a:latin typeface="Arial" panose="020B0604020202020204" pitchFamily="34" charset="0"/>
              </a:rPr>
              <a:t>subatomic particles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all have a specific charge.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br>
              <a:rPr lang="en-US" dirty="0"/>
            </a:br>
            <a:endParaRPr lang="en-AU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609DA28-33E9-4119-BA75-B8B9F199B1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9817" y="4186525"/>
            <a:ext cx="2371725" cy="2371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3547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77E5F18-53EF-40E7-A43F-F56BFDC6541C}"/>
              </a:ext>
            </a:extLst>
          </p:cNvPr>
          <p:cNvSpPr/>
          <p:nvPr/>
        </p:nvSpPr>
        <p:spPr>
          <a:xfrm>
            <a:off x="128588" y="261888"/>
            <a:ext cx="11712892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i="0" dirty="0">
                <a:solidFill>
                  <a:srgbClr val="2E86DE"/>
                </a:solidFill>
                <a:effectLst/>
                <a:latin typeface="Arial" panose="020B0604020202020204" pitchFamily="34" charset="0"/>
              </a:rPr>
              <a:t>Electrons,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sz="2800" b="1" i="0" dirty="0">
                <a:solidFill>
                  <a:srgbClr val="FF6B6B"/>
                </a:solidFill>
                <a:effectLst/>
                <a:latin typeface="Arial" panose="020B0604020202020204" pitchFamily="34" charset="0"/>
              </a:rPr>
              <a:t>protons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US" sz="2800" b="1" i="0" dirty="0">
                <a:solidFill>
                  <a:srgbClr val="1DD1A1"/>
                </a:solidFill>
                <a:effectLst/>
                <a:latin typeface="Arial" panose="020B0604020202020204" pitchFamily="34" charset="0"/>
              </a:rPr>
              <a:t>neutrons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all have a specific charge.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1" i="0" dirty="0">
                <a:solidFill>
                  <a:srgbClr val="FF6B6B"/>
                </a:solidFill>
                <a:effectLst/>
                <a:latin typeface="Arial" panose="020B0604020202020204" pitchFamily="34" charset="0"/>
              </a:rPr>
              <a:t>Protons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have a </a:t>
            </a:r>
            <a:r>
              <a:rPr lang="en-US" sz="2800" b="1" i="0" dirty="0">
                <a:solidFill>
                  <a:srgbClr val="FF6B6B"/>
                </a:solidFill>
                <a:effectLst/>
                <a:latin typeface="Arial" panose="020B0604020202020204" pitchFamily="34" charset="0"/>
              </a:rPr>
              <a:t>positive charge,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US" sz="2800" b="1" i="0" dirty="0">
                <a:solidFill>
                  <a:srgbClr val="2E86DE"/>
                </a:solidFill>
                <a:effectLst/>
                <a:latin typeface="Arial" panose="020B0604020202020204" pitchFamily="34" charset="0"/>
              </a:rPr>
              <a:t>electrons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have a </a:t>
            </a:r>
            <a:r>
              <a:rPr lang="en-US" sz="2800" b="1" i="0" dirty="0">
                <a:solidFill>
                  <a:srgbClr val="2E86DE"/>
                </a:solidFill>
                <a:effectLst/>
                <a:latin typeface="Arial" panose="020B0604020202020204" pitchFamily="34" charset="0"/>
              </a:rPr>
              <a:t>negative charge.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Usually, the number of </a:t>
            </a:r>
            <a:r>
              <a:rPr lang="en-US" sz="2800" b="1" i="0" dirty="0">
                <a:solidFill>
                  <a:srgbClr val="2E86DE"/>
                </a:solidFill>
                <a:effectLst/>
                <a:latin typeface="Arial" panose="020B0604020202020204" pitchFamily="34" charset="0"/>
              </a:rPr>
              <a:t>electrons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equal to the number of </a:t>
            </a:r>
            <a:r>
              <a:rPr lang="en-US" sz="2800" b="1" i="0" dirty="0">
                <a:solidFill>
                  <a:srgbClr val="FF6B6B"/>
                </a:solidFill>
                <a:effectLst/>
                <a:latin typeface="Arial" panose="020B0604020202020204" pitchFamily="34" charset="0"/>
              </a:rPr>
              <a:t>protons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the </a:t>
            </a:r>
            <a:r>
              <a:rPr lang="en-US" sz="2800" b="1" i="0" dirty="0">
                <a:solidFill>
                  <a:srgbClr val="01A3A4"/>
                </a:solidFill>
                <a:effectLst/>
                <a:latin typeface="Arial" panose="020B0604020202020204" pitchFamily="34" charset="0"/>
              </a:rPr>
              <a:t>atom.</a:t>
            </a:r>
            <a:endParaRPr lang="en-US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1" i="0" dirty="0">
                <a:solidFill>
                  <a:srgbClr val="1DD1A1"/>
                </a:solidFill>
                <a:effectLst/>
                <a:latin typeface="Arial" panose="020B0604020202020204" pitchFamily="34" charset="0"/>
              </a:rPr>
              <a:t>Neutrons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have </a:t>
            </a:r>
            <a:r>
              <a:rPr lang="en-US" sz="2800" b="1" i="0" dirty="0">
                <a:solidFill>
                  <a:srgbClr val="1DD1A1"/>
                </a:solidFill>
                <a:effectLst/>
                <a:latin typeface="Arial" panose="020B0604020202020204" pitchFamily="34" charset="0"/>
              </a:rPr>
              <a:t>no charge,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or a </a:t>
            </a:r>
            <a:r>
              <a:rPr lang="en-US" sz="2800" b="1" i="0" dirty="0">
                <a:solidFill>
                  <a:srgbClr val="1DD1A1"/>
                </a:solidFill>
                <a:effectLst/>
                <a:latin typeface="Arial" panose="020B0604020202020204" pitchFamily="34" charset="0"/>
              </a:rPr>
              <a:t>neutral charge.</a:t>
            </a:r>
            <a:endParaRPr lang="en-US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FE3DDE1B-0EAD-4D1A-8E5D-91414FD6AE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2060" y="3616494"/>
            <a:ext cx="3934778" cy="2979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0605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DFB74DB-E105-4719-935C-304828953662}"/>
              </a:ext>
            </a:extLst>
          </p:cNvPr>
          <p:cNvSpPr/>
          <p:nvPr/>
        </p:nvSpPr>
        <p:spPr>
          <a:xfrm>
            <a:off x="228600" y="626239"/>
            <a:ext cx="115443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Depending on whether they are </a:t>
            </a:r>
            <a:r>
              <a:rPr lang="en-US" sz="2400" b="1" i="0" dirty="0">
                <a:solidFill>
                  <a:srgbClr val="FF6B6B"/>
                </a:solidFill>
                <a:effectLst/>
                <a:latin typeface="Arial" panose="020B0604020202020204" pitchFamily="34" charset="0"/>
              </a:rPr>
              <a:t>positive</a:t>
            </a:r>
            <a:r>
              <a:rPr lang="en-US" sz="24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or </a:t>
            </a:r>
            <a:r>
              <a:rPr lang="en-US" sz="2400" b="1" i="0" dirty="0">
                <a:solidFill>
                  <a:srgbClr val="1DD1A1"/>
                </a:solidFill>
                <a:effectLst/>
                <a:latin typeface="Arial" panose="020B0604020202020204" pitchFamily="34" charset="0"/>
              </a:rPr>
              <a:t>negative,</a:t>
            </a:r>
            <a:r>
              <a:rPr lang="en-US" sz="24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sz="2400" b="1" i="0" dirty="0">
                <a:solidFill>
                  <a:srgbClr val="01A3A4"/>
                </a:solidFill>
                <a:effectLst/>
                <a:latin typeface="Arial" panose="020B0604020202020204" pitchFamily="34" charset="0"/>
              </a:rPr>
              <a:t>subatomic particles</a:t>
            </a:r>
            <a:r>
              <a:rPr lang="en-US" sz="24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will either </a:t>
            </a:r>
            <a:r>
              <a:rPr lang="en-US" sz="2400" b="1" i="0" dirty="0">
                <a:solidFill>
                  <a:srgbClr val="2E86DE"/>
                </a:solidFill>
                <a:effectLst/>
                <a:latin typeface="Arial" panose="020B0604020202020204" pitchFamily="34" charset="0"/>
              </a:rPr>
              <a:t>attract</a:t>
            </a:r>
            <a:r>
              <a:rPr lang="en-US" sz="24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or </a:t>
            </a:r>
            <a:r>
              <a:rPr lang="en-US" sz="2400" b="1" i="0" dirty="0">
                <a:solidFill>
                  <a:srgbClr val="F368E0"/>
                </a:solidFill>
                <a:effectLst/>
                <a:latin typeface="Arial" panose="020B0604020202020204" pitchFamily="34" charset="0"/>
              </a:rPr>
              <a:t>repel</a:t>
            </a:r>
            <a:r>
              <a:rPr lang="en-US" sz="24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each other.</a:t>
            </a:r>
          </a:p>
          <a:p>
            <a:pPr algn="ctr"/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Particles with the </a:t>
            </a:r>
            <a:r>
              <a:rPr lang="en-US" sz="2400" b="1" i="0" dirty="0">
                <a:solidFill>
                  <a:srgbClr val="F368E0"/>
                </a:solidFill>
                <a:effectLst/>
                <a:latin typeface="Arial" panose="020B0604020202020204" pitchFamily="34" charset="0"/>
              </a:rPr>
              <a:t>same charge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will </a:t>
            </a:r>
            <a:r>
              <a:rPr lang="en-US" sz="2400" b="1" i="0" dirty="0">
                <a:solidFill>
                  <a:srgbClr val="F368E0"/>
                </a:solidFill>
                <a:effectLst/>
                <a:latin typeface="Arial" panose="020B0604020202020204" pitchFamily="34" charset="0"/>
              </a:rPr>
              <a:t>repel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each other, and particles with </a:t>
            </a:r>
            <a:r>
              <a:rPr lang="en-US" sz="2400" b="1" i="0" dirty="0">
                <a:solidFill>
                  <a:srgbClr val="54A0FF"/>
                </a:solidFill>
                <a:effectLst/>
                <a:latin typeface="Arial" panose="020B0604020202020204" pitchFamily="34" charset="0"/>
              </a:rPr>
              <a:t>opposite charges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will </a:t>
            </a:r>
            <a:r>
              <a:rPr lang="en-US" sz="2400" b="1" i="0" dirty="0">
                <a:solidFill>
                  <a:srgbClr val="54A0FF"/>
                </a:solidFill>
                <a:effectLst/>
                <a:latin typeface="Arial" panose="020B0604020202020204" pitchFamily="34" charset="0"/>
              </a:rPr>
              <a:t>attract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each other!</a:t>
            </a:r>
          </a:p>
          <a:p>
            <a:pPr algn="ctr"/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means that an </a:t>
            </a:r>
            <a:r>
              <a:rPr lang="en-US" sz="2400" b="1" i="0" dirty="0">
                <a:solidFill>
                  <a:srgbClr val="2E86DE"/>
                </a:solidFill>
                <a:effectLst/>
                <a:latin typeface="Arial" panose="020B0604020202020204" pitchFamily="34" charset="0"/>
              </a:rPr>
              <a:t>electron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will be </a:t>
            </a:r>
            <a:r>
              <a:rPr lang="en-US" sz="2400" b="1" i="0" dirty="0">
                <a:solidFill>
                  <a:srgbClr val="54A0FF"/>
                </a:solidFill>
                <a:effectLst/>
                <a:latin typeface="Arial" panose="020B0604020202020204" pitchFamily="34" charset="0"/>
              </a:rPr>
              <a:t>attracted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a </a:t>
            </a:r>
            <a:r>
              <a:rPr lang="en-US" sz="2400" b="1" i="0" dirty="0">
                <a:solidFill>
                  <a:srgbClr val="FF6B6B"/>
                </a:solidFill>
                <a:effectLst/>
                <a:latin typeface="Arial" panose="020B0604020202020204" pitchFamily="34" charset="0"/>
              </a:rPr>
              <a:t>proton,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but </a:t>
            </a:r>
            <a:r>
              <a:rPr lang="en-US" sz="2400" b="1" i="0" dirty="0">
                <a:solidFill>
                  <a:srgbClr val="FF6B6B"/>
                </a:solidFill>
                <a:effectLst/>
                <a:latin typeface="Arial" panose="020B0604020202020204" pitchFamily="34" charset="0"/>
              </a:rPr>
              <a:t>protons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will be </a:t>
            </a:r>
            <a:r>
              <a:rPr lang="en-US" sz="2400" b="1" i="0" dirty="0">
                <a:solidFill>
                  <a:srgbClr val="F368E0"/>
                </a:solidFill>
                <a:effectLst/>
                <a:latin typeface="Arial" panose="020B0604020202020204" pitchFamily="34" charset="0"/>
              </a:rPr>
              <a:t>repelled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away from other </a:t>
            </a:r>
            <a:r>
              <a:rPr lang="en-US" sz="2400" b="1" i="0" dirty="0">
                <a:solidFill>
                  <a:srgbClr val="FF6B6B"/>
                </a:solidFill>
                <a:effectLst/>
                <a:latin typeface="Arial" panose="020B0604020202020204" pitchFamily="34" charset="0"/>
              </a:rPr>
              <a:t>protons.</a:t>
            </a:r>
            <a:endParaRPr lang="en-US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C8FF82B3-4A8A-4907-8420-A00296A6D6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6620" y="3673227"/>
            <a:ext cx="5560237" cy="2992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99952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E05AE26-89D2-4944-A7D5-83D84B36FACA}"/>
              </a:ext>
            </a:extLst>
          </p:cNvPr>
          <p:cNvSpPr/>
          <p:nvPr/>
        </p:nvSpPr>
        <p:spPr>
          <a:xfrm>
            <a:off x="719455" y="0"/>
            <a:ext cx="1075309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i="0" dirty="0">
                <a:solidFill>
                  <a:srgbClr val="2E86DE"/>
                </a:solidFill>
                <a:effectLst/>
                <a:latin typeface="Arial" panose="020B0604020202020204" pitchFamily="34" charset="0"/>
              </a:rPr>
              <a:t>Electrons</a:t>
            </a:r>
            <a:r>
              <a:rPr lang="en-US" sz="24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can move between </a:t>
            </a:r>
            <a:r>
              <a:rPr lang="en-US" sz="2400" b="1" i="0" dirty="0">
                <a:solidFill>
                  <a:srgbClr val="01A3A4"/>
                </a:solidFill>
                <a:effectLst/>
                <a:latin typeface="Arial" panose="020B0604020202020204" pitchFamily="34" charset="0"/>
              </a:rPr>
              <a:t>atoms!</a:t>
            </a:r>
            <a:endParaRPr lang="en-US" sz="24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If enough </a:t>
            </a:r>
            <a:r>
              <a:rPr lang="en-US" sz="2400" b="1" i="0" dirty="0">
                <a:solidFill>
                  <a:srgbClr val="341F97"/>
                </a:solidFill>
                <a:effectLst/>
                <a:latin typeface="Arial" panose="020B0604020202020204" pitchFamily="34" charset="0"/>
              </a:rPr>
              <a:t>electrostatic force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applied, an </a:t>
            </a:r>
            <a:r>
              <a:rPr lang="en-US" sz="2400" b="1" i="0" dirty="0">
                <a:solidFill>
                  <a:srgbClr val="2E86DE"/>
                </a:solidFill>
                <a:effectLst/>
                <a:latin typeface="Arial" panose="020B0604020202020204" pitchFamily="34" charset="0"/>
              </a:rPr>
              <a:t>electron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can escape its </a:t>
            </a:r>
            <a:r>
              <a:rPr lang="en-US" sz="24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orbit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around an </a:t>
            </a:r>
            <a:r>
              <a:rPr lang="en-US" sz="2400" b="1" i="0" dirty="0">
                <a:solidFill>
                  <a:srgbClr val="01A3A4"/>
                </a:solidFill>
                <a:effectLst/>
                <a:latin typeface="Arial" panose="020B0604020202020204" pitchFamily="34" charset="0"/>
              </a:rPr>
              <a:t>atom.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We call these free </a:t>
            </a:r>
            <a:r>
              <a:rPr lang="en-US" sz="2400" b="1" i="0" dirty="0">
                <a:solidFill>
                  <a:srgbClr val="2E86DE"/>
                </a:solidFill>
                <a:effectLst/>
                <a:latin typeface="Arial" panose="020B0604020202020204" pitchFamily="34" charset="0"/>
              </a:rPr>
              <a:t>electrons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they can move and </a:t>
            </a:r>
            <a:r>
              <a:rPr lang="en-US" sz="24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attach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other </a:t>
            </a:r>
            <a:r>
              <a:rPr lang="en-US" sz="2400" b="1" i="0" dirty="0">
                <a:solidFill>
                  <a:srgbClr val="01A3A4"/>
                </a:solidFill>
                <a:effectLst/>
                <a:latin typeface="Arial" panose="020B0604020202020204" pitchFamily="34" charset="0"/>
              </a:rPr>
              <a:t>atoms.</a:t>
            </a:r>
            <a:endParaRPr lang="en-US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5E2D0080-5A4E-4E34-9F83-9257973494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0762" y="2483168"/>
            <a:ext cx="7610475" cy="3629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92202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54</Words>
  <Application>Microsoft Office PowerPoint</Application>
  <PresentationFormat>Widescreen</PresentationFormat>
  <Paragraphs>71</Paragraphs>
  <Slides>15</Slides>
  <Notes>0</Notes>
  <HiddenSlides>0</HiddenSlides>
  <MMClips>4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Electricity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Electricity</dc:title>
  <dc:creator>Jean D'cruz</dc:creator>
  <cp:lastModifiedBy>Jean D'cruz</cp:lastModifiedBy>
  <cp:revision>1</cp:revision>
  <dcterms:created xsi:type="dcterms:W3CDTF">2020-05-02T11:21:26Z</dcterms:created>
  <dcterms:modified xsi:type="dcterms:W3CDTF">2020-05-02T11:27:52Z</dcterms:modified>
</cp:coreProperties>
</file>