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5D3CA-7493-46B8-951A-4D6713C3F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133CCD-0298-49B8-871F-7A95CADBB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DAEB8-D05B-4FD3-A366-645B89185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7404-67C7-4037-9ED2-6D49F76CB427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8E511-E4D9-4B5C-AC61-9364E5D3A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D3AA1-57D6-4986-9E84-A175FEF45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1779-8585-46CF-8065-755A936A18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577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73182-C6A5-4832-BBCC-E09ACFB0A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833F23-40DE-4D86-B90D-A2FF99B6A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C88D7-2EF6-49FA-A227-BCE573F5D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7404-67C7-4037-9ED2-6D49F76CB427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2492C-C720-4349-A5F3-ED3ED1843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7E1E2-F5AC-4045-B66E-4BD565135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1779-8585-46CF-8065-755A936A18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9986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1BE6F1-3A99-4428-95F1-7F23F65E1F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6CADFB-D7EF-48B4-AD31-F4FF9D8C4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30566-7B4E-4214-93C3-07C07578E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7404-67C7-4037-9ED2-6D49F76CB427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13C62-4FB3-4FEE-A6BF-F47EE1E8E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32639-BBCF-416E-A2A1-7B988E89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1779-8585-46CF-8065-755A936A18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3158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5AC1-5EC4-4A2B-9B4A-DD06A33D2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9B508-DD7A-4B7B-9DA5-9DA9C9642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CFC80-5616-4B6F-9935-E61F3808B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7404-67C7-4037-9ED2-6D49F76CB427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4A6F2-9F72-47EC-8E58-23C758BD1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FC4-6B4E-4713-BDA9-67FC872E9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1779-8585-46CF-8065-755A936A18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8190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F1CBA-59C0-42D1-A0CE-D7672713B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A50C6-7CE4-4C89-BD9E-9F0961B0E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BB34D-8EB8-4F32-B521-DB35A8E05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7404-67C7-4037-9ED2-6D49F76CB427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84484-BF55-462B-BD9C-4329924A4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CE3FA-6A7E-4A62-8EBB-420FF3D8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1779-8585-46CF-8065-755A936A18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29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02571-8B9E-4042-B870-DB66FADD9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29D26-3361-4423-92C2-A4E4B8B55D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BCAF07-9EFE-472F-8837-DFF595B43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4191A2-5F7E-4D82-B268-3B0BCF860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7404-67C7-4037-9ED2-6D49F76CB427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0F36B-5BB4-451B-BF5D-CFA5001D4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26D75-EE23-40BD-9B78-37882731C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1779-8585-46CF-8065-755A936A18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240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5BA4A-EF11-4FED-B99C-990368CF4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C4774-CCB8-412F-9CF2-25ACBA779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BE823A-F284-41AB-A77F-48E077880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85DA4D-5D16-4888-A684-7104074DB1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33862E-C984-4874-9078-12EE38F1C4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80F3F0-D9C7-4D3B-AEFA-FACD125FD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7404-67C7-4037-9ED2-6D49F76CB427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22601C-87E9-49AF-8E9C-CD3396376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B7E2D9-E3B7-45A5-B6B5-8AE8EDBD5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1779-8585-46CF-8065-755A936A18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7586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17640-E3C8-45BC-BAEC-18B6B1617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B2951F-2CAE-40DA-8E7D-1A030CF94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7404-67C7-4037-9ED2-6D49F76CB427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A40AB2-39E7-4D2C-BB6D-D7275954D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C1CE5A-4AB9-4991-8701-9FE6F180D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1779-8585-46CF-8065-755A936A18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1221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06E3EB-08BF-4F4C-860C-BD9151361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7404-67C7-4037-9ED2-6D49F76CB427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0A36E5-6D64-482C-87E0-4FED79CB1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D6197-9EBE-4814-B0E5-FA66596E5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1779-8585-46CF-8065-755A936A18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8064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AD4DF-A52A-4C96-AA4A-8FC2C1B28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1D474-1AD7-48FE-AE02-59D36EA2D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507F-5153-41AB-AEB1-485C0DC1A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08409-3DED-4AE0-A9E9-C67C8E475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7404-67C7-4037-9ED2-6D49F76CB427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57BB9-D477-457C-BD12-ECF970F81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F24F5-B031-4C04-A736-B9460DA1C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1779-8585-46CF-8065-755A936A18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7851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BDD7F-7CBA-4BD8-9F2C-0FBAC74C7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0BFAFF-5A69-4246-B47D-8BFF8E075C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15535F-F2B1-48AC-A654-1B7804B95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6BB408-A0EB-42FB-A5A4-5910D817C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7404-67C7-4037-9ED2-6D49F76CB427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4A21A-63AD-4D25-9FBB-25BCE839F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FA0A9-FF0F-4D0C-A8F4-8FE604718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1779-8585-46CF-8065-755A936A18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8643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F9AE45-8FFD-41C0-B2AE-D84DD0889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3CD54-0F13-4B01-9716-4569954E1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948FC-7A15-4CB1-9F2D-A4A8244955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47404-67C7-4037-9ED2-6D49F76CB427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B8AEE-7CC2-40BD-A9FD-069D7EEDD8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3D8AC-FF48-4619-B231-24E004D0EB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B1779-8585-46CF-8065-755A936A18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0112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britannica.com/biography/Georg-Simon-Ohm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FE21A-60FA-432D-9E45-EBB6D51D67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Introduction to Ohm’s Law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4857D1-9905-476A-8167-377F9BA823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5683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601CB5-6AD5-4BD1-A93F-A9FE950A7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14" y="333375"/>
            <a:ext cx="7271385" cy="6251852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0455CC11-DECF-4D60-9D6B-72E0A4BA0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811" y="1537335"/>
            <a:ext cx="380047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203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EBC83C-22E7-463E-8D41-7687504F33A8}"/>
              </a:ext>
            </a:extLst>
          </p:cNvPr>
          <p:cNvSpPr/>
          <p:nvPr/>
        </p:nvSpPr>
        <p:spPr>
          <a:xfrm>
            <a:off x="1947665" y="363339"/>
            <a:ext cx="74406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can represent this relationship with a triangle.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5F94F54-2380-4A48-80A6-E76291AE5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133" y="825004"/>
            <a:ext cx="2847975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93BF87E-4AAA-48F0-97EC-0702DF0BF1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3391"/>
          <a:stretch/>
        </p:blipFill>
        <p:spPr>
          <a:xfrm>
            <a:off x="1816307" y="3286919"/>
            <a:ext cx="8559385" cy="117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357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3C3C208-6E12-4794-90C0-9744D0012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2" y="391781"/>
            <a:ext cx="8800148" cy="607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392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A0F08C-3C30-49E2-AFED-E0CBF79F6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032" y="391692"/>
            <a:ext cx="7436168" cy="607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47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EDACDA-9449-4C4E-92A4-9B81F2AE1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592" y="301942"/>
            <a:ext cx="8807768" cy="592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42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FD930E-227E-4F8A-AC15-DD9E230ED74A}"/>
              </a:ext>
            </a:extLst>
          </p:cNvPr>
          <p:cNvSpPr/>
          <p:nvPr/>
        </p:nvSpPr>
        <p:spPr>
          <a:xfrm>
            <a:off x="951230" y="1591717"/>
            <a:ext cx="981583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this lesson you will be able to: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D590F"/>
                </a:solidFill>
                <a:effectLst/>
                <a:latin typeface="Arial" panose="020B0604020202020204" pitchFamily="34" charset="0"/>
              </a:rPr>
              <a:t>Describe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relationships between </a:t>
            </a:r>
            <a:r>
              <a:rPr lang="en-US" sz="2800" b="1" i="0" dirty="0">
                <a:solidFill>
                  <a:srgbClr val="1289A7"/>
                </a:solidFill>
                <a:effectLst/>
                <a:latin typeface="Arial" panose="020B0604020202020204" pitchFamily="34" charset="0"/>
              </a:rPr>
              <a:t>current,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800" b="1" i="0" dirty="0">
                <a:solidFill>
                  <a:srgbClr val="ED4C67"/>
                </a:solidFill>
                <a:effectLst/>
                <a:latin typeface="Arial" panose="020B0604020202020204" pitchFamily="34" charset="0"/>
              </a:rPr>
              <a:t>voltage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sz="2800" b="1" i="0" dirty="0">
                <a:solidFill>
                  <a:srgbClr val="1B1464"/>
                </a:solidFill>
                <a:effectLst/>
                <a:latin typeface="Arial" panose="020B0604020202020204" pitchFamily="34" charset="0"/>
              </a:rPr>
              <a:t>resistance.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D590F"/>
                </a:solidFill>
                <a:effectLst/>
                <a:latin typeface="Arial" panose="020B0604020202020204" pitchFamily="34" charset="0"/>
              </a:rPr>
              <a:t>Explain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what </a:t>
            </a:r>
            <a:r>
              <a:rPr lang="en-US" sz="2800" b="1" i="0" dirty="0">
                <a:solidFill>
                  <a:srgbClr val="00D2D3"/>
                </a:solidFill>
                <a:effectLst/>
                <a:latin typeface="Arial" panose="020B0604020202020204" pitchFamily="34" charset="0"/>
              </a:rPr>
              <a:t>Ohm's Law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F69F5"/>
                </a:solidFill>
                <a:effectLst/>
                <a:latin typeface="Arial" panose="020B0604020202020204" pitchFamily="34" charset="0"/>
              </a:rPr>
              <a:t>Demonstrate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how to </a:t>
            </a:r>
            <a:r>
              <a:rPr lang="en-US" sz="2800" b="1" i="0" dirty="0">
                <a:solidFill>
                  <a:srgbClr val="006266"/>
                </a:solidFill>
                <a:effectLst/>
                <a:latin typeface="Arial" panose="020B0604020202020204" pitchFamily="34" charset="0"/>
              </a:rPr>
              <a:t>rearrange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800" b="1" i="0" dirty="0">
                <a:solidFill>
                  <a:srgbClr val="00D2D3"/>
                </a:solidFill>
                <a:effectLst/>
                <a:latin typeface="Arial" panose="020B0604020202020204" pitchFamily="34" charset="0"/>
              </a:rPr>
              <a:t>Ohm's Law equation.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938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F096EE-02CC-4766-9835-D9C84339295C}"/>
              </a:ext>
            </a:extLst>
          </p:cNvPr>
          <p:cNvSpPr/>
          <p:nvPr/>
        </p:nvSpPr>
        <p:spPr>
          <a:xfrm>
            <a:off x="541020" y="378481"/>
            <a:ext cx="111404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is an extremely important relationship in </a:t>
            </a:r>
            <a:r>
              <a:rPr lang="en-US" sz="2400" b="1" i="0" dirty="0">
                <a:solidFill>
                  <a:srgbClr val="48DBFB"/>
                </a:solidFill>
                <a:effectLst/>
                <a:latin typeface="Arial" panose="020B0604020202020204" pitchFamily="34" charset="0"/>
              </a:rPr>
              <a:t>electricity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we call </a:t>
            </a:r>
            <a:r>
              <a:rPr lang="en-US" sz="2400" b="1" i="0" dirty="0">
                <a:solidFill>
                  <a:srgbClr val="00D2D3"/>
                </a:solidFill>
                <a:effectLst/>
                <a:latin typeface="Arial" panose="020B0604020202020204" pitchFamily="34" charset="0"/>
              </a:rPr>
              <a:t>Ohm's Law.</a:t>
            </a:r>
            <a:endParaRPr lang="en-US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1" i="0" dirty="0">
                <a:solidFill>
                  <a:srgbClr val="00D2D3"/>
                </a:solidFill>
                <a:effectLst/>
                <a:latin typeface="Arial" panose="020B0604020202020204" pitchFamily="34" charset="0"/>
              </a:rPr>
              <a:t>Ohm's Law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links the </a:t>
            </a:r>
            <a:r>
              <a:rPr lang="en-US" sz="2400" b="1" i="0" dirty="0">
                <a:solidFill>
                  <a:srgbClr val="1289A7"/>
                </a:solidFill>
                <a:effectLst/>
                <a:latin typeface="Arial" panose="020B0604020202020204" pitchFamily="34" charset="0"/>
              </a:rPr>
              <a:t>current,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US" sz="2400" b="1" i="0" dirty="0">
                <a:solidFill>
                  <a:srgbClr val="1B1464"/>
                </a:solidFill>
                <a:effectLst/>
                <a:latin typeface="Arial" panose="020B0604020202020204" pitchFamily="34" charset="0"/>
              </a:rPr>
              <a:t>resistance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 </a:t>
            </a:r>
            <a:r>
              <a:rPr lang="en-US" sz="2400" b="1" i="0" dirty="0">
                <a:solidFill>
                  <a:srgbClr val="ED4C67"/>
                </a:solidFill>
                <a:effectLst/>
                <a:latin typeface="Arial" panose="020B0604020202020204" pitchFamily="34" charset="0"/>
              </a:rPr>
              <a:t>voltage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 </a:t>
            </a:r>
            <a:r>
              <a:rPr lang="en-US" sz="2400" b="1" i="0" dirty="0">
                <a:solidFill>
                  <a:srgbClr val="6F1E51"/>
                </a:solidFill>
                <a:effectLst/>
                <a:latin typeface="Arial" panose="020B0604020202020204" pitchFamily="34" charset="0"/>
              </a:rPr>
              <a:t>circuit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together. It's an incredibly 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useful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tool for anyone who needs to do </a:t>
            </a:r>
            <a:r>
              <a:rPr lang="en-US" sz="2400" b="1" i="0" dirty="0">
                <a:solidFill>
                  <a:srgbClr val="0652DD"/>
                </a:solidFill>
                <a:effectLst/>
                <a:latin typeface="Arial" panose="020B0604020202020204" pitchFamily="34" charset="0"/>
              </a:rPr>
              <a:t>calculations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involving circuits.</a:t>
            </a:r>
          </a:p>
        </p:txBody>
      </p:sp>
      <p:pic>
        <p:nvPicPr>
          <p:cNvPr id="3" name="1528257554.50349">
            <a:hlinkClick r:id="" action="ppaction://media"/>
            <a:extLst>
              <a:ext uri="{FF2B5EF4-FFF2-40B4-BE49-F238E27FC236}">
                <a16:creationId xmlns:a16="http://schemas.microsoft.com/office/drawing/2014/main" id="{16FDC849-9FB8-4E75-930E-24AC2248653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370824" y="3131820"/>
            <a:ext cx="3028196" cy="302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068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67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48D478-9D95-4AD2-B572-F03461D8BD6D}"/>
              </a:ext>
            </a:extLst>
          </p:cNvPr>
          <p:cNvSpPr/>
          <p:nvPr/>
        </p:nvSpPr>
        <p:spPr>
          <a:xfrm>
            <a:off x="0" y="581928"/>
            <a:ext cx="117043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00D2D3"/>
                </a:solidFill>
                <a:effectLst/>
                <a:latin typeface="Arial" panose="020B0604020202020204" pitchFamily="34" charset="0"/>
              </a:rPr>
              <a:t>Ohm's Law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was developed in the 1800s.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physicist </a:t>
            </a:r>
            <a:r>
              <a:rPr lang="en-US" sz="2400" b="0" i="0" u="none" strike="noStrike" dirty="0">
                <a:solidFill>
                  <a:srgbClr val="0780B0"/>
                </a:solidFill>
                <a:effectLst/>
                <a:latin typeface="Arial" panose="020B0604020202020204" pitchFamily="34" charset="0"/>
                <a:hlinkClick r:id="rId2"/>
              </a:rPr>
              <a:t>Georg Ohm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invented </a:t>
            </a:r>
            <a:r>
              <a:rPr lang="en-US" sz="2400" b="1" i="0" dirty="0">
                <a:solidFill>
                  <a:srgbClr val="00D2D3"/>
                </a:solidFill>
                <a:effectLst/>
                <a:latin typeface="Arial" panose="020B0604020202020204" pitchFamily="34" charset="0"/>
              </a:rPr>
              <a:t>Ohm's Law.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He carried out many </a:t>
            </a:r>
            <a:r>
              <a:rPr lang="en-US" sz="2400" b="1" i="0" dirty="0">
                <a:solidFill>
                  <a:srgbClr val="0652DD"/>
                </a:solidFill>
                <a:effectLst/>
                <a:latin typeface="Arial" panose="020B0604020202020204" pitchFamily="34" charset="0"/>
              </a:rPr>
              <a:t>experiments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find this law and published his findings in 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KaTeX_Main"/>
              </a:rPr>
              <a:t>1827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can use </a:t>
            </a:r>
            <a:r>
              <a:rPr lang="en-US" sz="2400" b="1" i="0" dirty="0">
                <a:solidFill>
                  <a:srgbClr val="00D2D3"/>
                </a:solidFill>
                <a:effectLst/>
                <a:latin typeface="Arial" panose="020B0604020202020204" pitchFamily="34" charset="0"/>
              </a:rPr>
              <a:t>Ohm's Law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find the </a:t>
            </a:r>
            <a:r>
              <a:rPr lang="en-US" sz="2400" b="1" i="0" dirty="0">
                <a:solidFill>
                  <a:srgbClr val="1B1464"/>
                </a:solidFill>
                <a:effectLst/>
                <a:latin typeface="Arial" panose="020B0604020202020204" pitchFamily="34" charset="0"/>
              </a:rPr>
              <a:t>resistance,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400" b="1" i="0" dirty="0">
                <a:solidFill>
                  <a:srgbClr val="ED4C67"/>
                </a:solidFill>
                <a:effectLst/>
                <a:latin typeface="Arial" panose="020B0604020202020204" pitchFamily="34" charset="0"/>
              </a:rPr>
              <a:t>voltage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US" sz="2400" b="1" i="0" dirty="0">
                <a:solidFill>
                  <a:srgbClr val="1289A7"/>
                </a:solidFill>
                <a:effectLst/>
                <a:latin typeface="Arial" panose="020B0604020202020204" pitchFamily="34" charset="0"/>
              </a:rPr>
              <a:t>current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 </a:t>
            </a:r>
            <a:r>
              <a:rPr lang="en-US" sz="2400" b="1" i="0" dirty="0">
                <a:solidFill>
                  <a:srgbClr val="6F1E51"/>
                </a:solidFill>
                <a:effectLst/>
                <a:latin typeface="Arial" panose="020B0604020202020204" pitchFamily="34" charset="0"/>
              </a:rPr>
              <a:t>circuit.</a:t>
            </a:r>
            <a:endParaRPr lang="en-US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D27E9CB-8B11-493D-A37C-D42B17374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025" y="3057525"/>
            <a:ext cx="2647950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6051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8A5024-8957-4994-BE97-F4E7FC859313}"/>
              </a:ext>
            </a:extLst>
          </p:cNvPr>
          <p:cNvSpPr/>
          <p:nvPr/>
        </p:nvSpPr>
        <p:spPr>
          <a:xfrm>
            <a:off x="689610" y="552202"/>
            <a:ext cx="1060323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00D2D3"/>
                </a:solidFill>
                <a:effectLst/>
                <a:latin typeface="Arial" panose="020B0604020202020204" pitchFamily="34" charset="0"/>
              </a:rPr>
              <a:t>Ohm's Law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states that the </a:t>
            </a:r>
            <a:r>
              <a:rPr lang="en-US" sz="2400" b="1" i="0" dirty="0">
                <a:solidFill>
                  <a:srgbClr val="ED4C67"/>
                </a:solidFill>
                <a:effectLst/>
                <a:latin typeface="Arial" panose="020B0604020202020204" pitchFamily="34" charset="0"/>
              </a:rPr>
              <a:t>voltage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 circuit is directly proportional to the </a:t>
            </a:r>
            <a:r>
              <a:rPr lang="en-US" sz="2400" b="1" i="0" dirty="0">
                <a:solidFill>
                  <a:srgbClr val="1289A7"/>
                </a:solidFill>
                <a:effectLst/>
                <a:latin typeface="Arial" panose="020B0604020202020204" pitchFamily="34" charset="0"/>
              </a:rPr>
              <a:t>current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circuit.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US" sz="2400" b="1" i="0" dirty="0">
                <a:solidFill>
                  <a:srgbClr val="B53471"/>
                </a:solidFill>
                <a:effectLst/>
                <a:latin typeface="Arial" panose="020B0604020202020204" pitchFamily="34" charset="0"/>
              </a:rPr>
              <a:t>directly proportional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relationship means that 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changes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happen to one variable will happen to the other.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 what </a:t>
            </a:r>
            <a:r>
              <a:rPr lang="en-US" sz="2400" b="1" i="0" dirty="0">
                <a:solidFill>
                  <a:srgbClr val="00D2D3"/>
                </a:solidFill>
                <a:effectLst/>
                <a:latin typeface="Arial" panose="020B0604020202020204" pitchFamily="34" charset="0"/>
              </a:rPr>
              <a:t>Ohm's Law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states is that 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increasing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400" b="1" i="0" dirty="0">
                <a:solidFill>
                  <a:srgbClr val="ED4C67"/>
                </a:solidFill>
                <a:effectLst/>
                <a:latin typeface="Arial" panose="020B0604020202020204" pitchFamily="34" charset="0"/>
              </a:rPr>
              <a:t>voltage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will 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increase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US" sz="2400" b="1" i="0" dirty="0">
                <a:solidFill>
                  <a:srgbClr val="1289A7"/>
                </a:solidFill>
                <a:effectLst/>
                <a:latin typeface="Arial" panose="020B0604020202020204" pitchFamily="34" charset="0"/>
              </a:rPr>
              <a:t>current,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decreasing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400" b="1" i="0" dirty="0">
                <a:solidFill>
                  <a:srgbClr val="1289A7"/>
                </a:solidFill>
                <a:effectLst/>
                <a:latin typeface="Arial" panose="020B0604020202020204" pitchFamily="34" charset="0"/>
              </a:rPr>
              <a:t>current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will </a:t>
            </a:r>
            <a:r>
              <a:rPr lang="en-US" sz="2400" b="1" dirty="0">
                <a:solidFill>
                  <a:srgbClr val="444444"/>
                </a:solidFill>
                <a:latin typeface="Arial" panose="020B0604020202020204" pitchFamily="34" charset="0"/>
              </a:rPr>
              <a:t>d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ecrease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US" sz="2400" b="1" i="0" dirty="0">
                <a:solidFill>
                  <a:srgbClr val="ED4C67"/>
                </a:solidFill>
                <a:effectLst/>
                <a:latin typeface="Arial" panose="020B0604020202020204" pitchFamily="34" charset="0"/>
              </a:rPr>
              <a:t>voltage.</a:t>
            </a:r>
            <a:endParaRPr lang="en-US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DAE284F-48F2-455B-8ECE-338FFFDAF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310" y="3954502"/>
            <a:ext cx="2399060" cy="2415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746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D2F4A9-1A8D-43ED-A103-70C95BA64A8B}"/>
              </a:ext>
            </a:extLst>
          </p:cNvPr>
          <p:cNvSpPr/>
          <p:nvPr/>
        </p:nvSpPr>
        <p:spPr>
          <a:xfrm>
            <a:off x="548640" y="492463"/>
            <a:ext cx="10972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ED4C67"/>
                </a:solidFill>
                <a:effectLst/>
                <a:latin typeface="Arial" panose="020B0604020202020204" pitchFamily="34" charset="0"/>
              </a:rPr>
              <a:t>Voltage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also directly proportional to </a:t>
            </a:r>
            <a:r>
              <a:rPr lang="en-US" sz="2400" b="1" i="0" dirty="0">
                <a:solidFill>
                  <a:srgbClr val="1B1464"/>
                </a:solidFill>
                <a:effectLst/>
                <a:latin typeface="Arial" panose="020B0604020202020204" pitchFamily="34" charset="0"/>
              </a:rPr>
              <a:t>resistance.</a:t>
            </a:r>
            <a:endParaRPr lang="en-US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US" sz="2400" b="1" i="0" dirty="0">
                <a:solidFill>
                  <a:srgbClr val="ED4C67"/>
                </a:solidFill>
                <a:effectLst/>
                <a:latin typeface="Arial" panose="020B0604020202020204" pitchFamily="34" charset="0"/>
              </a:rPr>
              <a:t>high voltage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caused by a </a:t>
            </a:r>
            <a:r>
              <a:rPr lang="en-US" sz="2400" b="1" i="0" dirty="0">
                <a:solidFill>
                  <a:srgbClr val="1B1464"/>
                </a:solidFill>
                <a:effectLst/>
                <a:latin typeface="Arial" panose="020B0604020202020204" pitchFamily="34" charset="0"/>
              </a:rPr>
              <a:t>high resistance,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a </a:t>
            </a:r>
            <a:r>
              <a:rPr lang="en-US" sz="2400" b="1" i="0" dirty="0">
                <a:solidFill>
                  <a:srgbClr val="ED4C67"/>
                </a:solidFill>
                <a:effectLst/>
                <a:latin typeface="Arial" panose="020B0604020202020204" pitchFamily="34" charset="0"/>
              </a:rPr>
              <a:t>low voltage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caused by a </a:t>
            </a:r>
            <a:r>
              <a:rPr lang="en-US" sz="2400" b="1" i="0" dirty="0">
                <a:solidFill>
                  <a:srgbClr val="1B1464"/>
                </a:solidFill>
                <a:effectLst/>
                <a:latin typeface="Arial" panose="020B0604020202020204" pitchFamily="34" charset="0"/>
              </a:rPr>
              <a:t>low resistance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(for the same value of </a:t>
            </a:r>
            <a:r>
              <a:rPr lang="en-US" sz="2400" b="1" i="0" dirty="0">
                <a:solidFill>
                  <a:srgbClr val="1289A7"/>
                </a:solidFill>
                <a:effectLst/>
                <a:latin typeface="Arial" panose="020B0604020202020204" pitchFamily="34" charset="0"/>
              </a:rPr>
              <a:t>current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br>
              <a:rPr lang="en-US" sz="2400" dirty="0"/>
            </a:br>
            <a:endParaRPr lang="en-AU" sz="24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89AC5D3-9CBC-46B3-9419-600D144CC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290" y="3110865"/>
            <a:ext cx="2857500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363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CE4908-5F65-45C1-B27F-6DB3494F7579}"/>
              </a:ext>
            </a:extLst>
          </p:cNvPr>
          <p:cNvSpPr/>
          <p:nvPr/>
        </p:nvSpPr>
        <p:spPr>
          <a:xfrm>
            <a:off x="594360" y="307539"/>
            <a:ext cx="1083564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final step here is that </a:t>
            </a:r>
            <a:r>
              <a:rPr lang="en-US" sz="2400" b="1" i="0" dirty="0">
                <a:solidFill>
                  <a:srgbClr val="1289A7"/>
                </a:solidFill>
                <a:effectLst/>
                <a:latin typeface="Arial" panose="020B0604020202020204" pitchFamily="34" charset="0"/>
              </a:rPr>
              <a:t>current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 </a:t>
            </a:r>
            <a:r>
              <a:rPr lang="en-US" sz="2400" b="1" i="0" dirty="0">
                <a:solidFill>
                  <a:srgbClr val="6F1E51"/>
                </a:solidFill>
                <a:effectLst/>
                <a:latin typeface="Arial" panose="020B0604020202020204" pitchFamily="34" charset="0"/>
              </a:rPr>
              <a:t>inversely proportional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 </a:t>
            </a:r>
            <a:r>
              <a:rPr lang="en-US" sz="2400" b="1" i="0" dirty="0">
                <a:solidFill>
                  <a:srgbClr val="1B1464"/>
                </a:solidFill>
                <a:effectLst/>
                <a:latin typeface="Arial" panose="020B0604020202020204" pitchFamily="34" charset="0"/>
              </a:rPr>
              <a:t>resistance.</a:t>
            </a:r>
            <a:endParaRPr lang="en-US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 </a:t>
            </a:r>
            <a:r>
              <a:rPr lang="en-US" sz="2400" b="1" i="0" dirty="0">
                <a:solidFill>
                  <a:srgbClr val="6F1E51"/>
                </a:solidFill>
                <a:effectLst/>
                <a:latin typeface="Arial" panose="020B0604020202020204" pitchFamily="34" charset="0"/>
              </a:rPr>
              <a:t>inversely proportional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relationship means that </a:t>
            </a:r>
            <a:r>
              <a:rPr lang="en-US" sz="2400" b="1" i="0" dirty="0">
                <a:solidFill>
                  <a:srgbClr val="6F1E51"/>
                </a:solidFill>
                <a:effectLst/>
                <a:latin typeface="Arial" panose="020B0604020202020204" pitchFamily="34" charset="0"/>
              </a:rPr>
              <a:t>if one value decreases, the other will increase.</a:t>
            </a:r>
            <a:endParaRPr lang="en-US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the </a:t>
            </a:r>
            <a:r>
              <a:rPr lang="en-US" sz="2400" b="1" i="0" dirty="0">
                <a:solidFill>
                  <a:srgbClr val="1B1464"/>
                </a:solidFill>
                <a:effectLst/>
                <a:latin typeface="Arial" panose="020B0604020202020204" pitchFamily="34" charset="0"/>
              </a:rPr>
              <a:t>resistance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 </a:t>
            </a:r>
            <a:r>
              <a:rPr lang="en-US" sz="2400" b="1" i="0" dirty="0">
                <a:solidFill>
                  <a:srgbClr val="1B1464"/>
                </a:solidFill>
                <a:effectLst/>
                <a:latin typeface="Arial" panose="020B0604020202020204" pitchFamily="34" charset="0"/>
              </a:rPr>
              <a:t>increased,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US" sz="2400" b="1" i="0" dirty="0">
                <a:solidFill>
                  <a:srgbClr val="1289A7"/>
                </a:solidFill>
                <a:effectLst/>
                <a:latin typeface="Arial" panose="020B0604020202020204" pitchFamily="34" charset="0"/>
              </a:rPr>
              <a:t>current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will </a:t>
            </a:r>
            <a:r>
              <a:rPr lang="en-US" sz="2400" b="1" i="0" dirty="0">
                <a:solidFill>
                  <a:srgbClr val="1289A7"/>
                </a:solidFill>
                <a:effectLst/>
                <a:latin typeface="Arial" panose="020B0604020202020204" pitchFamily="34" charset="0"/>
              </a:rPr>
              <a:t>decrease,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sz="2400" b="1" i="0" dirty="0">
                <a:solidFill>
                  <a:srgbClr val="1289A7"/>
                </a:solidFill>
                <a:effectLst/>
                <a:latin typeface="Arial" panose="020B0604020202020204" pitchFamily="34" charset="0"/>
              </a:rPr>
              <a:t>higher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400" b="1" i="0" dirty="0">
                <a:solidFill>
                  <a:srgbClr val="1289A7"/>
                </a:solidFill>
                <a:effectLst/>
                <a:latin typeface="Arial" panose="020B0604020202020204" pitchFamily="34" charset="0"/>
              </a:rPr>
              <a:t>currents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occur when </a:t>
            </a:r>
            <a:r>
              <a:rPr lang="en-US" sz="2400" b="1" i="0" dirty="0">
                <a:solidFill>
                  <a:srgbClr val="1B1464"/>
                </a:solidFill>
                <a:effectLst/>
                <a:latin typeface="Arial" panose="020B0604020202020204" pitchFamily="34" charset="0"/>
              </a:rPr>
              <a:t>resistance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 </a:t>
            </a:r>
            <a:r>
              <a:rPr lang="en-US" sz="2400" b="1" i="0" dirty="0">
                <a:solidFill>
                  <a:srgbClr val="1B1464"/>
                </a:solidFill>
                <a:effectLst/>
                <a:latin typeface="Arial" panose="020B0604020202020204" pitchFamily="34" charset="0"/>
              </a:rPr>
              <a:t>smaller.</a:t>
            </a:r>
            <a:endParaRPr lang="en-US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C4F0077-4C96-4B27-9DA5-1B7936C34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455" y="3673911"/>
            <a:ext cx="2838450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632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A072DAA-F427-4017-9735-240D3E1661AC}"/>
              </a:ext>
            </a:extLst>
          </p:cNvPr>
          <p:cNvSpPr/>
          <p:nvPr/>
        </p:nvSpPr>
        <p:spPr>
          <a:xfrm>
            <a:off x="228600" y="1191111"/>
            <a:ext cx="109270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is difficult to predict change if all three values are changing.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why we usually make sure </a:t>
            </a:r>
            <a:r>
              <a:rPr lang="en-US" sz="2400" b="1" i="0" dirty="0">
                <a:solidFill>
                  <a:srgbClr val="006266"/>
                </a:solidFill>
                <a:effectLst/>
                <a:latin typeface="Arial" panose="020B0604020202020204" pitchFamily="34" charset="0"/>
              </a:rPr>
              <a:t>one value is kept constant.</a:t>
            </a:r>
            <a:endParaRPr lang="en-US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sz="2400" b="1" i="0" dirty="0">
                <a:solidFill>
                  <a:srgbClr val="006266"/>
                </a:solidFill>
                <a:effectLst/>
                <a:latin typeface="Arial" panose="020B0604020202020204" pitchFamily="34" charset="0"/>
              </a:rPr>
              <a:t>constant (unchanging)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value for </a:t>
            </a:r>
            <a:r>
              <a:rPr lang="en-US" sz="2400" b="1" i="0" dirty="0">
                <a:solidFill>
                  <a:srgbClr val="00D2D3"/>
                </a:solidFill>
                <a:effectLst/>
                <a:latin typeface="Arial" panose="020B0604020202020204" pitchFamily="34" charset="0"/>
              </a:rPr>
              <a:t>Ohm's Law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usually </a:t>
            </a:r>
            <a:r>
              <a:rPr lang="en-US" sz="2400" b="1" i="0" dirty="0">
                <a:solidFill>
                  <a:srgbClr val="1B1464"/>
                </a:solidFill>
                <a:effectLst/>
                <a:latin typeface="Arial" panose="020B0604020202020204" pitchFamily="34" charset="0"/>
              </a:rPr>
              <a:t>resistance.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400" b="1" i="0" dirty="0">
                <a:solidFill>
                  <a:srgbClr val="1B1464"/>
                </a:solidFill>
                <a:effectLst/>
                <a:latin typeface="Arial" panose="020B0604020202020204" pitchFamily="34" charset="0"/>
              </a:rPr>
              <a:t>Resistance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only changes if the </a:t>
            </a:r>
            <a:r>
              <a:rPr lang="en-US" sz="2400" b="1" i="0" dirty="0">
                <a:solidFill>
                  <a:srgbClr val="6F1E51"/>
                </a:solidFill>
                <a:effectLst/>
                <a:latin typeface="Arial" panose="020B0604020202020204" pitchFamily="34" charset="0"/>
              </a:rPr>
              <a:t>circuit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itself is altered, so most calculations have a </a:t>
            </a:r>
            <a:r>
              <a:rPr lang="en-US" sz="2400" b="1" i="0" dirty="0">
                <a:solidFill>
                  <a:srgbClr val="006266"/>
                </a:solidFill>
                <a:effectLst/>
                <a:latin typeface="Arial" panose="020B0604020202020204" pitchFamily="34" charset="0"/>
              </a:rPr>
              <a:t>constant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400" b="1" i="0" dirty="0">
                <a:solidFill>
                  <a:srgbClr val="1B1464"/>
                </a:solidFill>
                <a:effectLst/>
                <a:latin typeface="Arial" panose="020B0604020202020204" pitchFamily="34" charset="0"/>
              </a:rPr>
              <a:t>resistance.</a:t>
            </a:r>
            <a:endParaRPr lang="en-US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we change the </a:t>
            </a:r>
            <a:r>
              <a:rPr lang="en-US" sz="2400" b="1" i="0" dirty="0">
                <a:solidFill>
                  <a:srgbClr val="1B1464"/>
                </a:solidFill>
                <a:effectLst/>
                <a:latin typeface="Arial" panose="020B0604020202020204" pitchFamily="34" charset="0"/>
              </a:rPr>
              <a:t>resistance,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US" sz="2400" b="1" i="0" dirty="0">
                <a:solidFill>
                  <a:srgbClr val="ED4C67"/>
                </a:solidFill>
                <a:effectLst/>
                <a:latin typeface="Arial" panose="020B0604020202020204" pitchFamily="34" charset="0"/>
              </a:rPr>
              <a:t>voltage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will be </a:t>
            </a:r>
            <a:r>
              <a:rPr lang="en-US" sz="2400" b="1" i="0" dirty="0">
                <a:solidFill>
                  <a:srgbClr val="006266"/>
                </a:solidFill>
                <a:effectLst/>
                <a:latin typeface="Arial" panose="020B0604020202020204" pitchFamily="34" charset="0"/>
              </a:rPr>
              <a:t>constant,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because this depends on the </a:t>
            </a:r>
            <a:r>
              <a:rPr lang="en-US" sz="2400" b="1" i="0" dirty="0">
                <a:solidFill>
                  <a:srgbClr val="009432"/>
                </a:solidFill>
                <a:effectLst/>
                <a:latin typeface="Arial" panose="020B0604020202020204" pitchFamily="34" charset="0"/>
              </a:rPr>
              <a:t>power supply.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is difficult to keep a </a:t>
            </a:r>
            <a:r>
              <a:rPr lang="en-US" sz="2400" b="1" i="0" dirty="0">
                <a:solidFill>
                  <a:srgbClr val="006266"/>
                </a:solidFill>
                <a:effectLst/>
                <a:latin typeface="Arial" panose="020B0604020202020204" pitchFamily="34" charset="0"/>
              </a:rPr>
              <a:t>constant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400" b="1" i="0" dirty="0">
                <a:solidFill>
                  <a:srgbClr val="1289A7"/>
                </a:solidFill>
                <a:effectLst/>
                <a:latin typeface="Arial" panose="020B0604020202020204" pitchFamily="34" charset="0"/>
              </a:rPr>
              <a:t>current.</a:t>
            </a:r>
            <a:endParaRPr lang="en-US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709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6DF738-D1D1-4C7A-8AC7-9357CDCA8545}"/>
              </a:ext>
            </a:extLst>
          </p:cNvPr>
          <p:cNvSpPr/>
          <p:nvPr/>
        </p:nvSpPr>
        <p:spPr>
          <a:xfrm>
            <a:off x="1294130" y="556003"/>
            <a:ext cx="993013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00D2D3"/>
                </a:solidFill>
                <a:effectLst/>
                <a:latin typeface="Arial" panose="020B0604020202020204" pitchFamily="34" charset="0"/>
              </a:rPr>
              <a:t>Ohm's Law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be expressed as an equation!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relationship between </a:t>
            </a:r>
            <a:r>
              <a:rPr lang="en-US" sz="2800" b="1" i="0" dirty="0">
                <a:solidFill>
                  <a:srgbClr val="1289A7"/>
                </a:solidFill>
                <a:effectLst/>
                <a:latin typeface="Arial" panose="020B0604020202020204" pitchFamily="34" charset="0"/>
              </a:rPr>
              <a:t>current,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800" b="1" i="0" dirty="0">
                <a:solidFill>
                  <a:srgbClr val="ED4C67"/>
                </a:solidFill>
                <a:effectLst/>
                <a:latin typeface="Arial" panose="020B0604020202020204" pitchFamily="34" charset="0"/>
              </a:rPr>
              <a:t>voltage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sz="2800" b="1" i="0" dirty="0">
                <a:solidFill>
                  <a:srgbClr val="1B1464"/>
                </a:solidFill>
                <a:effectLst/>
                <a:latin typeface="Arial" panose="020B0604020202020204" pitchFamily="34" charset="0"/>
              </a:rPr>
              <a:t>resistance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be expressed as: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V=I×R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means that </a:t>
            </a:r>
            <a:r>
              <a:rPr lang="en-US" sz="2800" b="1" i="0" dirty="0">
                <a:solidFill>
                  <a:srgbClr val="ED4C67"/>
                </a:solidFill>
                <a:effectLst/>
                <a:latin typeface="Arial" panose="020B0604020202020204" pitchFamily="34" charset="0"/>
              </a:rPr>
              <a:t>voltage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V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 is equal to </a:t>
            </a:r>
            <a:r>
              <a:rPr lang="en-US" sz="2800" b="1" i="0" dirty="0">
                <a:solidFill>
                  <a:srgbClr val="1289A7"/>
                </a:solidFill>
                <a:effectLst/>
                <a:latin typeface="Arial" panose="020B0604020202020204" pitchFamily="34" charset="0"/>
              </a:rPr>
              <a:t>current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I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 multiplied by </a:t>
            </a:r>
            <a:r>
              <a:rPr lang="en-US" sz="2800" b="1" i="0" dirty="0">
                <a:solidFill>
                  <a:srgbClr val="1B1464"/>
                </a:solidFill>
                <a:effectLst/>
                <a:latin typeface="Arial" panose="020B0604020202020204" pitchFamily="34" charset="0"/>
              </a:rPr>
              <a:t>resistance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R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). It is the most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important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formula in the study of </a:t>
            </a:r>
            <a:r>
              <a:rPr lang="en-US" sz="2800" b="1" i="0" dirty="0">
                <a:solidFill>
                  <a:srgbClr val="12CBC4"/>
                </a:solidFill>
                <a:effectLst/>
                <a:latin typeface="Arial" panose="020B0604020202020204" pitchFamily="34" charset="0"/>
              </a:rPr>
              <a:t>electricity!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501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58</Words>
  <Application>Microsoft Office PowerPoint</Application>
  <PresentationFormat>Widescreen</PresentationFormat>
  <Paragraphs>43</Paragraphs>
  <Slides>14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KaTeX_Main</vt:lpstr>
      <vt:lpstr>Office Theme</vt:lpstr>
      <vt:lpstr>Introduction to Ohm’s Law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Ohm’s Law</dc:title>
  <dc:creator>Jean D'cruz</dc:creator>
  <cp:lastModifiedBy>Jean D'cruz</cp:lastModifiedBy>
  <cp:revision>2</cp:revision>
  <dcterms:created xsi:type="dcterms:W3CDTF">2020-05-02T11:59:05Z</dcterms:created>
  <dcterms:modified xsi:type="dcterms:W3CDTF">2020-05-02T12:07:16Z</dcterms:modified>
</cp:coreProperties>
</file>