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355E-7657-4CCD-9B6C-2611CD7E4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3C8AA-BBD2-40AA-AC0A-BB9194492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11106-758A-442E-B011-3D825FC4A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C54-F9E5-4380-B001-1CE6204BCAA7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CF123-78B6-4A5F-A826-61AD4987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4A746-5E4A-46E2-900E-FC8469C0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F45F-5138-4AA9-8D86-3457116E6C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411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F5E7-C3D1-466C-8F50-AFFD1147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4F8FA-D43C-477D-BAC1-4E9AF16C5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AB108-6CBD-482B-A942-A6BD6CDC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C54-F9E5-4380-B001-1CE6204BCAA7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E1B10-4601-4DC3-8A73-0891426B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40430-C736-4672-A5B0-483341A9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F45F-5138-4AA9-8D86-3457116E6C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336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4BAD6D-12A2-4BE3-8D8A-75FA33461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98FA4-6B03-4322-AC4C-D526573B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DE064-2B25-4441-8C98-7327E572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C54-F9E5-4380-B001-1CE6204BCAA7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72FD-3054-40D2-AB58-EDF9DFC4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EDF91-5392-41D5-8A8A-B32DFE64E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F45F-5138-4AA9-8D86-3457116E6C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0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C3B9-59A1-4D2F-A59D-6DA702B73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562DA-785D-4A10-94AD-3486A2642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1A914-4BD9-4032-A966-0A221AFCE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C54-F9E5-4380-B001-1CE6204BCAA7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9B797-6736-478E-BB02-EF0D4D82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0F141-2D6D-4F53-8EA2-CF77675D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F45F-5138-4AA9-8D86-3457116E6C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565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9FCF-C057-49A9-949C-F4B98E33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2B092-6C15-4EFF-B231-6857A74FD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BDFB4-CEB6-413C-9BF2-0C490DE8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C54-F9E5-4380-B001-1CE6204BCAA7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EA93E-02E2-45F4-A9EC-47B91C71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567D8-F01B-431D-B436-33324816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F45F-5138-4AA9-8D86-3457116E6C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996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9180-3BAF-4A49-BA7D-5306CDB4F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26C3F-1C7D-48AB-97C5-AF0ED78AD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C078A-3C45-4B64-8982-1D7D3637F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35FC8-2FD9-4C13-9158-694C30CC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C54-F9E5-4380-B001-1CE6204BCAA7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4D1D5-BFE4-4DFE-97AC-A825B69A9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E23A0-C8EA-449E-85B7-75514262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F45F-5138-4AA9-8D86-3457116E6C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692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7CA4-617F-4024-B2F6-B6B2A14CF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421EC-32D4-43B3-87BF-F2AF8F33F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5E4EB-41E7-4A23-BCE5-0A8DA36BE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764DD8-0E7A-43DE-A075-70225FB54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F5A51F-B16D-49F1-8A05-444A4F032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F76E0-2C5E-4E1A-A178-C40D92EC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C54-F9E5-4380-B001-1CE6204BCAA7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DF09F2-3D3B-4CE0-A1B9-8382E707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268CBE-DF25-491B-9620-2B9D3552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F45F-5138-4AA9-8D86-3457116E6C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34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84D2-D416-4E8E-B64F-F5544E9B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238F0F-5DD6-49A9-9E12-64A0DB81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C54-F9E5-4380-B001-1CE6204BCAA7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D5197-B2D9-4DDA-9640-FEA76A30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ED2A1-E686-46EB-8353-F748B6C8D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F45F-5138-4AA9-8D86-3457116E6C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323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A8C1E8-FAE0-4931-95C9-8741CDC3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C54-F9E5-4380-B001-1CE6204BCAA7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45F12-E7D7-4A82-9BA5-DD0CCC0A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923D1-DD4C-4519-BF1A-F7C66C67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F45F-5138-4AA9-8D86-3457116E6C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287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2651-C7B6-43FE-A9D9-9D7F0776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C9292-2EC8-4AEC-A93D-89A5ABBBA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9481C-4720-42E5-9AB5-2C07B6376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AF6C4-0EF3-42E5-B454-60EDBDE6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C54-F9E5-4380-B001-1CE6204BCAA7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F5D6B-86DD-4223-8BE3-F5BC9D70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89D6B-6A84-4BF6-985A-859CB946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F45F-5138-4AA9-8D86-3457116E6C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639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D0BD-EE5E-4E7C-B684-A3461C125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BA892-DD12-474F-91AF-F885519A6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43DDD-2951-4EA9-B8C8-A6FD7531A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55003-AE1E-47F3-979F-87F5979D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C54-F9E5-4380-B001-1CE6204BCAA7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7404B-3153-4D2F-881D-3CB706D8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03DB9-00FA-4F93-B452-96FF28C30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F45F-5138-4AA9-8D86-3457116E6C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47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1872A-2BB7-473A-99AC-724AF2193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AF173-41C8-49FA-B0AD-5807FF851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AF57C-58F6-4B62-8D2B-E680F111D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C1C54-F9E5-4380-B001-1CE6204BCAA7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8A690-2FB2-460A-A422-E4C2A208A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393FC-8756-48E8-B1DE-E47D7E3FB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1F45F-5138-4AA9-8D86-3457116E6C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743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m4jzgqZu-4s?feature=oem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u4FpbaMW5sk?feature=oembe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8E0A-5DA0-4EEC-A4AA-F9F91FBB8A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Voltage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393A0-5295-47B3-980C-E9D4AE3AB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7648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74F3EC-D4BF-4AA6-B9BF-B4F5E575B5C6}"/>
              </a:ext>
            </a:extLst>
          </p:cNvPr>
          <p:cNvSpPr/>
          <p:nvPr/>
        </p:nvSpPr>
        <p:spPr>
          <a:xfrm>
            <a:off x="182880" y="356007"/>
            <a:ext cx="114528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connect </a:t>
            </a:r>
            <a:r>
              <a:rPr lang="en-US" sz="2400" b="1" i="0" dirty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voltmeters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externally to the </a:t>
            </a:r>
            <a:r>
              <a:rPr lang="en-US" sz="24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 component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we are measuring the </a:t>
            </a:r>
            <a:r>
              <a:rPr lang="en-US" sz="24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voltage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across.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we add an extra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loop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onto the </a:t>
            </a:r>
            <a:r>
              <a:rPr lang="en-US" sz="24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attach the </a:t>
            </a:r>
            <a:r>
              <a:rPr lang="en-US" sz="2400" b="1" i="0" dirty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voltmeter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instead of connecting it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line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the </a:t>
            </a:r>
            <a:r>
              <a:rPr lang="en-US" sz="24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 components.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5505682-935E-46A7-8AC7-94396116B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643" y="2589848"/>
            <a:ext cx="4993957" cy="376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132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5463BA-CC51-430A-A0D0-B1D4D91ED864}"/>
              </a:ext>
            </a:extLst>
          </p:cNvPr>
          <p:cNvSpPr/>
          <p:nvPr/>
        </p:nvSpPr>
        <p:spPr>
          <a:xfrm>
            <a:off x="243840" y="422226"/>
            <a:ext cx="11391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is a </a:t>
            </a:r>
            <a:r>
              <a:rPr lang="en-US" sz="2400" b="1" i="0" dirty="0">
                <a:solidFill>
                  <a:srgbClr val="FFC312"/>
                </a:solidFill>
                <a:effectLst/>
                <a:latin typeface="Arial" panose="020B0604020202020204" pitchFamily="34" charset="0"/>
              </a:rPr>
              <a:t>loss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US" sz="2400" b="1" i="0" dirty="0">
                <a:solidFill>
                  <a:srgbClr val="54A0FF"/>
                </a:solidFill>
                <a:effectLst/>
                <a:latin typeface="Arial" panose="020B0604020202020204" pitchFamily="34" charset="0"/>
              </a:rPr>
              <a:t>potential energy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a </a:t>
            </a:r>
            <a:r>
              <a:rPr lang="en-US" sz="24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flows through a </a:t>
            </a:r>
            <a:r>
              <a:rPr lang="en-US" sz="24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 component.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the </a:t>
            </a:r>
            <a:r>
              <a:rPr lang="en-US" sz="24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component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transforms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US" sz="2400" b="1" i="0" dirty="0">
                <a:solidFill>
                  <a:srgbClr val="54A0FF"/>
                </a:solidFill>
                <a:effectLst/>
                <a:latin typeface="Arial" panose="020B0604020202020204" pitchFamily="34" charset="0"/>
              </a:rPr>
              <a:t>electric potential energy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a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different form.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 </a:t>
            </a:r>
            <a:r>
              <a:rPr lang="en-US" sz="2400" b="1" i="0" dirty="0">
                <a:solidFill>
                  <a:srgbClr val="F79F1F"/>
                </a:solidFill>
                <a:effectLst/>
                <a:latin typeface="Arial" panose="020B0604020202020204" pitchFamily="34" charset="0"/>
              </a:rPr>
              <a:t>lightbulbs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transform </a:t>
            </a:r>
            <a:r>
              <a:rPr lang="en-US" sz="2400" b="1" i="0" dirty="0">
                <a:solidFill>
                  <a:srgbClr val="54A0FF"/>
                </a:solidFill>
                <a:effectLst/>
                <a:latin typeface="Arial" panose="020B0604020202020204" pitchFamily="34" charset="0"/>
              </a:rPr>
              <a:t>electric potential energy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 </a:t>
            </a:r>
            <a:r>
              <a:rPr lang="en-US" sz="2400" b="1" i="0" dirty="0">
                <a:solidFill>
                  <a:srgbClr val="F79F1F"/>
                </a:solidFill>
                <a:effectLst/>
                <a:latin typeface="Arial" panose="020B0604020202020204" pitchFamily="34" charset="0"/>
              </a:rPr>
              <a:t>light energy.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7335.01364">
            <a:hlinkClick r:id="" action="ppaction://media"/>
            <a:extLst>
              <a:ext uri="{FF2B5EF4-FFF2-40B4-BE49-F238E27FC236}">
                <a16:creationId xmlns:a16="http://schemas.microsoft.com/office/drawing/2014/main" id="{18038B1A-7C6A-407D-B8C9-15E976FF6F6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53790" y="314697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7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AD456F-E990-4167-A483-029D9F397B14}"/>
              </a:ext>
            </a:extLst>
          </p:cNvPr>
          <p:cNvSpPr/>
          <p:nvPr/>
        </p:nvSpPr>
        <p:spPr>
          <a:xfrm>
            <a:off x="506730" y="611099"/>
            <a:ext cx="111785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loss of </a:t>
            </a:r>
            <a:r>
              <a:rPr lang="en-US" sz="2400" b="1" i="0" dirty="0">
                <a:solidFill>
                  <a:srgbClr val="54A0FF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called </a:t>
            </a:r>
            <a:r>
              <a:rPr lang="en-US" sz="2400" b="1" i="0" dirty="0">
                <a:solidFill>
                  <a:srgbClr val="EA2027"/>
                </a:solidFill>
                <a:effectLst/>
                <a:latin typeface="Arial" panose="020B0604020202020204" pitchFamily="34" charset="0"/>
              </a:rPr>
              <a:t>voltage drop.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is a </a:t>
            </a:r>
            <a:r>
              <a:rPr lang="en-US" sz="2400" b="1" i="0" dirty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higher potential energy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before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US" sz="24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 component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after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FF0C516-8901-4C93-8DE1-F177D9A68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2" y="2418398"/>
            <a:ext cx="761047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050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F808C1-F294-49F1-9169-2F913F856962}"/>
              </a:ext>
            </a:extLst>
          </p:cNvPr>
          <p:cNvSpPr/>
          <p:nvPr/>
        </p:nvSpPr>
        <p:spPr>
          <a:xfrm>
            <a:off x="251460" y="448717"/>
            <a:ext cx="11315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EA2027"/>
                </a:solidFill>
                <a:effectLst/>
                <a:latin typeface="Arial" panose="020B0604020202020204" pitchFamily="34" charset="0"/>
              </a:rPr>
              <a:t>Voltage drops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essential for moving </a:t>
            </a:r>
            <a:r>
              <a:rPr lang="en-US" sz="2400" b="1" i="0" dirty="0">
                <a:solidFill>
                  <a:srgbClr val="12CBC4"/>
                </a:solidFill>
                <a:effectLst/>
                <a:latin typeface="Arial" panose="020B0604020202020204" pitchFamily="34" charset="0"/>
              </a:rPr>
              <a:t>energy 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through a </a:t>
            </a:r>
            <a:r>
              <a:rPr lang="en-US" sz="24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 component.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Watch this video (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KaTeX_Main"/>
              </a:rPr>
              <a:t>2:06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of a </a:t>
            </a:r>
            <a:r>
              <a:rPr lang="en-US" sz="2400" b="1" i="0" dirty="0">
                <a:solidFill>
                  <a:srgbClr val="EA2027"/>
                </a:solidFill>
                <a:effectLst/>
                <a:latin typeface="Arial" panose="020B0604020202020204" pitchFamily="34" charset="0"/>
              </a:rPr>
              <a:t>voltage drop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across a </a:t>
            </a:r>
            <a:r>
              <a:rPr lang="en-US" sz="2400" b="1" i="0" dirty="0">
                <a:solidFill>
                  <a:srgbClr val="F79F1F"/>
                </a:solidFill>
                <a:effectLst/>
                <a:latin typeface="Arial" panose="020B0604020202020204" pitchFamily="34" charset="0"/>
              </a:rPr>
              <a:t>lightbulb.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5" name="Online Media 4" title="Electric Circuits:  Basics of the voltage and current laws.">
            <a:hlinkClick r:id="" action="ppaction://media"/>
            <a:extLst>
              <a:ext uri="{FF2B5EF4-FFF2-40B4-BE49-F238E27FC236}">
                <a16:creationId xmlns:a16="http://schemas.microsoft.com/office/drawing/2014/main" id="{C756AA3B-157B-4863-AEA6-79DABB5F317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67840" y="1714500"/>
            <a:ext cx="9022080" cy="50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9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0A51B-ECE5-4F45-9EEA-84048B538B76}"/>
              </a:ext>
            </a:extLst>
          </p:cNvPr>
          <p:cNvSpPr/>
          <p:nvPr/>
        </p:nvSpPr>
        <p:spPr>
          <a:xfrm>
            <a:off x="251460" y="1934686"/>
            <a:ext cx="117729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 you will be able to: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590F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what </a:t>
            </a:r>
            <a:r>
              <a:rPr lang="en-US" sz="28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voltage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590F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we </a:t>
            </a:r>
            <a:r>
              <a:rPr lang="en-US" sz="2800" b="1" i="0" dirty="0">
                <a:solidFill>
                  <a:srgbClr val="0652DD"/>
                </a:solidFill>
                <a:effectLst/>
                <a:latin typeface="Arial" panose="020B0604020202020204" pitchFamily="34" charset="0"/>
              </a:rPr>
              <a:t>measure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voltage.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590F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why </a:t>
            </a:r>
            <a:r>
              <a:rPr lang="en-US" sz="2800" b="1" i="0" dirty="0">
                <a:solidFill>
                  <a:srgbClr val="54A0FF"/>
                </a:solidFill>
                <a:effectLst/>
                <a:latin typeface="Arial" panose="020B0604020202020204" pitchFamily="34" charset="0"/>
              </a:rPr>
              <a:t>voltage drops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occur.</a:t>
            </a:r>
          </a:p>
        </p:txBody>
      </p:sp>
    </p:spTree>
    <p:extLst>
      <p:ext uri="{BB962C8B-B14F-4D97-AF65-F5344CB8AC3E}">
        <p14:creationId xmlns:p14="http://schemas.microsoft.com/office/powerpoint/2010/main" val="133605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3CC4C1-5C4D-45CA-BAD9-D9D8DD35A7E3}"/>
              </a:ext>
            </a:extLst>
          </p:cNvPr>
          <p:cNvSpPr/>
          <p:nvPr/>
        </p:nvSpPr>
        <p:spPr>
          <a:xfrm>
            <a:off x="1339850" y="606763"/>
            <a:ext cx="1085215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Voltage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difference in </a:t>
            </a:r>
            <a:r>
              <a:rPr lang="en-US" sz="2800" b="1" i="0" dirty="0">
                <a:solidFill>
                  <a:srgbClr val="54A0FF"/>
                </a:solidFill>
                <a:effectLst/>
                <a:latin typeface="Arial" panose="020B0604020202020204" pitchFamily="34" charset="0"/>
              </a:rPr>
              <a:t>potential energy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across an </a:t>
            </a:r>
            <a:r>
              <a:rPr lang="en-US" sz="2800" b="1" i="0" dirty="0">
                <a:solidFill>
                  <a:srgbClr val="009432"/>
                </a:solidFill>
                <a:effectLst/>
                <a:latin typeface="Arial" panose="020B0604020202020204" pitchFamily="34" charset="0"/>
              </a:rPr>
              <a:t>energy source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sz="28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 component.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Voltage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also called the </a:t>
            </a:r>
            <a:r>
              <a:rPr lang="en-US" sz="28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potential difference.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unit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 </a:t>
            </a:r>
            <a:r>
              <a:rPr lang="en-US" sz="28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voltage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US" sz="2800" b="1" i="0" dirty="0">
                <a:solidFill>
                  <a:srgbClr val="006266"/>
                </a:solidFill>
                <a:effectLst/>
                <a:latin typeface="Arial" panose="020B0604020202020204" pitchFamily="34" charset="0"/>
              </a:rPr>
              <a:t>volt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V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3" name="1509318069.58258">
            <a:hlinkClick r:id="" action="ppaction://media"/>
            <a:extLst>
              <a:ext uri="{FF2B5EF4-FFF2-40B4-BE49-F238E27FC236}">
                <a16:creationId xmlns:a16="http://schemas.microsoft.com/office/drawing/2014/main" id="{CE3976EE-5EBE-44A4-BB75-6D86067E683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77640" y="3756659"/>
            <a:ext cx="470916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B2D7F7-ECD0-44FA-8879-F648B65D5F67}"/>
              </a:ext>
            </a:extLst>
          </p:cNvPr>
          <p:cNvSpPr/>
          <p:nvPr/>
        </p:nvSpPr>
        <p:spPr>
          <a:xfrm>
            <a:off x="449580" y="289679"/>
            <a:ext cx="1134618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54A0FF"/>
                </a:solidFill>
                <a:effectLst/>
                <a:latin typeface="Arial" panose="020B0604020202020204" pitchFamily="34" charset="0"/>
              </a:rPr>
              <a:t>Potential energy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 </a:t>
            </a:r>
            <a:r>
              <a:rPr lang="en-US" sz="24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similar idea to </a:t>
            </a:r>
            <a:r>
              <a:rPr lang="en-US" sz="2400" b="1" i="0" dirty="0">
                <a:solidFill>
                  <a:srgbClr val="54A0FF"/>
                </a:solidFill>
                <a:effectLst/>
                <a:latin typeface="Arial" panose="020B0604020202020204" pitchFamily="34" charset="0"/>
              </a:rPr>
              <a:t>gravitational potential energy.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a rock is at the top of a steep hill, it will start rolling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down the hill.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because there is </a:t>
            </a:r>
            <a:r>
              <a:rPr lang="en-US" sz="2400" b="1" i="0" dirty="0">
                <a:solidFill>
                  <a:srgbClr val="54A0FF"/>
                </a:solidFill>
                <a:effectLst/>
                <a:latin typeface="Arial" panose="020B0604020202020204" pitchFamily="34" charset="0"/>
              </a:rPr>
              <a:t>greater gravitational potential energy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the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top of the hill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at the bottom.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1" i="0" dirty="0">
                <a:solidFill>
                  <a:srgbClr val="12CBC4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flows from places with </a:t>
            </a:r>
            <a:r>
              <a:rPr lang="en-US" sz="2400" b="1" i="0" dirty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high potential energy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places with </a:t>
            </a:r>
            <a:r>
              <a:rPr lang="en-US" sz="2400" b="1" i="0" dirty="0">
                <a:solidFill>
                  <a:srgbClr val="0652DD"/>
                </a:solidFill>
                <a:effectLst/>
                <a:latin typeface="Arial" panose="020B0604020202020204" pitchFamily="34" charset="0"/>
              </a:rPr>
              <a:t>low potential energy.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5C6A33-91AE-43BB-BD9F-66BDA8D9C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868" y="3429000"/>
            <a:ext cx="10462637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E7C6B5-B7F3-477D-9B3D-0FA9C9824AB4}"/>
              </a:ext>
            </a:extLst>
          </p:cNvPr>
          <p:cNvSpPr/>
          <p:nvPr/>
        </p:nvSpPr>
        <p:spPr>
          <a:xfrm>
            <a:off x="320040" y="2097316"/>
            <a:ext cx="1117853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12CBC4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supplied by the </a:t>
            </a:r>
            <a:r>
              <a:rPr lang="en-US" sz="3200" b="1" i="0" dirty="0">
                <a:solidFill>
                  <a:srgbClr val="009432"/>
                </a:solidFill>
                <a:effectLst/>
                <a:latin typeface="Arial" panose="020B0604020202020204" pitchFamily="34" charset="0"/>
              </a:rPr>
              <a:t>energy source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US" sz="32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circuit.</a:t>
            </a:r>
            <a:endParaRPr lang="en-US" sz="32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 </a:t>
            </a:r>
            <a:r>
              <a:rPr lang="en-US" sz="3200" b="1" i="0" dirty="0">
                <a:solidFill>
                  <a:srgbClr val="12CBC4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flows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around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US" sz="32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that it can be </a:t>
            </a:r>
            <a:r>
              <a:rPr lang="en-US" sz="32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used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the </a:t>
            </a:r>
            <a:r>
              <a:rPr lang="en-US" sz="32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 components.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60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9BEB2E-D599-4686-913D-75ED48E64598}"/>
              </a:ext>
            </a:extLst>
          </p:cNvPr>
          <p:cNvSpPr/>
          <p:nvPr/>
        </p:nvSpPr>
        <p:spPr>
          <a:xfrm>
            <a:off x="-138113" y="415529"/>
            <a:ext cx="123301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 the </a:t>
            </a:r>
            <a:r>
              <a:rPr lang="en-US" sz="2400" b="1" i="0" dirty="0">
                <a:solidFill>
                  <a:srgbClr val="12CBC4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supplied by the </a:t>
            </a:r>
            <a:r>
              <a:rPr lang="en-US" sz="2400" b="1" i="0" dirty="0">
                <a:solidFill>
                  <a:srgbClr val="009432"/>
                </a:solidFill>
                <a:effectLst/>
                <a:latin typeface="Arial" panose="020B0604020202020204" pitchFamily="34" charset="0"/>
              </a:rPr>
              <a:t>energy source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US" sz="24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used up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the </a:t>
            </a:r>
            <a:r>
              <a:rPr lang="en-US" sz="24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 components.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one side of the </a:t>
            </a:r>
            <a:r>
              <a:rPr lang="en-US" sz="2400" b="1" i="0" dirty="0">
                <a:solidFill>
                  <a:srgbClr val="009432"/>
                </a:solidFill>
                <a:effectLst/>
                <a:latin typeface="Arial" panose="020B0604020202020204" pitchFamily="34" charset="0"/>
              </a:rPr>
              <a:t>energy source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a </a:t>
            </a:r>
            <a:r>
              <a:rPr lang="en-US" sz="2400" b="1" i="0" dirty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high potential energy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while the other side has a </a:t>
            </a:r>
            <a:r>
              <a:rPr lang="en-US" sz="2400" b="1" i="0" dirty="0">
                <a:solidFill>
                  <a:srgbClr val="0652DD"/>
                </a:solidFill>
                <a:effectLst/>
                <a:latin typeface="Arial" panose="020B0604020202020204" pitchFamily="34" charset="0"/>
              </a:rPr>
              <a:t>low potential energy.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forms a </a:t>
            </a:r>
            <a:r>
              <a:rPr lang="en-US" sz="24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potential difference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across the energy source.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400" b="1" i="1" dirty="0">
                <a:solidFill>
                  <a:srgbClr val="12CBC4"/>
                </a:solidFill>
                <a:effectLst/>
                <a:latin typeface="Arial" panose="020B0604020202020204" pitchFamily="34" charset="0"/>
              </a:rPr>
              <a:t>blue arrows</a:t>
            </a:r>
            <a:r>
              <a:rPr lang="en-US" sz="24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diagram below represent the </a:t>
            </a:r>
            <a:r>
              <a:rPr lang="en-US" sz="2400" b="1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direction</a:t>
            </a:r>
            <a:r>
              <a:rPr lang="en-US" sz="24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 </a:t>
            </a:r>
            <a:r>
              <a:rPr lang="en-US" sz="2400" b="1" i="1" dirty="0">
                <a:solidFill>
                  <a:srgbClr val="12CBC4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US" sz="24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travels in (the conventional current).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AD4AE6B-327F-4846-A7FC-B95B2801F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155" y="4388168"/>
            <a:ext cx="38290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588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55B3C4-0C4B-4452-95DE-14FDB4717C6A}"/>
              </a:ext>
            </a:extLst>
          </p:cNvPr>
          <p:cNvSpPr/>
          <p:nvPr/>
        </p:nvSpPr>
        <p:spPr>
          <a:xfrm>
            <a:off x="1042988" y="487740"/>
            <a:ext cx="107527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voltage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across the </a:t>
            </a:r>
            <a:r>
              <a:rPr lang="en-US" sz="2800" b="1" i="0" dirty="0">
                <a:solidFill>
                  <a:srgbClr val="009432"/>
                </a:solidFill>
                <a:effectLst/>
                <a:latin typeface="Arial" panose="020B0604020202020204" pitchFamily="34" charset="0"/>
              </a:rPr>
              <a:t>energy source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amount of </a:t>
            </a:r>
            <a:r>
              <a:rPr lang="en-US" sz="2800" b="1" i="0" dirty="0">
                <a:solidFill>
                  <a:srgbClr val="12CBC4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supplied to the </a:t>
            </a:r>
            <a:r>
              <a:rPr lang="en-US" sz="28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US" sz="2800" b="1" i="0" dirty="0">
                <a:solidFill>
                  <a:srgbClr val="009432"/>
                </a:solidFill>
                <a:effectLst/>
                <a:latin typeface="Arial" panose="020B0604020202020204" pitchFamily="34" charset="0"/>
              </a:rPr>
              <a:t>energy source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a </a:t>
            </a:r>
            <a:r>
              <a:rPr lang="en-US" sz="2800" b="1" i="0" dirty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high voltage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supplies </a:t>
            </a:r>
            <a:r>
              <a:rPr lang="en-US" sz="2800" b="1" i="0" dirty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more energy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circuit.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 </a:t>
            </a:r>
            <a:r>
              <a:rPr lang="en-US" sz="2800" b="1" i="0" dirty="0">
                <a:solidFill>
                  <a:srgbClr val="12CBC4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then carried around the </a:t>
            </a:r>
            <a:r>
              <a:rPr lang="en-US" sz="28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the </a:t>
            </a:r>
            <a:r>
              <a:rPr lang="en-US" sz="28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US" sz="28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flows from areas of </a:t>
            </a:r>
            <a:r>
              <a:rPr lang="en-US" sz="2800" b="1" i="0" dirty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high potential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areas of </a:t>
            </a:r>
            <a:r>
              <a:rPr lang="en-US" sz="2800" b="1" i="0" dirty="0">
                <a:solidFill>
                  <a:srgbClr val="0652DD"/>
                </a:solidFill>
                <a:effectLst/>
                <a:latin typeface="Arial" panose="020B0604020202020204" pitchFamily="34" charset="0"/>
              </a:rPr>
              <a:t>low potential.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Potential energy is both </a:t>
            </a:r>
            <a:r>
              <a:rPr lang="en-US" sz="2800" b="1" i="0" dirty="0">
                <a:solidFill>
                  <a:srgbClr val="009432"/>
                </a:solidFill>
                <a:effectLst/>
                <a:latin typeface="Arial" panose="020B0604020202020204" pitchFamily="34" charset="0"/>
              </a:rPr>
              <a:t>lost and gained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electrons flow around a circuit.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3807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925615-D322-4094-B52B-5A8BFEA8DFE5}"/>
              </a:ext>
            </a:extLst>
          </p:cNvPr>
          <p:cNvSpPr/>
          <p:nvPr/>
        </p:nvSpPr>
        <p:spPr>
          <a:xfrm>
            <a:off x="1085691" y="289719"/>
            <a:ext cx="100206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54A0FF"/>
                </a:solidFill>
                <a:effectLst/>
                <a:latin typeface="Arial" panose="020B0604020202020204" pitchFamily="34" charset="0"/>
              </a:rPr>
              <a:t>Potential energy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both lost and gained as </a:t>
            </a:r>
            <a:r>
              <a:rPr lang="en-US" sz="24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electrons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flow around a </a:t>
            </a:r>
            <a:r>
              <a:rPr lang="en-US" sz="24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Watch this video (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KaTeX_Main"/>
              </a:rPr>
              <a:t>2:17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for a summary of </a:t>
            </a:r>
            <a:r>
              <a:rPr lang="en-US" sz="2400" b="1" i="0" dirty="0">
                <a:solidFill>
                  <a:srgbClr val="54A0FF"/>
                </a:solidFill>
                <a:effectLst/>
                <a:latin typeface="Arial" panose="020B0604020202020204" pitchFamily="34" charset="0"/>
              </a:rPr>
              <a:t>potential energy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US" sz="24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circuits.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Online Media 2" title="Battery Energy and Power">
            <a:hlinkClick r:id="" action="ppaction://media"/>
            <a:extLst>
              <a:ext uri="{FF2B5EF4-FFF2-40B4-BE49-F238E27FC236}">
                <a16:creationId xmlns:a16="http://schemas.microsoft.com/office/drawing/2014/main" id="{0A67DD51-6CCA-468D-B83C-BAA838719AB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73680" y="26289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7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DC0FFC-ED19-43F6-99B2-A586ED7DC7D6}"/>
              </a:ext>
            </a:extLst>
          </p:cNvPr>
          <p:cNvSpPr/>
          <p:nvPr/>
        </p:nvSpPr>
        <p:spPr>
          <a:xfrm>
            <a:off x="2049462" y="723037"/>
            <a:ext cx="89233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use a </a:t>
            </a:r>
            <a:r>
              <a:rPr lang="en-US" sz="2400" b="1" i="0" dirty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voltmeter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measure the </a:t>
            </a:r>
            <a:r>
              <a:rPr lang="en-US" sz="24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voltage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two points in the </a:t>
            </a:r>
            <a:r>
              <a:rPr lang="en-US" sz="24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if we connect the </a:t>
            </a:r>
            <a:r>
              <a:rPr lang="en-US" sz="2400" b="1" i="0" dirty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voltmeter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across the </a:t>
            </a:r>
            <a:r>
              <a:rPr lang="en-US" sz="2400" b="1" i="0" dirty="0">
                <a:solidFill>
                  <a:srgbClr val="009432"/>
                </a:solidFill>
                <a:effectLst/>
                <a:latin typeface="Arial" panose="020B0604020202020204" pitchFamily="34" charset="0"/>
              </a:rPr>
              <a:t>energy source,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will tell us the </a:t>
            </a:r>
            <a:r>
              <a:rPr lang="en-US" sz="24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voltage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energy source.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E863A5E-2352-4831-9D39-EB27F0583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90" y="3034785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251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34</Words>
  <Application>Microsoft Office PowerPoint</Application>
  <PresentationFormat>Widescreen</PresentationFormat>
  <Paragraphs>55</Paragraphs>
  <Slides>13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KaTeX_Main</vt:lpstr>
      <vt:lpstr>Office Theme</vt:lpstr>
      <vt:lpstr>Voltage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Voltage</dc:title>
  <dc:creator>Jean D'cruz</dc:creator>
  <cp:lastModifiedBy>Jean D'cruz</cp:lastModifiedBy>
  <cp:revision>1</cp:revision>
  <dcterms:created xsi:type="dcterms:W3CDTF">2020-05-02T11:43:22Z</dcterms:created>
  <dcterms:modified xsi:type="dcterms:W3CDTF">2020-05-02T11:49:41Z</dcterms:modified>
</cp:coreProperties>
</file>