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8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4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89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15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1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93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50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9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0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76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77B9-6E55-44BD-AED3-3EF6911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9A66-6467-498F-9EF2-C71D739C71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02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7.png"/><Relationship Id="rId4" Type="http://schemas.openxmlformats.org/officeDocument/2006/relationships/hyperlink" Target="https://www.educationperfect.com/app/#/1572045/1544557/list-start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Gqsi_LDUn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Colour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73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6638"/>
            <a:ext cx="12052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light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bends the least as it travels through the prism.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it has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longest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wavelength of all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visible light.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290C5E"/>
                </a:solidFill>
                <a:effectLst/>
                <a:latin typeface="Arial" panose="020B0604020202020204" pitchFamily="34" charset="0"/>
              </a:rPr>
              <a:t>Violet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bends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prism. This is due to its </a:t>
            </a:r>
            <a:r>
              <a:rPr lang="en-AU" sz="2400" b="1" i="0" dirty="0" smtClean="0">
                <a:solidFill>
                  <a:srgbClr val="290C5E"/>
                </a:solidFill>
                <a:effectLst/>
                <a:latin typeface="Arial" panose="020B0604020202020204" pitchFamily="34" charset="0"/>
              </a:rPr>
              <a:t>short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wavelength.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90671976.64411g/1490671977733-25132147032041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735262"/>
            <a:ext cx="74771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5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30937"/>
            <a:ext cx="1137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causes objects to be coloured differently?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is an apple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sky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blue?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answer to these questions can be explained by the </a:t>
            </a:r>
            <a:r>
              <a:rPr lang="en-AU" sz="2400" b="1" i="0" dirty="0" smtClean="0">
                <a:solidFill>
                  <a:srgbClr val="987DD8"/>
                </a:solidFill>
                <a:effectLst/>
                <a:latin typeface="Arial" panose="020B0604020202020204" pitchFamily="34" charset="0"/>
              </a:rPr>
              <a:t>reflection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D87D8F"/>
                </a:solidFill>
                <a:effectLst/>
                <a:latin typeface="Arial" panose="020B0604020202020204" pitchFamily="34" charset="0"/>
              </a:rPr>
              <a:t>absorption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different colours of light.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585.5623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16412" y="3441700"/>
            <a:ext cx="417080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17036"/>
            <a:ext cx="1139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an apple, it is because all colours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except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red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987DD8"/>
                </a:solidFill>
                <a:effectLst/>
                <a:latin typeface="Arial" panose="020B0604020202020204" pitchFamily="34" charset="0"/>
              </a:rPr>
              <a:t>absorbed.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red light is </a:t>
            </a:r>
            <a:r>
              <a:rPr lang="en-AU" sz="2400" b="1" i="0" dirty="0" smtClean="0">
                <a:solidFill>
                  <a:srgbClr val="D87D8F"/>
                </a:solidFill>
                <a:effectLst/>
                <a:latin typeface="Arial" panose="020B0604020202020204" pitchFamily="34" charset="0"/>
              </a:rPr>
              <a:t>reflected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apple. This makes it look red!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468724.2627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32528" y="2717800"/>
            <a:ext cx="5542844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909935"/>
            <a:ext cx="9410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green leaf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reflects the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light.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the other colours are </a:t>
            </a:r>
            <a:r>
              <a:rPr lang="en-AU" sz="2800" b="1" i="0" dirty="0" smtClean="0">
                <a:solidFill>
                  <a:srgbClr val="560763"/>
                </a:solidFill>
                <a:effectLst/>
                <a:latin typeface="Arial" panose="020B0604020202020204" pitchFamily="34" charset="0"/>
              </a:rPr>
              <a:t>absorbed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leaf.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679963.1088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27966" y="2317749"/>
            <a:ext cx="5376334" cy="40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5000" y="163036"/>
            <a:ext cx="9182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A </a:t>
            </a: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black object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has absorbed </a:t>
            </a:r>
            <a:r>
              <a:rPr lang="en-AU" sz="2400" b="1" i="1" dirty="0">
                <a:solidFill>
                  <a:srgbClr val="444444"/>
                </a:solidFill>
                <a:latin typeface="Arial" panose="020B0604020202020204" pitchFamily="34" charset="0"/>
              </a:rPr>
              <a:t>all colours of light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and reflects none of them.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This is why black objects get </a:t>
            </a:r>
            <a:r>
              <a:rPr lang="en-AU" sz="2400" b="1" dirty="0">
                <a:solidFill>
                  <a:srgbClr val="CC0000"/>
                </a:solidFill>
                <a:latin typeface="Arial" panose="020B0604020202020204" pitchFamily="34" charset="0"/>
              </a:rPr>
              <a:t>hotter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faster in the sun - they are </a:t>
            </a:r>
            <a:r>
              <a:rPr lang="en-AU" sz="2400" b="1" dirty="0">
                <a:solidFill>
                  <a:srgbClr val="DF6612"/>
                </a:solidFill>
                <a:latin typeface="Arial" panose="020B0604020202020204" pitchFamily="34" charset="0"/>
              </a:rPr>
              <a:t>absorbing more energy.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69586650.556961g/1469586674934-11448506387914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2" y="2679524"/>
            <a:ext cx="5208588" cy="345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0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6336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white object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not absorbed any colours of light and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reflects all of them.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white object is reflecting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white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 at you.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70785983.527391g/1470785996313-316784250788424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4" y="2933700"/>
            <a:ext cx="4402667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6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636538"/>
            <a:ext cx="1082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wait, how do we actually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different colours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visible light?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human eye has specialised cells, called </a:t>
            </a:r>
            <a:r>
              <a:rPr lang="en-AU" sz="2400" b="1" i="0" dirty="0" smtClean="0">
                <a:solidFill>
                  <a:srgbClr val="D87D8E"/>
                </a:solidFill>
                <a:effectLst/>
                <a:latin typeface="Arial" panose="020B0604020202020204" pitchFamily="34" charset="0"/>
              </a:rPr>
              <a:t>cones,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detect the different coloured wavelengths.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different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each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primary colour.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9958858.8823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83100" y="3124200"/>
            <a:ext cx="2882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77336"/>
            <a:ext cx="1129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three primary colours of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red,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blue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00CC00"/>
                </a:solidFill>
                <a:effectLst/>
                <a:latin typeface="Arial" panose="020B0604020202020204" pitchFamily="34" charset="0"/>
              </a:rPr>
              <a:t>green.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 when these three colours are shone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together.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0406767.773641g/1450406769330-720845812918445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477665"/>
            <a:ext cx="57435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6400" y="2713335"/>
            <a:ext cx="1162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learnt that the primary colours are actually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1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yellow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also true! These are the primary colours of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pigment.</a:t>
            </a:r>
            <a:endParaRPr lang="en-AU" sz="2400" dirty="0"/>
          </a:p>
        </p:txBody>
      </p:sp>
      <p:pic>
        <p:nvPicPr>
          <p:cNvPr id="4" name="1525756179.9086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7562" y="3788866"/>
            <a:ext cx="5456238" cy="30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4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682536"/>
            <a:ext cx="11442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shine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primary colours together, we produce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secondary colours.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secondary colours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800" b="1" i="0" dirty="0" smtClean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magenta,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D1FF"/>
                </a:solidFill>
                <a:effectLst/>
                <a:latin typeface="Arial" panose="020B0604020202020204" pitchFamily="34" charset="0"/>
              </a:rPr>
              <a:t>cyan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yellow.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9331925.2066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4800" y="29464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370" y="285234"/>
            <a:ext cx="7654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combine to produce </a:t>
            </a:r>
            <a:r>
              <a:rPr lang="en-AU" sz="2800" b="1" i="0" dirty="0" smtClean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magenta.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0406855.995461g/1450406861859-72084581291844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990600"/>
            <a:ext cx="37814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ww.educationperfect.com/media/content/English%20&amp;%20Literature/1513304787.086391g/1513304773319-2108597132219009-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2236371"/>
            <a:ext cx="7620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70000" y="5215235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The icing on this donut is magenta, which means that it reflects red and blue light and absorbs everything else. It is also delicious.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6843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0" y="375335"/>
            <a:ext cx="1043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04148"/>
              </p:ext>
            </p:extLst>
          </p:nvPr>
        </p:nvGraphicFramePr>
        <p:xfrm>
          <a:off x="546100" y="1098074"/>
          <a:ext cx="11455400" cy="2590800"/>
        </p:xfrm>
        <a:graphic>
          <a:graphicData uri="http://schemas.openxmlformats.org/drawingml/2006/table">
            <a:tbl>
              <a:tblPr/>
              <a:tblGrid>
                <a:gridCol w="1362947">
                  <a:extLst>
                    <a:ext uri="{9D8B030D-6E8A-4147-A177-3AD203B41FA5}">
                      <a16:colId xmlns:a16="http://schemas.microsoft.com/office/drawing/2014/main" val="810921665"/>
                    </a:ext>
                  </a:extLst>
                </a:gridCol>
                <a:gridCol w="10092453">
                  <a:extLst>
                    <a:ext uri="{9D8B030D-6E8A-4147-A177-3AD203B41FA5}">
                      <a16:colId xmlns:a16="http://schemas.microsoft.com/office/drawing/2014/main" val="3045359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AE6A"/>
                          </a:solidFill>
                          <a:effectLst/>
                        </a:rPr>
                        <a:t>Describe</a:t>
                      </a:r>
                      <a:r>
                        <a:rPr lang="en-AU" sz="2800" b="1">
                          <a:effectLst/>
                        </a:rPr>
                        <a:t> the relationship between </a:t>
                      </a:r>
                      <a:r>
                        <a:rPr lang="en-AU" sz="2800" b="1">
                          <a:solidFill>
                            <a:srgbClr val="D45E1D"/>
                          </a:solidFill>
                          <a:effectLst/>
                        </a:rPr>
                        <a:t>frequency</a:t>
                      </a:r>
                      <a:r>
                        <a:rPr lang="en-AU" sz="2800" b="1">
                          <a:effectLst/>
                        </a:rPr>
                        <a:t> and </a:t>
                      </a:r>
                      <a:r>
                        <a:rPr lang="en-AU" sz="2800" b="1">
                          <a:solidFill>
                            <a:srgbClr val="1D93D4"/>
                          </a:solidFill>
                          <a:effectLst/>
                        </a:rPr>
                        <a:t>wavelength.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4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AE6A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what happens when white light is put through a prism.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0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AE6A"/>
                          </a:solidFill>
                          <a:effectLst/>
                        </a:rPr>
                        <a:t>Explain</a:t>
                      </a:r>
                      <a:r>
                        <a:rPr lang="en-AU" sz="2800" b="1">
                          <a:effectLst/>
                        </a:rPr>
                        <a:t> how the </a:t>
                      </a:r>
                      <a:r>
                        <a:rPr lang="en-AU" sz="2800" b="1">
                          <a:solidFill>
                            <a:srgbClr val="987DD8"/>
                          </a:solidFill>
                          <a:effectLst/>
                        </a:rPr>
                        <a:t>absorption</a:t>
                      </a:r>
                      <a:r>
                        <a:rPr lang="en-AU" sz="2800" b="1">
                          <a:effectLst/>
                        </a:rPr>
                        <a:t> and </a:t>
                      </a:r>
                      <a:r>
                        <a:rPr lang="en-AU" sz="2800" b="1">
                          <a:solidFill>
                            <a:srgbClr val="D87D8F"/>
                          </a:solidFill>
                          <a:effectLst/>
                        </a:rPr>
                        <a:t>reflection</a:t>
                      </a:r>
                      <a:r>
                        <a:rPr lang="en-AU" sz="2800" b="1">
                          <a:effectLst/>
                        </a:rPr>
                        <a:t> of different wavelengths gives objects their </a:t>
                      </a:r>
                      <a:r>
                        <a:rPr lang="en-AU" sz="2800" b="1">
                          <a:solidFill>
                            <a:srgbClr val="732DA4"/>
                          </a:solidFill>
                          <a:effectLst/>
                        </a:rPr>
                        <a:t>colour.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9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4.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AE6A"/>
                          </a:solidFill>
                          <a:effectLst/>
                        </a:rPr>
                        <a:t>List</a:t>
                      </a:r>
                      <a:r>
                        <a:rPr lang="en-AU" sz="2800" b="1" dirty="0">
                          <a:effectLst/>
                        </a:rPr>
                        <a:t> the </a:t>
                      </a:r>
                      <a:r>
                        <a:rPr lang="en-AU" sz="2800" b="1" dirty="0">
                          <a:solidFill>
                            <a:srgbClr val="0066CC"/>
                          </a:solidFill>
                          <a:effectLst/>
                        </a:rPr>
                        <a:t>primary</a:t>
                      </a:r>
                      <a:r>
                        <a:rPr lang="en-AU" sz="2800" b="1" dirty="0">
                          <a:effectLst/>
                        </a:rPr>
                        <a:t> and </a:t>
                      </a:r>
                      <a:r>
                        <a:rPr lang="en-AU" sz="2800" b="1" dirty="0">
                          <a:solidFill>
                            <a:srgbClr val="E3316F"/>
                          </a:solidFill>
                          <a:effectLst/>
                        </a:rPr>
                        <a:t>secondary</a:t>
                      </a:r>
                      <a:r>
                        <a:rPr lang="en-AU" sz="2800" b="1" dirty="0">
                          <a:effectLst/>
                        </a:rPr>
                        <a:t> colours of light.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746505"/>
                  </a:ext>
                </a:extLst>
              </a:tr>
            </a:tbl>
          </a:graphicData>
        </a:graphic>
      </p:graphicFrame>
      <p:pic>
        <p:nvPicPr>
          <p:cNvPr id="4" name="1509324865.596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08600" y="3714274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9570" y="653534"/>
            <a:ext cx="7335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CC00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combine to produce </a:t>
            </a:r>
            <a:r>
              <a:rPr lang="en-AU" sz="2800" b="1" i="0" dirty="0" smtClean="0">
                <a:solidFill>
                  <a:srgbClr val="00D1FF"/>
                </a:solidFill>
                <a:effectLst/>
                <a:latin typeface="Arial" panose="020B0604020202020204" pitchFamily="34" charset="0"/>
              </a:rPr>
              <a:t>cyan.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0406951.395091g/1450406952899-72084581291844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1333500"/>
            <a:ext cx="5226924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media/content/German/1450478754.973551g/1450478753143-225002340595412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3084512"/>
            <a:ext cx="38004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1100" y="5634335"/>
            <a:ext cx="961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The water in these lakes at </a:t>
            </a:r>
            <a:r>
              <a:rPr lang="en-AU" sz="2400" b="1" i="0" dirty="0" err="1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Pamukkale</a:t>
            </a:r>
            <a:r>
              <a:rPr lang="en-AU" sz="24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, Turkey, are cyan. This means that they reflect blue and green light and absorb everything else.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073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4872" y="856734"/>
            <a:ext cx="9376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CC00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combine to produce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yellow.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0406987.409451g/1450406992025-72084581291844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1379954"/>
            <a:ext cx="37814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educationperfect.com/media/content/English/1515448411.489521g/1515448418662-1446000473272323-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50" y="2418179"/>
            <a:ext cx="4522550" cy="302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6400" y="5622836"/>
            <a:ext cx="1108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The fur on these golden retrievers is yellow. This means that their fur reflects red and green light, and absorbs everything else. They are also adorable. Yes they are!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68247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76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104339"/>
            <a:ext cx="1168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of all, we need to understand that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wavelength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D45E1D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very </a:t>
            </a:r>
            <a:r>
              <a:rPr lang="en-AU" sz="2400" b="1" i="0" dirty="0" smtClean="0">
                <a:solidFill>
                  <a:srgbClr val="B91DD4"/>
                </a:solidFill>
                <a:effectLst/>
                <a:latin typeface="Arial" panose="020B0604020202020204" pitchFamily="34" charset="0"/>
              </a:rPr>
              <a:t>closely linked.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all light waves travel at 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same 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each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medium.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every light wave travels 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300,000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second in space.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5457921.127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70300" y="3101340"/>
            <a:ext cx="5181600" cy="22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769035"/>
            <a:ext cx="9944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the following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work out the wavelength and frequency of a wave: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124608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4400" b="0" i="1" dirty="0" smtClean="0">
                <a:solidFill>
                  <a:srgbClr val="444444"/>
                </a:solidFill>
                <a:effectLst/>
                <a:latin typeface="KaTeX_Math"/>
              </a:rPr>
              <a:t/>
            </a:r>
            <a:br>
              <a:rPr lang="en-AU" sz="4400" b="0" i="1" dirty="0" smtClean="0">
                <a:solidFill>
                  <a:srgbClr val="444444"/>
                </a:solidFill>
                <a:effectLst/>
                <a:latin typeface="KaTeX_Math"/>
              </a:rPr>
            </a:br>
            <a:r>
              <a:rPr lang="en-AU" sz="4400" b="0" i="1" dirty="0" smtClean="0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AU" sz="4400" b="0" i="0" dirty="0" smtClean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AU" sz="4400" b="0" i="1" dirty="0" smtClean="0">
                <a:solidFill>
                  <a:srgbClr val="444444"/>
                </a:solidFill>
                <a:effectLst/>
                <a:latin typeface="KaTeX_Math"/>
              </a:rPr>
              <a:t>f</a:t>
            </a:r>
            <a:r>
              <a:rPr lang="el-GR" sz="4400" b="0" i="1" dirty="0" smtClean="0">
                <a:solidFill>
                  <a:srgbClr val="444444"/>
                </a:solidFill>
                <a:effectLst/>
                <a:latin typeface="KaTeX_Math"/>
              </a:rPr>
              <a:t>λ</a:t>
            </a:r>
            <a:endParaRPr lang="en-AU" sz="4400" dirty="0"/>
          </a:p>
        </p:txBody>
      </p:sp>
      <p:sp>
        <p:nvSpPr>
          <p:cNvPr id="4" name="Rectangle 3"/>
          <p:cNvSpPr/>
          <p:nvPr/>
        </p:nvSpPr>
        <p:spPr>
          <a:xfrm>
            <a:off x="165100" y="2200195"/>
            <a:ext cx="1003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0" i="1" dirty="0" smtClean="0">
                <a:solidFill>
                  <a:srgbClr val="444444"/>
                </a:solidFill>
                <a:effectLst/>
                <a:latin typeface="KaTeX_Math"/>
              </a:rPr>
              <a:t/>
            </a:r>
            <a:br>
              <a:rPr lang="en-AU" sz="3200" b="0" i="1" dirty="0" smtClean="0">
                <a:solidFill>
                  <a:srgbClr val="444444"/>
                </a:solidFill>
                <a:effectLst/>
                <a:latin typeface="KaTeX_Math"/>
              </a:rPr>
            </a:br>
            <a:r>
              <a:rPr lang="en-AU" sz="3200" b="0" i="1" dirty="0" smtClean="0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3200" b="1" i="0" dirty="0" smtClean="0">
                <a:solidFill>
                  <a:srgbClr val="D41D93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wave, </a:t>
            </a:r>
            <a:r>
              <a:rPr lang="en-AU" sz="3200" b="0" i="1" dirty="0" smtClean="0">
                <a:solidFill>
                  <a:srgbClr val="444444"/>
                </a:solidFill>
                <a:effectLst/>
                <a:latin typeface="KaTeX_Math"/>
              </a:rPr>
              <a:t>f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3200" b="1" i="0" dirty="0" smtClean="0">
                <a:solidFill>
                  <a:srgbClr val="D45E1D"/>
                </a:solidFill>
                <a:effectLst/>
                <a:latin typeface="Arial" panose="020B0604020202020204" pitchFamily="34" charset="0"/>
              </a:rPr>
              <a:t>frequency,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3200" b="0" i="1" dirty="0" smtClean="0">
                <a:solidFill>
                  <a:srgbClr val="444444"/>
                </a:solidFill>
                <a:effectLst/>
                <a:latin typeface="KaTeX_Math"/>
              </a:rPr>
              <a:t>λ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3200" b="1" i="0" dirty="0" smtClean="0">
                <a:solidFill>
                  <a:srgbClr val="1B93D4"/>
                </a:solidFill>
                <a:effectLst/>
                <a:latin typeface="Arial" panose="020B0604020202020204" pitchFamily="34" charset="0"/>
              </a:rPr>
              <a:t>wavelength.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Velocity is always the </a:t>
            </a:r>
            <a:r>
              <a:rPr lang="en-AU" sz="3200" b="1" i="0" dirty="0" smtClean="0">
                <a:solidFill>
                  <a:srgbClr val="D41D93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each medium, so if a wave has a </a:t>
            </a:r>
            <a:r>
              <a:rPr lang="en-AU" sz="3200" b="1" i="0" dirty="0" smtClean="0">
                <a:solidFill>
                  <a:srgbClr val="D45E1D"/>
                </a:solidFill>
                <a:effectLst/>
                <a:latin typeface="Arial" panose="020B0604020202020204" pitchFamily="34" charset="0"/>
              </a:rPr>
              <a:t>high frequency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must have a </a:t>
            </a:r>
            <a:r>
              <a:rPr lang="en-AU" sz="3200" b="1" i="0" dirty="0" smtClean="0">
                <a:solidFill>
                  <a:srgbClr val="1B93D4"/>
                </a:solidFill>
                <a:effectLst/>
                <a:latin typeface="Arial" panose="020B0604020202020204" pitchFamily="34" charset="0"/>
              </a:rPr>
              <a:t>short wavelength,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vice versa.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Maths/1493695657.777861g/1493695659818-428387891132022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093" y="1723142"/>
            <a:ext cx="3656013" cy="14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9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381338"/>
            <a:ext cx="1112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arrange the colours in a spectrum based on their </a:t>
            </a:r>
            <a:r>
              <a:rPr lang="en-AU" sz="2800" b="1" i="0" dirty="0" smtClean="0">
                <a:solidFill>
                  <a:srgbClr val="D45E1D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wavelength.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notice that this is the same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colours in a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rainbow!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isn't a coincidence - a rainbow occurs when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light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split into different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colours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a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AU" sz="2800" b="1" i="0" dirty="0" smtClean="0">
                <a:solidFill>
                  <a:srgbClr val="66CC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AU" sz="2800" b="1" i="0" dirty="0" smtClean="0">
                <a:solidFill>
                  <a:srgbClr val="66CC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8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AU" sz="2800" b="1" i="0" dirty="0" smtClean="0">
                <a:solidFill>
                  <a:srgbClr val="4F69C6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AU" sz="2800" b="1" i="0" dirty="0" smtClean="0">
                <a:solidFill>
                  <a:srgbClr val="290C5E"/>
                </a:solidFill>
                <a:effectLst/>
                <a:latin typeface="Arial" panose="020B0604020202020204" pitchFamily="34" charset="0"/>
              </a:rPr>
              <a:t>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39779796.1021g/1439779795375-198060762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3556000"/>
            <a:ext cx="7848535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9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583337"/>
            <a:ext cx="10223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colour spectrum diagram showed that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lowest frequency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 </a:t>
            </a:r>
            <a:r>
              <a:rPr lang="en-AU" sz="2400" b="1" i="0" dirty="0" smtClean="0">
                <a:solidFill>
                  <a:srgbClr val="290C5E"/>
                </a:solidFill>
                <a:effectLst/>
                <a:latin typeface="Arial" panose="020B0604020202020204" pitchFamily="34" charset="0"/>
              </a:rPr>
              <a:t>violet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 </a:t>
            </a:r>
            <a:r>
              <a:rPr lang="en-AU" sz="2400" b="1" i="0" dirty="0" smtClean="0">
                <a:solidFill>
                  <a:srgbClr val="290C5E"/>
                </a:solidFill>
                <a:effectLst/>
                <a:latin typeface="Arial" panose="020B0604020202020204" pitchFamily="34" charset="0"/>
              </a:rPr>
              <a:t>highest frequency.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light has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longest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wavelength and </a:t>
            </a:r>
            <a:r>
              <a:rPr lang="en-AU" sz="2400" b="1" i="0" dirty="0" smtClean="0">
                <a:solidFill>
                  <a:srgbClr val="290C5E"/>
                </a:solidFill>
                <a:effectLst/>
                <a:latin typeface="Arial" panose="020B0604020202020204" pitchFamily="34" charset="0"/>
              </a:rPr>
              <a:t>violet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light has the </a:t>
            </a:r>
            <a:r>
              <a:rPr lang="en-AU" sz="2400" b="1" i="0" dirty="0" smtClean="0">
                <a:solidFill>
                  <a:srgbClr val="290C5E"/>
                </a:solidFill>
                <a:effectLst/>
                <a:latin typeface="Arial" panose="020B0604020202020204" pitchFamily="34" charset="0"/>
              </a:rPr>
              <a:t>shortest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wavelength.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374.5946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20999" y="3073400"/>
            <a:ext cx="6745111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635"/>
            <a:ext cx="11417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In the 1660s, Isaac Newton discovered something amazing about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light.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4341441.681g/1444341454712-267046294352131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5" y="2051050"/>
            <a:ext cx="2962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57300" y="223553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discovered that </a:t>
            </a:r>
            <a:r>
              <a:rPr lang="en-AU" sz="28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white light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light that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coloured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is actually made up of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combination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other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colours.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6937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95240"/>
            <a:ext cx="11849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see this phenomenon when we use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prisms.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Prisms are used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white light into the different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colours.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There's a complicated reason for how this works, and it's all to do with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refraction.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you'd like to know more about refraction, you can have a look at </a:t>
            </a:r>
            <a:r>
              <a:rPr lang="en-AU" sz="2800" u="none" strike="noStrike" dirty="0" smtClean="0">
                <a:solidFill>
                  <a:srgbClr val="0780B0"/>
                </a:solidFill>
                <a:effectLst/>
                <a:hlinkClick r:id="rId4"/>
              </a:rPr>
              <a:t>this Smart Lesson.</a:t>
            </a:r>
            <a:endParaRPr lang="en-AU" sz="2800" dirty="0" smtClean="0">
              <a:effectLst/>
            </a:endParaRPr>
          </a:p>
          <a:p>
            <a:r>
              <a:rPr lang="en-AU" sz="2800" dirty="0" smtClean="0">
                <a:effectLst/>
              </a:rPr>
              <a:t> Essentially, the different colours </a:t>
            </a:r>
            <a:r>
              <a:rPr lang="en-AU" sz="2800" b="1" dirty="0" smtClean="0">
                <a:solidFill>
                  <a:srgbClr val="5EA42D"/>
                </a:solidFill>
                <a:effectLst/>
              </a:rPr>
              <a:t>bend</a:t>
            </a:r>
            <a:r>
              <a:rPr lang="en-AU" sz="2800" dirty="0" smtClean="0">
                <a:effectLst/>
              </a:rPr>
              <a:t> by different amounts as they go through the prism caused by their different </a:t>
            </a:r>
            <a:r>
              <a:rPr lang="en-AU" sz="2800" b="1" dirty="0" smtClean="0">
                <a:solidFill>
                  <a:srgbClr val="5EA42D"/>
                </a:solidFill>
                <a:effectLst/>
              </a:rPr>
              <a:t>wavelengths.</a:t>
            </a:r>
            <a:endParaRPr lang="en-AU" sz="2800" dirty="0"/>
          </a:p>
        </p:txBody>
      </p:sp>
      <p:pic>
        <p:nvPicPr>
          <p:cNvPr id="3" name="1527130404.4967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3913" y="3974339"/>
            <a:ext cx="3849687" cy="28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Gqsi_LDUn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5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201</Words>
  <Application>Microsoft Office PowerPoint</Application>
  <PresentationFormat>Widescreen</PresentationFormat>
  <Paragraphs>75</Paragraphs>
  <Slides>22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KaTeX_Main</vt:lpstr>
      <vt:lpstr>KaTeX_Math</vt:lpstr>
      <vt:lpstr>Office Theme</vt:lpstr>
      <vt:lpstr>Colour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</dc:title>
  <dc:creator>Joseph D'cruz</dc:creator>
  <cp:lastModifiedBy>Joseph D'cruz</cp:lastModifiedBy>
  <cp:revision>2</cp:revision>
  <dcterms:created xsi:type="dcterms:W3CDTF">2020-05-30T02:35:11Z</dcterms:created>
  <dcterms:modified xsi:type="dcterms:W3CDTF">2020-05-30T02:47:25Z</dcterms:modified>
</cp:coreProperties>
</file>