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08D0-8E18-4B23-8D9B-E175F420B436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677F-DB35-43C3-8F58-772C4D3CB9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9134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08D0-8E18-4B23-8D9B-E175F420B436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677F-DB35-43C3-8F58-772C4D3CB9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873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08D0-8E18-4B23-8D9B-E175F420B436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677F-DB35-43C3-8F58-772C4D3CB9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127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08D0-8E18-4B23-8D9B-E175F420B436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677F-DB35-43C3-8F58-772C4D3CB9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997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08D0-8E18-4B23-8D9B-E175F420B436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677F-DB35-43C3-8F58-772C4D3CB9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233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08D0-8E18-4B23-8D9B-E175F420B436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677F-DB35-43C3-8F58-772C4D3CB9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557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08D0-8E18-4B23-8D9B-E175F420B436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677F-DB35-43C3-8F58-772C4D3CB9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221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08D0-8E18-4B23-8D9B-E175F420B436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677F-DB35-43C3-8F58-772C4D3CB9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850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08D0-8E18-4B23-8D9B-E175F420B436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677F-DB35-43C3-8F58-772C4D3CB9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4293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08D0-8E18-4B23-8D9B-E175F420B436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677F-DB35-43C3-8F58-772C4D3CB9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7984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08D0-8E18-4B23-8D9B-E175F420B436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677F-DB35-43C3-8F58-772C4D3CB9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407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A08D0-8E18-4B23-8D9B-E175F420B436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677F-DB35-43C3-8F58-772C4D3CB9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002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c6mLLaqLdvg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c2GFG6cvPew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Drawing </a:t>
            </a:r>
            <a:r>
              <a:rPr lang="en-AU" dirty="0"/>
              <a:t>R</a:t>
            </a:r>
            <a:r>
              <a:rPr lang="en-AU" dirty="0" smtClean="0"/>
              <a:t>ay Diagrams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5370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7900" y="644436"/>
            <a:ext cx="10452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third ray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travels through the </a:t>
            </a:r>
            <a:r>
              <a:rPr lang="en-AU" sz="2400" b="1" i="0" dirty="0" smtClean="0">
                <a:solidFill>
                  <a:srgbClr val="7C59B2"/>
                </a:solidFill>
                <a:effectLst/>
                <a:latin typeface="Arial" panose="020B0604020202020204" pitchFamily="34" charset="0"/>
              </a:rPr>
              <a:t>focus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closest to the object and then travels </a:t>
            </a:r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parallel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 principal axis on the other side of the lens.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52714158.659511g/1452714171281-396083424464846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575" y="2608262"/>
            <a:ext cx="588645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044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400" y="836136"/>
            <a:ext cx="115443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we combine these three rays onto a single </a:t>
            </a:r>
            <a:r>
              <a:rPr lang="en-AU" sz="28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ray diagram,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see where the </a:t>
            </a:r>
            <a:r>
              <a:rPr lang="en-AU" sz="28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image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forms.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image forms where the light rays </a:t>
            </a:r>
            <a:r>
              <a:rPr lang="en-AU" sz="28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cross.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use an </a:t>
            </a:r>
            <a:r>
              <a:rPr lang="en-AU" sz="28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"I"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represent the image.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52714373.170961g/1452714385708-396083424464846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775" y="3421062"/>
            <a:ext cx="588645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067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0400" y="339636"/>
            <a:ext cx="9309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Several different types of </a:t>
            </a:r>
            <a:r>
              <a:rPr lang="en-AU" sz="24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image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 formed by a lens.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image will be either: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372620"/>
              </p:ext>
            </p:extLst>
          </p:nvPr>
        </p:nvGraphicFramePr>
        <p:xfrm>
          <a:off x="4190070" y="2237264"/>
          <a:ext cx="4852330" cy="1440180"/>
        </p:xfrm>
        <a:graphic>
          <a:graphicData uri="http://schemas.openxmlformats.org/drawingml/2006/table">
            <a:tbl>
              <a:tblPr/>
              <a:tblGrid>
                <a:gridCol w="577323">
                  <a:extLst>
                    <a:ext uri="{9D8B030D-6E8A-4147-A177-3AD203B41FA5}">
                      <a16:colId xmlns:a16="http://schemas.microsoft.com/office/drawing/2014/main" val="2909902370"/>
                    </a:ext>
                  </a:extLst>
                </a:gridCol>
                <a:gridCol w="4275007">
                  <a:extLst>
                    <a:ext uri="{9D8B030D-6E8A-4147-A177-3AD203B41FA5}">
                      <a16:colId xmlns:a16="http://schemas.microsoft.com/office/drawing/2014/main" val="29371966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  <a:latin typeface="KaTeX_Main"/>
                        </a:rPr>
                        <a:t>1.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solidFill>
                            <a:srgbClr val="3598DC"/>
                          </a:solidFill>
                          <a:effectLst/>
                        </a:rPr>
                        <a:t>Real</a:t>
                      </a:r>
                      <a:r>
                        <a:rPr lang="en-AU" sz="2400">
                          <a:solidFill>
                            <a:srgbClr val="3598DC"/>
                          </a:solidFill>
                          <a:effectLst/>
                        </a:rPr>
                        <a:t> or </a:t>
                      </a:r>
                      <a:r>
                        <a:rPr lang="en-AU" sz="2400" b="1">
                          <a:solidFill>
                            <a:srgbClr val="E84C3D"/>
                          </a:solidFill>
                          <a:effectLst/>
                        </a:rPr>
                        <a:t>virtual.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83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  <a:latin typeface="KaTeX_Main"/>
                        </a:rPr>
                        <a:t>2.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solidFill>
                            <a:srgbClr val="E84C3D"/>
                          </a:solidFill>
                          <a:effectLst/>
                        </a:rPr>
                        <a:t>Enlarged</a:t>
                      </a:r>
                      <a:r>
                        <a:rPr lang="en-AU" sz="2400">
                          <a:solidFill>
                            <a:srgbClr val="E84C3D"/>
                          </a:solidFill>
                          <a:effectLst/>
                        </a:rPr>
                        <a:t> or </a:t>
                      </a:r>
                      <a:r>
                        <a:rPr lang="en-AU" sz="2400" b="1">
                          <a:solidFill>
                            <a:srgbClr val="3598DC"/>
                          </a:solidFill>
                          <a:effectLst/>
                        </a:rPr>
                        <a:t>diminished.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277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  <a:latin typeface="KaTeX_Main"/>
                        </a:rPr>
                        <a:t>3.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>
                          <a:solidFill>
                            <a:srgbClr val="DF6612"/>
                          </a:solidFill>
                          <a:effectLst/>
                        </a:rPr>
                        <a:t>Upright</a:t>
                      </a:r>
                      <a:r>
                        <a:rPr lang="en-AU" sz="2400" dirty="0">
                          <a:solidFill>
                            <a:srgbClr val="DF6612"/>
                          </a:solidFill>
                          <a:effectLst/>
                        </a:rPr>
                        <a:t> or </a:t>
                      </a:r>
                      <a:r>
                        <a:rPr lang="en-AU" sz="2400" b="1" dirty="0">
                          <a:solidFill>
                            <a:srgbClr val="E3316F"/>
                          </a:solidFill>
                          <a:effectLst/>
                        </a:rPr>
                        <a:t>inverted.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292963"/>
                  </a:ext>
                </a:extLst>
              </a:tr>
            </a:tbl>
          </a:graphicData>
        </a:graphic>
      </p:graphicFrame>
      <p:pic>
        <p:nvPicPr>
          <p:cNvPr id="9219" name="Picture 3" descr="https://www.educationperfect.com/media/content/English%20&amp;%20Literature/1503342792.713371f/1503342801233-1255677155514755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3677444"/>
            <a:ext cx="3289300" cy="32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68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9800" y="407938"/>
            <a:ext cx="104267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Real Vs. Virtual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real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image is formed when the light rays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actually cross;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 </a:t>
            </a:r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virtual image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formed when the rays only </a:t>
            </a:r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appear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cross.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Virtual images are formed when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diverging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rays are </a:t>
            </a:r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traced back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where they 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appear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cross.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502145658.813191g/1502145663983-521793552280396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0" y="3129656"/>
            <a:ext cx="5627688" cy="372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217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3100" y="434539"/>
            <a:ext cx="11277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Enlarged Vs. Diminished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 image that is </a:t>
            </a:r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enlarged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bigger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the object; a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diminished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image is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smaller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the object.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 see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relative size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image by looking at the arrows that represent the </a:t>
            </a:r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object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image.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 image arrow is </a:t>
            </a:r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longer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the object arrow, it means that the image is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enlarged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vice versa.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Images/Content/Science/1373344597918-791173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0" y="4000500"/>
            <a:ext cx="411480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168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300" y="471438"/>
            <a:ext cx="117475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Upright Vs. Inverted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 image is </a:t>
            </a:r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upright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if the image arrow is pointing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up;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is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inverted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if the image is pointing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down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This means that the image is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upside down.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the image in the ray diagram below is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inverted.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https://www.educationperfect.com/media/content/Science/1452714373.170961g/1452714385708-396083424464846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25" y="3168650"/>
            <a:ext cx="588645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781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500" y="23336"/>
            <a:ext cx="117475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type of image is determined by the type of </a:t>
            </a:r>
            <a:r>
              <a:rPr lang="en-AU" sz="28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lens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 location of the </a:t>
            </a:r>
            <a:r>
              <a:rPr lang="en-AU" sz="2800" b="1" i="0" dirty="0" smtClean="0">
                <a:solidFill>
                  <a:srgbClr val="4892C7"/>
                </a:solidFill>
                <a:effectLst/>
                <a:latin typeface="Arial" panose="020B0604020202020204" pitchFamily="34" charset="0"/>
              </a:rPr>
              <a:t>object.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 section, we will look at the different types of images formed by </a:t>
            </a:r>
            <a:r>
              <a:rPr lang="en-AU" sz="28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convex lenses.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5106.7672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60900" y="28448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1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7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0400" y="451535"/>
            <a:ext cx="10579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the object is beyond or outside the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focus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get the following ray diagram: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 descr="https://www.educationperfect.com/media/content/Science/1452714373.170961g/1452714385708-396083424464846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688" y="2343150"/>
            <a:ext cx="588645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125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50336"/>
            <a:ext cx="11506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image formed by this is </a:t>
            </a:r>
            <a:r>
              <a:rPr lang="en-AU" sz="28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real, </a:t>
            </a:r>
            <a:r>
              <a:rPr lang="en-AU" sz="28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inverted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diminished.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you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draw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ray diagrams you should always use a </a:t>
            </a:r>
            <a:r>
              <a:rPr lang="en-AU" sz="28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ruler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check the length of the image arrow.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8" name="Picture 2" descr="https://www.educationperfect.com/media/content/Science/1452714373.170961g/1452714385708-396083424464846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988" y="2787650"/>
            <a:ext cx="588645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345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6600" y="253137"/>
            <a:ext cx="10490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 also put the object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between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focus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lens.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this happens the </a:t>
            </a:r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first ray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acts the same as it did before. We just need to trace it </a:t>
            </a:r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backwards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behind the lens.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362" name="Picture 2" descr="https://www.educationperfect.com/media/content/Science/1452721235.693541g/1452721250630-396083424464846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688" y="3016250"/>
            <a:ext cx="594360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55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88046" y="767834"/>
            <a:ext cx="72539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lesson, you should be able to: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46250" y="1599337"/>
            <a:ext cx="79375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Identify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whether images produced by light passing through a lens are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real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virtual,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upright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inverted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enlarged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diminished.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Construct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ray diagrams showing how light rays bend as they pass through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convex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6FAE32"/>
                </a:solidFill>
                <a:effectLst/>
                <a:latin typeface="Arial" panose="020B0604020202020204" pitchFamily="34" charset="0"/>
              </a:rPr>
              <a:t>concave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lenses.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374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213836"/>
            <a:ext cx="10287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second ray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goes straight from the object through the </a:t>
            </a:r>
            <a:r>
              <a:rPr lang="en-AU" sz="2400" b="1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center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lens.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only difference is that we also need to trace this ray </a:t>
            </a:r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backwards.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386" name="Picture 2" descr="https://www.educationperfect.com/media/content/Science/1452721486.480691g/1452721501527-396083424464846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888" y="2813050"/>
            <a:ext cx="594360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616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7400" y="378936"/>
            <a:ext cx="10718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third ray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goes through the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focus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the objects' side of the lens; it then goes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parallel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 principal axis.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extend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parallel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section of the ray </a:t>
            </a:r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backwards.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410" name="Picture 2" descr="https://www.educationperfect.com/media/content/Science/1452721624.72271g/1452721649332-396083424464846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88" y="3092450"/>
            <a:ext cx="594360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711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973435"/>
            <a:ext cx="1031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we combine these three rays into a single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ray diagram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get a </a:t>
            </a:r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virtual, </a:t>
            </a:r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upright, </a:t>
            </a:r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enlarged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image.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434" name="Picture 2" descr="https://www.educationperfect.com/media/content/Science/1452721992.086141g/1452722007036-396083424464846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988" y="2927350"/>
            <a:ext cx="594360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437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6mLLaqLdvg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723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500" y="112236"/>
            <a:ext cx="10642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6FAE32"/>
                </a:solidFill>
                <a:effectLst/>
                <a:latin typeface="Arial" panose="020B0604020202020204" pitchFamily="34" charset="0"/>
              </a:rPr>
              <a:t>Concave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lenses are slightly harder to make ray diagrams for.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the images that they form are always </a:t>
            </a:r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virtual,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diminished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upright.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458" name="Picture 2" descr="https://www.educationperfect.com/media/content/Science/1452651761.088661g/1452651763425-1566625533932712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866" y="2362199"/>
            <a:ext cx="1934633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261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8700" y="937736"/>
            <a:ext cx="1084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first ray goes towards the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focus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the opposite side of the lens; it then travels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parallel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 principal axis.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trace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parallel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section of the ray </a:t>
            </a:r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backwards.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82" name="Picture 2" descr="https://www.educationperfect.com/media/content/Science/1452724740.997531g/1452724745999-396083424464846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038475"/>
            <a:ext cx="68199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931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1700" y="832535"/>
            <a:ext cx="9093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second ray extends from the object straight through the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centre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lens.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506" name="Picture 2" descr="https://www.educationperfect.com/media/content/Science/1452724944.336541g/1452724969079-396083424464846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2670175"/>
            <a:ext cx="68199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944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300" y="380137"/>
            <a:ext cx="108839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third ray starts off </a:t>
            </a:r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parallel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 principle axis.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then </a:t>
            </a:r>
            <a:r>
              <a:rPr lang="en-AU" sz="2400" b="1" i="0" dirty="0" smtClean="0">
                <a:solidFill>
                  <a:srgbClr val="6FAE32"/>
                </a:solidFill>
                <a:effectLst/>
                <a:latin typeface="Arial" panose="020B0604020202020204" pitchFamily="34" charset="0"/>
              </a:rPr>
              <a:t>diverges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away from parallel as it passes through the lens. We can determine the </a:t>
            </a:r>
            <a:r>
              <a:rPr lang="en-AU" sz="2400" b="1" i="0" dirty="0" smtClean="0">
                <a:solidFill>
                  <a:srgbClr val="6FAE32"/>
                </a:solidFill>
                <a:effectLst/>
                <a:latin typeface="Arial" panose="020B0604020202020204" pitchFamily="34" charset="0"/>
              </a:rPr>
              <a:t>angle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 which this ray diverges because we can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trace it back through the focus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is on the same side as the </a:t>
            </a:r>
            <a:r>
              <a:rPr lang="en-AU" sz="24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image.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2530" name="Picture 2" descr="https://www.educationperfect.com/media/content/Science/1452725146.20611g/1452725170845-396083424464846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075" y="3127375"/>
            <a:ext cx="68199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132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500" y="337235"/>
            <a:ext cx="10807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we combine the rays we get the following </a:t>
            </a:r>
            <a:r>
              <a:rPr lang="en-AU" sz="28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ray diagram:</a:t>
            </a:r>
            <a:endParaRPr lang="en-AU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554" name="Picture 2" descr="https://www.educationperfect.com/media/content/Science/1452725492.728051g/1452725517261-396083424464846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75" y="1362075"/>
            <a:ext cx="68199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565400" y="55823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image is </a:t>
            </a:r>
            <a:r>
              <a:rPr lang="en-AU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virtual, </a:t>
            </a:r>
            <a:r>
              <a:rPr lang="en-AU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diminished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upright,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just like we expected.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5399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2GFG6cvPew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44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0700" y="278537"/>
            <a:ext cx="116713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order to draw a ray diagram, you need to know where a lens' </a:t>
            </a:r>
            <a:r>
              <a:rPr lang="en-AU" sz="2800" b="1" i="0" dirty="0" smtClean="0">
                <a:solidFill>
                  <a:srgbClr val="7C59B2"/>
                </a:solidFill>
                <a:effectLst/>
                <a:latin typeface="Arial" panose="020B0604020202020204" pitchFamily="34" charset="0"/>
              </a:rPr>
              <a:t>focus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800" b="1" i="0" dirty="0" smtClean="0">
                <a:solidFill>
                  <a:srgbClr val="7C59B2"/>
                </a:solidFill>
                <a:effectLst/>
                <a:latin typeface="Arial" panose="020B0604020202020204" pitchFamily="34" charset="0"/>
              </a:rPr>
              <a:t>focus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point where </a:t>
            </a:r>
            <a:r>
              <a:rPr lang="en-AU" sz="28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parallel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light rays </a:t>
            </a:r>
            <a:r>
              <a:rPr lang="en-AU" sz="28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converge.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diagram below shows the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focus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 </a:t>
            </a:r>
            <a:r>
              <a:rPr lang="en-AU" sz="28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convex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lens.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452656312.885791g/1452656333799-1566625533932712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487" y="3482975"/>
            <a:ext cx="465772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578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100" y="404336"/>
            <a:ext cx="11353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slightly harder to find the focus of a </a:t>
            </a:r>
            <a:r>
              <a:rPr lang="en-AU" sz="2400" b="1" i="0" dirty="0" smtClean="0">
                <a:solidFill>
                  <a:srgbClr val="6FAE32"/>
                </a:solidFill>
                <a:effectLst/>
                <a:latin typeface="Arial" panose="020B0604020202020204" pitchFamily="34" charset="0"/>
              </a:rPr>
              <a:t>concave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lens because the rays do not actually cross.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need to trace the rays </a:t>
            </a:r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backward,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behind the lens to find the point where they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appear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cross.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52656498.443281g/1452656519406-1566625533932712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275" y="2903537"/>
            <a:ext cx="3800475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305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500" y="279738"/>
            <a:ext cx="113411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Every lens has </a:t>
            </a:r>
            <a:r>
              <a:rPr lang="en-AU" sz="24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two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7C59B2"/>
                </a:solidFill>
                <a:effectLst/>
                <a:latin typeface="Arial" panose="020B0604020202020204" pitchFamily="34" charset="0"/>
              </a:rPr>
              <a:t>foci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(focus points) - one on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each side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lens.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are the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same distance away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middle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lens, so you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find one focus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converging rays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to find how far away the other focus should be.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52657185.269271g/1452657187781-1566625533932712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75" y="3249612"/>
            <a:ext cx="380047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educationperfect.com/media/content/Science/1452657288.203281g/1452657309314-1566625533932712-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75" y="2992437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11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5500" y="682536"/>
            <a:ext cx="1016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a ray diagram, the </a:t>
            </a:r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principal axis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line that runs directly through the </a:t>
            </a:r>
            <a:r>
              <a:rPr lang="en-AU" sz="2400" b="1" i="0" dirty="0" smtClean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centre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lens.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foci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always occur along the </a:t>
            </a:r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principal axis.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52714373.170961g/1452714385708-396083424464846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75" y="3217862"/>
            <a:ext cx="588645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813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58800" y="620236"/>
            <a:ext cx="1137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dirty="0">
                <a:solidFill>
                  <a:srgbClr val="444444"/>
                </a:solidFill>
                <a:latin typeface="Arial" panose="020B0604020202020204" pitchFamily="34" charset="0"/>
              </a:rPr>
              <a:t>There are </a:t>
            </a:r>
            <a:r>
              <a:rPr lang="en-AU" sz="2400" b="1" dirty="0">
                <a:solidFill>
                  <a:srgbClr val="CEA07E"/>
                </a:solidFill>
                <a:latin typeface="Arial" panose="020B0604020202020204" pitchFamily="34" charset="0"/>
              </a:rPr>
              <a:t>three</a:t>
            </a:r>
            <a:r>
              <a:rPr lang="en-AU" sz="2400" b="1" dirty="0">
                <a:solidFill>
                  <a:srgbClr val="444444"/>
                </a:solidFill>
                <a:latin typeface="Arial" panose="020B0604020202020204" pitchFamily="34" charset="0"/>
              </a:rPr>
              <a:t> important light rays that we use to find where an image is formed.</a:t>
            </a:r>
          </a:p>
          <a:p>
            <a:pPr algn="ctr"/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We will start by looking at drawing ray diagrams for </a:t>
            </a:r>
            <a:r>
              <a:rPr lang="en-AU" sz="2400" b="1" dirty="0">
                <a:solidFill>
                  <a:srgbClr val="0066CC"/>
                </a:solidFill>
                <a:latin typeface="Arial" panose="020B0604020202020204" pitchFamily="34" charset="0"/>
              </a:rPr>
              <a:t>convex lenses.</a:t>
            </a:r>
            <a:endParaRPr lang="en-AU" sz="2400" dirty="0">
              <a:solidFill>
                <a:srgbClr val="444444"/>
              </a:solidFill>
              <a:latin typeface="Arial" panose="020B0604020202020204" pitchFamily="34" charset="0"/>
            </a:endParaRPr>
          </a:p>
        </p:txBody>
      </p:sp>
      <p:pic>
        <p:nvPicPr>
          <p:cNvPr id="4" name="1522042241.5692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698875" y="2189896"/>
            <a:ext cx="45148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3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0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300" y="51138"/>
            <a:ext cx="111633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first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ray travels </a:t>
            </a:r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parallel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 principal axis and passes through the </a:t>
            </a:r>
            <a:r>
              <a:rPr lang="en-AU" sz="2400" b="1" i="0" dirty="0" smtClean="0">
                <a:solidFill>
                  <a:srgbClr val="7C59B2"/>
                </a:solidFill>
                <a:effectLst/>
                <a:latin typeface="Arial" panose="020B0604020202020204" pitchFamily="34" charset="0"/>
              </a:rPr>
              <a:t>focus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the other side of the lens.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use an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arrow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labelled with an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"O"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show where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object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52713725.174011g/1452713729523-396083424464846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075" y="2633662"/>
            <a:ext cx="588645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133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0400" y="654735"/>
            <a:ext cx="1051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second ray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goes from the object straight through the </a:t>
            </a:r>
            <a:r>
              <a:rPr lang="en-AU" sz="2400" b="1" i="0" dirty="0" err="1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center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lens.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52713939.009481g/1452713943517-396083424464846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175" y="2430462"/>
            <a:ext cx="588645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228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117</Words>
  <Application>Microsoft Office PowerPoint</Application>
  <PresentationFormat>Widescreen</PresentationFormat>
  <Paragraphs>85</Paragraphs>
  <Slides>29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KaTeX_Main</vt:lpstr>
      <vt:lpstr>Office Theme</vt:lpstr>
      <vt:lpstr>Drawing Ray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Drawing Ray Diagrams</dc:title>
  <dc:creator>Joseph D'cruz</dc:creator>
  <cp:lastModifiedBy>Joseph D'cruz</cp:lastModifiedBy>
  <cp:revision>2</cp:revision>
  <dcterms:created xsi:type="dcterms:W3CDTF">2020-05-30T04:35:19Z</dcterms:created>
  <dcterms:modified xsi:type="dcterms:W3CDTF">2020-05-30T04:43:45Z</dcterms:modified>
</cp:coreProperties>
</file>