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20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64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89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9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6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2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3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96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96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5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9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03B4-C69D-4F3C-8B63-ECD67C364DE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B7E01-737C-45B7-BCE3-DB6CCE27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AivtXJOsi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Refraction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3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AivtXJOsi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50006"/>
            <a:ext cx="12280900" cy="69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08739"/>
            <a:ext cx="5676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 a car to visualise how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 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bend when they are refracted.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imagine a car on </a:t>
            </a:r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concrete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driving onto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denser medium) at an angle.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wheel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touches the sand will </a:t>
            </a:r>
            <a:r>
              <a:rPr lang="en-AU" sz="2400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slow down,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the other wheels travel at the </a:t>
            </a:r>
            <a:r>
              <a:rPr lang="en-AU" sz="2400" b="1" i="0" dirty="0" smtClean="0">
                <a:solidFill>
                  <a:srgbClr val="485E92"/>
                </a:solidFill>
                <a:effectLst/>
                <a:latin typeface="Arial" panose="020B0604020202020204" pitchFamily="34" charset="0"/>
              </a:rPr>
              <a:t>same speed.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one wheel going slowly, the car will turn towards the slow wheel. This causes the car to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change direction.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0068645.2217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889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574239"/>
            <a:ext cx="1118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similar thing happens when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 rays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 into a different medium.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light ray travels into 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denser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medium, it will bend.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light ray travels </a:t>
            </a:r>
            <a:r>
              <a:rPr lang="en-AU" sz="2400" b="1" i="0" dirty="0" smtClean="0">
                <a:solidFill>
                  <a:srgbClr val="E37FA7"/>
                </a:solidFill>
                <a:effectLst/>
                <a:latin typeface="Arial" panose="020B0604020202020204" pitchFamily="34" charset="0"/>
              </a:rPr>
              <a:t>slower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new medium.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72108312780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090862"/>
            <a:ext cx="3810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6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570637"/>
            <a:ext cx="1018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ray diagrams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demonstrate how light bends when it passes through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different mediums.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E37FA7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imaginary line that runs at a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90o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angle to the boundary of the media. It is usually represented with a dotted line.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39680561.576081g/1439680558711-2690936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4021137"/>
            <a:ext cx="56388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65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428536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ray that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approaches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place where two mediums meet is called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incident ray.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ray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the </a:t>
            </a:r>
            <a:r>
              <a:rPr lang="en-AU" sz="2400" b="1" i="0" dirty="0" smtClean="0">
                <a:solidFill>
                  <a:srgbClr val="4A008B"/>
                </a:solidFill>
                <a:effectLst/>
                <a:latin typeface="Arial" panose="020B0604020202020204" pitchFamily="34" charset="0"/>
              </a:rPr>
              <a:t>refracted ray.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39518028.468081g/1439518024689-6914881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2674937"/>
            <a:ext cx="675322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5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619036"/>
            <a:ext cx="1087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ray that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approaches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place where two mediums meet is called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incident ray.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ray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the </a:t>
            </a:r>
            <a:r>
              <a:rPr lang="en-AU" sz="2400" b="1" i="0" dirty="0" smtClean="0">
                <a:solidFill>
                  <a:srgbClr val="4A008B"/>
                </a:solidFill>
                <a:effectLst/>
                <a:latin typeface="Arial" panose="020B0604020202020204" pitchFamily="34" charset="0"/>
              </a:rPr>
              <a:t>refracted ray.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39518028.468081g/1439518024689-6914881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2674937"/>
            <a:ext cx="675322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4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371039"/>
            <a:ext cx="1084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light ray travels into a </a:t>
            </a:r>
            <a:r>
              <a:rPr lang="en-AU" sz="2400" b="1" i="1" dirty="0" smtClean="0">
                <a:solidFill>
                  <a:srgbClr val="B121A0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lang="en-AU" sz="2400" b="1" i="0" dirty="0" smtClean="0">
                <a:solidFill>
                  <a:srgbClr val="B121A0"/>
                </a:solidFill>
                <a:effectLst/>
                <a:latin typeface="Arial" panose="020B0604020202020204" pitchFamily="34" charset="0"/>
              </a:rPr>
              <a:t> dense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medium, it travels </a:t>
            </a:r>
            <a:r>
              <a:rPr lang="en-AU" sz="2400" b="1" i="0" dirty="0" smtClean="0">
                <a:solidFill>
                  <a:srgbClr val="BB7FE3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normal.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ray travels </a:t>
            </a:r>
            <a:r>
              <a:rPr lang="en-AU" sz="2400" b="1" i="0" dirty="0" smtClean="0">
                <a:solidFill>
                  <a:srgbClr val="485E92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new medium.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light travels from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glass,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bends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normal as it </a:t>
            </a:r>
            <a:r>
              <a:rPr lang="en-AU" sz="2400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slows down.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light leaves the </a:t>
            </a:r>
            <a:r>
              <a:rPr lang="en-AU" sz="24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glass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enters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again, the ray bends </a:t>
            </a:r>
            <a:r>
              <a:rPr lang="en-AU" sz="2400" b="1" i="0" dirty="0" smtClean="0">
                <a:solidFill>
                  <a:srgbClr val="BB7FE3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normal because it can </a:t>
            </a:r>
            <a:r>
              <a:rPr lang="en-AU" sz="2400" b="1" i="0" dirty="0" smtClean="0">
                <a:solidFill>
                  <a:srgbClr val="485E92"/>
                </a:solidFill>
                <a:effectLst/>
                <a:latin typeface="Arial" panose="020B0604020202020204" pitchFamily="34" charset="0"/>
              </a:rPr>
              <a:t>travel faster.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30143045.795881g/1530143049302-312787040790302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135312"/>
            <a:ext cx="6667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7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600" y="175736"/>
            <a:ext cx="10172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light ray travels into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denser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medium, it will bend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normal.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it travels into a medium with a </a:t>
            </a:r>
            <a:r>
              <a:rPr lang="en-AU" sz="2400" b="1" i="0" dirty="0" smtClean="0">
                <a:solidFill>
                  <a:srgbClr val="7A21B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density, it will bend </a:t>
            </a:r>
            <a:r>
              <a:rPr lang="en-AU" sz="2400" b="1" i="0" dirty="0" smtClean="0">
                <a:solidFill>
                  <a:srgbClr val="BB7FE3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normal.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02238216.34691g/1502238217363-13938283598952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03512"/>
            <a:ext cx="7620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7746" y="4630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84030"/>
              </p:ext>
            </p:extLst>
          </p:nvPr>
        </p:nvGraphicFramePr>
        <p:xfrm>
          <a:off x="957746" y="1505744"/>
          <a:ext cx="8859354" cy="2476500"/>
        </p:xfrm>
        <a:graphic>
          <a:graphicData uri="http://schemas.openxmlformats.org/drawingml/2006/table">
            <a:tbl>
              <a:tblPr/>
              <a:tblGrid>
                <a:gridCol w="513586">
                  <a:extLst>
                    <a:ext uri="{9D8B030D-6E8A-4147-A177-3AD203B41FA5}">
                      <a16:colId xmlns:a16="http://schemas.microsoft.com/office/drawing/2014/main" val="3557602258"/>
                    </a:ext>
                  </a:extLst>
                </a:gridCol>
                <a:gridCol w="8345768">
                  <a:extLst>
                    <a:ext uri="{9D8B030D-6E8A-4147-A177-3AD203B41FA5}">
                      <a16:colId xmlns:a16="http://schemas.microsoft.com/office/drawing/2014/main" val="72744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AE6A"/>
                          </a:solidFill>
                          <a:effectLst/>
                        </a:rPr>
                        <a:t>Describe</a:t>
                      </a:r>
                      <a:r>
                        <a:rPr lang="en-AU" sz="2800" b="1">
                          <a:effectLst/>
                        </a:rPr>
                        <a:t> the relationship between the </a:t>
                      </a:r>
                      <a:r>
                        <a:rPr lang="en-AU" sz="2800" b="1">
                          <a:solidFill>
                            <a:srgbClr val="21A0B1"/>
                          </a:solidFill>
                          <a:effectLst/>
                        </a:rPr>
                        <a:t>density</a:t>
                      </a:r>
                      <a:r>
                        <a:rPr lang="en-AU" sz="2800" b="1">
                          <a:effectLst/>
                        </a:rPr>
                        <a:t> of a substance and the </a:t>
                      </a:r>
                      <a:r>
                        <a:rPr lang="en-AU" sz="2800" b="1">
                          <a:solidFill>
                            <a:srgbClr val="1B479F"/>
                          </a:solidFill>
                          <a:effectLst/>
                        </a:rPr>
                        <a:t>angle</a:t>
                      </a:r>
                      <a:r>
                        <a:rPr lang="en-AU" sz="2800" b="1">
                          <a:effectLst/>
                        </a:rPr>
                        <a:t> of refraction.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470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AE6A"/>
                          </a:solidFill>
                          <a:effectLst/>
                        </a:rPr>
                        <a:t>Draw</a:t>
                      </a:r>
                      <a:r>
                        <a:rPr lang="en-AU" sz="2800" b="1">
                          <a:effectLst/>
                        </a:rPr>
                        <a:t> a </a:t>
                      </a:r>
                      <a:r>
                        <a:rPr lang="en-AU" sz="2800" b="1">
                          <a:solidFill>
                            <a:srgbClr val="00868B"/>
                          </a:solidFill>
                          <a:effectLst/>
                        </a:rPr>
                        <a:t>ray diagram</a:t>
                      </a:r>
                      <a:r>
                        <a:rPr lang="en-AU" sz="2800" b="1">
                          <a:effectLst/>
                        </a:rPr>
                        <a:t> to show how light </a:t>
                      </a:r>
                      <a:r>
                        <a:rPr lang="en-AU" sz="2800" b="1">
                          <a:solidFill>
                            <a:srgbClr val="00868B"/>
                          </a:solidFill>
                          <a:effectLst/>
                        </a:rPr>
                        <a:t>refracts.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5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66CC"/>
                          </a:solidFill>
                          <a:effectLst/>
                        </a:rPr>
                        <a:t>Identify</a:t>
                      </a:r>
                      <a:r>
                        <a:rPr lang="en-AU" sz="2800" b="1" dirty="0">
                          <a:effectLst/>
                        </a:rPr>
                        <a:t> whether a ray will bend </a:t>
                      </a:r>
                      <a:r>
                        <a:rPr lang="en-AU" sz="2800" b="1" dirty="0">
                          <a:solidFill>
                            <a:srgbClr val="7FA7E3"/>
                          </a:solidFill>
                          <a:effectLst/>
                        </a:rPr>
                        <a:t>towards</a:t>
                      </a:r>
                      <a:r>
                        <a:rPr lang="en-AU" sz="2800" b="1" dirty="0">
                          <a:effectLst/>
                        </a:rPr>
                        <a:t> or </a:t>
                      </a:r>
                      <a:r>
                        <a:rPr lang="en-AU" sz="2800" b="1" dirty="0">
                          <a:solidFill>
                            <a:srgbClr val="BB7FE3"/>
                          </a:solidFill>
                          <a:effectLst/>
                        </a:rPr>
                        <a:t>away</a:t>
                      </a:r>
                      <a:r>
                        <a:rPr lang="en-AU" sz="2800" b="1" dirty="0">
                          <a:effectLst/>
                        </a:rPr>
                        <a:t> from the normal as it travels into a different medium.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65115"/>
                  </a:ext>
                </a:extLst>
              </a:tr>
            </a:tbl>
          </a:graphicData>
        </a:graphic>
      </p:graphicFrame>
      <p:pic>
        <p:nvPicPr>
          <p:cNvPr id="1027" name="Picture 3" descr="https://www.educationperfect.com/media/content/Science/1479178488.718261g/1479178491656-203256778110174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4333875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8900" y="593636"/>
            <a:ext cx="114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 light wave is travelling through affects the speed of that light wave.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different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media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different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densities.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881476.7574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7300" y="2984103"/>
            <a:ext cx="6032500" cy="32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222240"/>
            <a:ext cx="1090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light moves through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medium,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bounces around between the particles of the medium.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reflect, absorb and redirect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essentially, light is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scattered.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scattering means that light takes a lot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where it needs to go. Its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medium is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slower than the speed of light.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travels at light speed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particles, but the scattering means that,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goes slower.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30142160.828141g/1530142164238-312787040790302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4172857"/>
            <a:ext cx="3759200" cy="268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7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6036"/>
            <a:ext cx="1026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vacuum,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 no particles, so light has a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straight path from point to point.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allows it to travel at the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speed of light.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not slowed down by </a:t>
            </a:r>
            <a:r>
              <a:rPr lang="en-AU" sz="28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getting in the way.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7588"/>
              </p:ext>
            </p:extLst>
          </p:nvPr>
        </p:nvGraphicFramePr>
        <p:xfrm>
          <a:off x="4099015" y="3562171"/>
          <a:ext cx="4825909" cy="2263140"/>
        </p:xfrm>
        <a:graphic>
          <a:graphicData uri="http://schemas.openxmlformats.org/drawingml/2006/table">
            <a:tbl>
              <a:tblPr/>
              <a:tblGrid>
                <a:gridCol w="279763">
                  <a:extLst>
                    <a:ext uri="{9D8B030D-6E8A-4147-A177-3AD203B41FA5}">
                      <a16:colId xmlns:a16="http://schemas.microsoft.com/office/drawing/2014/main" val="1631342771"/>
                    </a:ext>
                  </a:extLst>
                </a:gridCol>
                <a:gridCol w="4546146">
                  <a:extLst>
                    <a:ext uri="{9D8B030D-6E8A-4147-A177-3AD203B41FA5}">
                      <a16:colId xmlns:a16="http://schemas.microsoft.com/office/drawing/2014/main" val="3664994202"/>
                    </a:ext>
                  </a:extLst>
                </a:gridCol>
              </a:tblGrid>
              <a:tr h="536979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AE6A"/>
                          </a:solidFill>
                          <a:effectLst/>
                        </a:rPr>
                        <a:t>Describe</a:t>
                      </a:r>
                      <a:r>
                        <a:rPr lang="en-AU" b="1">
                          <a:effectLst/>
                        </a:rPr>
                        <a:t> the relationship between the </a:t>
                      </a:r>
                      <a:r>
                        <a:rPr lang="en-AU" b="1">
                          <a:solidFill>
                            <a:srgbClr val="21A0B1"/>
                          </a:solidFill>
                          <a:effectLst/>
                        </a:rPr>
                        <a:t>density</a:t>
                      </a:r>
                      <a:r>
                        <a:rPr lang="en-AU" b="1">
                          <a:effectLst/>
                        </a:rPr>
                        <a:t> of a substance and the </a:t>
                      </a:r>
                      <a:r>
                        <a:rPr lang="en-AU" b="1">
                          <a:solidFill>
                            <a:srgbClr val="1B479F"/>
                          </a:solidFill>
                          <a:effectLst/>
                        </a:rPr>
                        <a:t>angle</a:t>
                      </a:r>
                      <a:r>
                        <a:rPr lang="en-AU" b="1">
                          <a:effectLst/>
                        </a:rPr>
                        <a:t> of refraction.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20497"/>
                  </a:ext>
                </a:extLst>
              </a:tr>
              <a:tr h="314781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AE6A"/>
                          </a:solidFill>
                          <a:effectLst/>
                        </a:rPr>
                        <a:t>Draw</a:t>
                      </a:r>
                      <a:r>
                        <a:rPr lang="en-AU" b="1">
                          <a:effectLst/>
                        </a:rPr>
                        <a:t> a </a:t>
                      </a:r>
                      <a:r>
                        <a:rPr lang="en-AU" b="1">
                          <a:solidFill>
                            <a:srgbClr val="00868B"/>
                          </a:solidFill>
                          <a:effectLst/>
                        </a:rPr>
                        <a:t>ray diagram</a:t>
                      </a:r>
                      <a:r>
                        <a:rPr lang="en-AU" b="1">
                          <a:effectLst/>
                        </a:rPr>
                        <a:t> to show how light </a:t>
                      </a:r>
                      <a:r>
                        <a:rPr lang="en-AU" b="1">
                          <a:solidFill>
                            <a:srgbClr val="00868B"/>
                          </a:solidFill>
                          <a:effectLst/>
                        </a:rPr>
                        <a:t>refracts.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34631"/>
                  </a:ext>
                </a:extLst>
              </a:tr>
              <a:tr h="536979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66CC"/>
                          </a:solidFill>
                          <a:effectLst/>
                        </a:rPr>
                        <a:t>Identify</a:t>
                      </a:r>
                      <a:r>
                        <a:rPr lang="en-AU" b="1" dirty="0">
                          <a:effectLst/>
                        </a:rPr>
                        <a:t> whether a ray will bend </a:t>
                      </a:r>
                      <a:r>
                        <a:rPr lang="en-AU" b="1" dirty="0">
                          <a:solidFill>
                            <a:srgbClr val="7FA7E3"/>
                          </a:solidFill>
                          <a:effectLst/>
                        </a:rPr>
                        <a:t>towards</a:t>
                      </a:r>
                      <a:r>
                        <a:rPr lang="en-AU" b="1" dirty="0">
                          <a:effectLst/>
                        </a:rPr>
                        <a:t> or </a:t>
                      </a:r>
                      <a:r>
                        <a:rPr lang="en-AU" b="1" dirty="0">
                          <a:solidFill>
                            <a:srgbClr val="BB7FE3"/>
                          </a:solidFill>
                          <a:effectLst/>
                        </a:rPr>
                        <a:t>away</a:t>
                      </a:r>
                      <a:r>
                        <a:rPr lang="en-AU" b="1" dirty="0">
                          <a:effectLst/>
                        </a:rPr>
                        <a:t> from the normal as it travels into a different medium.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14602"/>
                  </a:ext>
                </a:extLst>
              </a:tr>
            </a:tbl>
          </a:graphicData>
        </a:graphic>
      </p:graphicFrame>
      <p:pic>
        <p:nvPicPr>
          <p:cNvPr id="3074" name="Picture 2" descr="https://www.educationperfect.com/media/content/Science/1530142160.828141g/1530142164238-312787040790302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02" y="2730499"/>
            <a:ext cx="5400647" cy="385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30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763538"/>
            <a:ext cx="1111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passing through a dense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like someone trying to run through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 densely crowded area.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still travel at the same speed, but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bouncing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people and moving in random directions means that overall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they take a lot longer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through.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73900145.620541g/1473900167653-3408832753604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60203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3878" y="473023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VS</a:t>
            </a:r>
            <a:endParaRPr lang="en-AU" dirty="0"/>
          </a:p>
        </p:txBody>
      </p:sp>
      <p:pic>
        <p:nvPicPr>
          <p:cNvPr id="4100" name="Picture 4" descr="https://www.educationperfect.com/media/content/Science/1479095699.612531g/1479095702872-407597894222745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49" y="3643312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3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58339"/>
            <a:ext cx="1074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denser medium has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more 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causes the light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scatter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particles and </a:t>
            </a:r>
            <a:r>
              <a:rPr lang="en-AU" sz="2400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slow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slightly.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vacuum,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space, has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it. This means that there is nothing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scatter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light and slow it down.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travels </a:t>
            </a:r>
            <a:r>
              <a:rPr lang="en-AU" sz="2400" b="1" i="0" dirty="0" smtClean="0">
                <a:solidFill>
                  <a:srgbClr val="485392"/>
                </a:solidFill>
                <a:effectLst/>
                <a:latin typeface="Arial" panose="020B0604020202020204" pitchFamily="34" charset="0"/>
              </a:rPr>
              <a:t>fastest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vacuum.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338.5918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11500" y="3405327"/>
            <a:ext cx="5638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632936"/>
            <a:ext cx="1120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travelling at different speeds in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different media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 pretty significant effects.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particular, it causes a phenomenon called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refraction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occur.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7717215.702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45000" y="3305174"/>
            <a:ext cx="4737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7591" y="336034"/>
            <a:ext cx="5497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Refraction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bending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light rays.</a:t>
            </a:r>
            <a:endParaRPr lang="en-AU" sz="2400" b="1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100" y="10707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occurs when light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one medium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medium with a 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different density.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most commonly see this when light travels between air and water.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pencil in the picture to the right looks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disjointed.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due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refraction.</a:t>
            </a:r>
            <a:endParaRPr lang="en-AU" sz="2400" dirty="0"/>
          </a:p>
        </p:txBody>
      </p:sp>
      <p:pic>
        <p:nvPicPr>
          <p:cNvPr id="5122" name="Picture 2" descr="https://www.educationperfect.com/media/content/Science/1439504704.441451g/1439504679392-5080955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9" y="1214438"/>
            <a:ext cx="3880247" cy="517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6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76</Words>
  <Application>Microsoft Office PowerPoint</Application>
  <PresentationFormat>Widescreen</PresentationFormat>
  <Paragraphs>71</Paragraphs>
  <Slides>17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Refraction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Refraction</dc:title>
  <dc:creator>Joseph D'cruz</dc:creator>
  <cp:lastModifiedBy>Joseph D'cruz</cp:lastModifiedBy>
  <cp:revision>3</cp:revision>
  <dcterms:created xsi:type="dcterms:W3CDTF">2020-05-30T03:38:45Z</dcterms:created>
  <dcterms:modified xsi:type="dcterms:W3CDTF">2020-05-30T04:06:39Z</dcterms:modified>
</cp:coreProperties>
</file>