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10220-66F1-4384-AB83-F10F290F4D02}" type="datetimeFigureOut">
              <a:rPr lang="en-AU" smtClean="0"/>
              <a:t>26/09/2020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CE79F-EF68-43F4-90E9-4A567E40F2A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5763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10220-66F1-4384-AB83-F10F290F4D02}" type="datetimeFigureOut">
              <a:rPr lang="en-AU" smtClean="0"/>
              <a:t>26/09/2020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CE79F-EF68-43F4-90E9-4A567E40F2A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98794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10220-66F1-4384-AB83-F10F290F4D02}" type="datetimeFigureOut">
              <a:rPr lang="en-AU" smtClean="0"/>
              <a:t>26/09/2020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CE79F-EF68-43F4-90E9-4A567E40F2A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71928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10220-66F1-4384-AB83-F10F290F4D02}" type="datetimeFigureOut">
              <a:rPr lang="en-AU" smtClean="0"/>
              <a:t>26/09/2020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CE79F-EF68-43F4-90E9-4A567E40F2A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63671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10220-66F1-4384-AB83-F10F290F4D02}" type="datetimeFigureOut">
              <a:rPr lang="en-AU" smtClean="0"/>
              <a:t>26/09/2020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CE79F-EF68-43F4-90E9-4A567E40F2A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78662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10220-66F1-4384-AB83-F10F290F4D02}" type="datetimeFigureOut">
              <a:rPr lang="en-AU" smtClean="0"/>
              <a:t>26/09/2020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CE79F-EF68-43F4-90E9-4A567E40F2A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76653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10220-66F1-4384-AB83-F10F290F4D02}" type="datetimeFigureOut">
              <a:rPr lang="en-AU" smtClean="0"/>
              <a:t>26/09/2020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CE79F-EF68-43F4-90E9-4A567E40F2A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97795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10220-66F1-4384-AB83-F10F290F4D02}" type="datetimeFigureOut">
              <a:rPr lang="en-AU" smtClean="0"/>
              <a:t>26/09/2020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CE79F-EF68-43F4-90E9-4A567E40F2A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43199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10220-66F1-4384-AB83-F10F290F4D02}" type="datetimeFigureOut">
              <a:rPr lang="en-AU" smtClean="0"/>
              <a:t>26/09/2020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CE79F-EF68-43F4-90E9-4A567E40F2A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20129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10220-66F1-4384-AB83-F10F290F4D02}" type="datetimeFigureOut">
              <a:rPr lang="en-AU" smtClean="0"/>
              <a:t>26/09/2020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CE79F-EF68-43F4-90E9-4A567E40F2A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31468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10220-66F1-4384-AB83-F10F290F4D02}" type="datetimeFigureOut">
              <a:rPr lang="en-AU" smtClean="0"/>
              <a:t>26/09/2020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CE79F-EF68-43F4-90E9-4A567E40F2A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56158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410220-66F1-4384-AB83-F10F290F4D02}" type="datetimeFigureOut">
              <a:rPr lang="en-AU" smtClean="0"/>
              <a:t>26/09/2020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ACE79F-EF68-43F4-90E9-4A567E40F2A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60894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3.mp4"/><Relationship Id="rId1" Type="http://schemas.microsoft.com/office/2007/relationships/media" Target="../media/media3.mp4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4.mp4"/><Relationship Id="rId1" Type="http://schemas.microsoft.com/office/2007/relationships/media" Target="../media/media4.mp4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5.mp4"/><Relationship Id="rId1" Type="http://schemas.microsoft.com/office/2007/relationships/media" Target="../media/media5.mp4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The </a:t>
            </a:r>
            <a:r>
              <a:rPr lang="en-AU" dirty="0"/>
              <a:t>E</a:t>
            </a:r>
            <a:r>
              <a:rPr lang="en-AU" dirty="0" smtClean="0"/>
              <a:t>lectromagnetic Spectrum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071403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0500" y="536139"/>
            <a:ext cx="117475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9B1823"/>
                </a:solidFill>
                <a:effectLst/>
                <a:latin typeface="Arial" panose="020B0604020202020204" pitchFamily="34" charset="0"/>
              </a:rPr>
              <a:t>Microwaves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come next on the spectrum, falling between radio waves and infrared.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Microwaves have </a:t>
            </a:r>
            <a:r>
              <a:rPr lang="en-AU" sz="2400" b="1" i="0" dirty="0" smtClean="0">
                <a:solidFill>
                  <a:srgbClr val="6F1E51"/>
                </a:solidFill>
                <a:effectLst/>
                <a:latin typeface="Arial" panose="020B0604020202020204" pitchFamily="34" charset="0"/>
              </a:rPr>
              <a:t>long wavelengths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(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1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mm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10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cm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), </a:t>
            </a:r>
            <a:r>
              <a:rPr lang="en-AU" sz="2400" b="1" i="0" dirty="0" smtClean="0">
                <a:solidFill>
                  <a:srgbClr val="7FA7E3"/>
                </a:solidFill>
                <a:effectLst/>
                <a:latin typeface="Arial" panose="020B0604020202020204" pitchFamily="34" charset="0"/>
              </a:rPr>
              <a:t>low frequency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AU" sz="2400" b="1" i="0" dirty="0" smtClean="0">
                <a:solidFill>
                  <a:srgbClr val="0066CC"/>
                </a:solidFill>
                <a:effectLst/>
                <a:latin typeface="Arial" panose="020B0604020202020204" pitchFamily="34" charset="0"/>
              </a:rPr>
              <a:t>low energy.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These properties makes microwaves perfect for </a:t>
            </a:r>
            <a:r>
              <a:rPr lang="en-AU" sz="2400" b="1" i="0" dirty="0" smtClean="0">
                <a:solidFill>
                  <a:srgbClr val="671018"/>
                </a:solidFill>
                <a:effectLst/>
                <a:latin typeface="Arial" panose="020B0604020202020204" pitchFamily="34" charset="0"/>
              </a:rPr>
              <a:t>transmitting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information over </a:t>
            </a:r>
            <a:r>
              <a:rPr lang="en-AU" sz="2400" b="1" i="0" dirty="0" smtClean="0">
                <a:solidFill>
                  <a:srgbClr val="671018"/>
                </a:solidFill>
                <a:effectLst/>
                <a:latin typeface="Arial" panose="020B0604020202020204" pitchFamily="34" charset="0"/>
              </a:rPr>
              <a:t>long distances.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170" name="Picture 2" descr="https://www.educationperfect.com/media/content/Science/1531360447.58411g/1531360449181-1962366117625405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7687" y="3583127"/>
            <a:ext cx="5953125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45723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308739"/>
            <a:ext cx="115951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Some microwave wavelengths are able to pass through the Earth's atmosphere, which means they can transmit information to and from </a:t>
            </a:r>
            <a:r>
              <a:rPr lang="en-AU" sz="2400" b="1" i="0" dirty="0" smtClean="0">
                <a:solidFill>
                  <a:srgbClr val="1D93D4"/>
                </a:solidFill>
                <a:effectLst/>
                <a:latin typeface="Arial" panose="020B0604020202020204" pitchFamily="34" charset="0"/>
              </a:rPr>
              <a:t>satellites.</a:t>
            </a:r>
            <a:endParaRPr lang="en-AU" sz="24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 is how </a:t>
            </a:r>
            <a:r>
              <a:rPr lang="en-AU" sz="2400" b="1" i="0" dirty="0" smtClean="0">
                <a:solidFill>
                  <a:srgbClr val="5EA42D"/>
                </a:solidFill>
                <a:effectLst/>
                <a:latin typeface="Arial" panose="020B0604020202020204" pitchFamily="34" charset="0"/>
              </a:rPr>
              <a:t>global positioning system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(GPS) devices track locations.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Microwaves are also used to transmit </a:t>
            </a:r>
            <a:r>
              <a:rPr lang="en-AU" sz="2400" b="1" i="0" dirty="0" smtClean="0">
                <a:solidFill>
                  <a:srgbClr val="A4372D"/>
                </a:solidFill>
                <a:effectLst/>
                <a:latin typeface="Arial" panose="020B0604020202020204" pitchFamily="34" charset="0"/>
              </a:rPr>
              <a:t>mobile phone, </a:t>
            </a:r>
            <a:r>
              <a:rPr lang="en-AU" sz="2400" b="1" i="0" dirty="0" err="1" smtClean="0">
                <a:solidFill>
                  <a:srgbClr val="A4372D"/>
                </a:solidFill>
                <a:effectLst/>
                <a:latin typeface="Arial" panose="020B0604020202020204" pitchFamily="34" charset="0"/>
              </a:rPr>
              <a:t>bluetooth</a:t>
            </a:r>
            <a:r>
              <a:rPr lang="en-AU" sz="2400" b="1" i="0" dirty="0" smtClean="0">
                <a:solidFill>
                  <a:srgbClr val="A4372D"/>
                </a:solidFill>
                <a:effectLst/>
                <a:latin typeface="Arial" panose="020B0604020202020204" pitchFamily="34" charset="0"/>
              </a:rPr>
              <a:t> and Wi-Fi signals,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to </a:t>
            </a:r>
            <a:r>
              <a:rPr lang="en-AU" sz="2400" b="1" i="0" dirty="0" smtClean="0">
                <a:solidFill>
                  <a:srgbClr val="A4372D"/>
                </a:solidFill>
                <a:effectLst/>
                <a:latin typeface="Arial" panose="020B0604020202020204" pitchFamily="34" charset="0"/>
              </a:rPr>
              <a:t>heat food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 microwave ovens.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194" name="Picture 2" descr="https://www.educationperfect.com/media/content/Science/1479095959.04341g/1479095962017-4075978942227451-optimis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175" y="2986395"/>
            <a:ext cx="4762500" cy="3571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36795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36600" y="344438"/>
            <a:ext cx="114554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CC0000"/>
                </a:solidFill>
                <a:effectLst/>
                <a:latin typeface="Arial" panose="020B0604020202020204" pitchFamily="34" charset="0"/>
              </a:rPr>
              <a:t>Infrared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falls along the electromagnetic spectrum between microwaves and visible light.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Infrared has </a:t>
            </a:r>
            <a:r>
              <a:rPr lang="en-AU" sz="2400" b="1" i="0" dirty="0" smtClean="0">
                <a:solidFill>
                  <a:srgbClr val="6F1E51"/>
                </a:solidFill>
                <a:effectLst/>
                <a:latin typeface="Arial" panose="020B0604020202020204" pitchFamily="34" charset="0"/>
              </a:rPr>
              <a:t>longer wavelengths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(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700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nm−1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mm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), </a:t>
            </a:r>
            <a:r>
              <a:rPr lang="en-AU" sz="2400" b="1" i="0" dirty="0" smtClean="0">
                <a:solidFill>
                  <a:srgbClr val="7FA7E3"/>
                </a:solidFill>
                <a:effectLst/>
                <a:latin typeface="Arial" panose="020B0604020202020204" pitchFamily="34" charset="0"/>
              </a:rPr>
              <a:t>lower frequencies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AU" sz="2400" b="1" i="0" dirty="0" smtClean="0">
                <a:solidFill>
                  <a:srgbClr val="0066CC"/>
                </a:solidFill>
                <a:effectLst/>
                <a:latin typeface="Arial" panose="020B0604020202020204" pitchFamily="34" charset="0"/>
              </a:rPr>
              <a:t>lower energy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than visible light.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Infrared rays travel through the </a:t>
            </a:r>
            <a:r>
              <a:rPr lang="en-AU" sz="2400" b="1" i="0" dirty="0" smtClean="0">
                <a:solidFill>
                  <a:srgbClr val="1B479F"/>
                </a:solidFill>
                <a:effectLst/>
                <a:latin typeface="Arial" panose="020B0604020202020204" pitchFamily="34" charset="0"/>
              </a:rPr>
              <a:t>atmosphere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their energy is felt as </a:t>
            </a:r>
            <a:r>
              <a:rPr lang="en-AU" sz="2400" b="1" i="0" dirty="0" smtClean="0">
                <a:solidFill>
                  <a:srgbClr val="CC0000"/>
                </a:solidFill>
                <a:effectLst/>
                <a:latin typeface="Arial" panose="020B0604020202020204" pitchFamily="34" charset="0"/>
              </a:rPr>
              <a:t>heat.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218" name="Picture 2" descr="https://www.educationperfect.com/media/content/Science/1455758588.361191g/1455758590083-1550046637321930-optimis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3050" y="3276600"/>
            <a:ext cx="4762500" cy="35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23448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3400" y="-55959"/>
            <a:ext cx="116586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Infrared sensors are able to </a:t>
            </a:r>
            <a:r>
              <a:rPr lang="en-AU" sz="2400" b="1" i="0" dirty="0" smtClean="0">
                <a:solidFill>
                  <a:srgbClr val="CC0000"/>
                </a:solidFill>
                <a:effectLst/>
                <a:latin typeface="Arial" panose="020B0604020202020204" pitchFamily="34" charset="0"/>
              </a:rPr>
              <a:t>detect heat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from the body and they also are used in security lights, burglar alarms and disease detection.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Infrared radiation is also able to </a:t>
            </a:r>
            <a:r>
              <a:rPr lang="en-AU" sz="2400" b="1" i="0" dirty="0" smtClean="0">
                <a:solidFill>
                  <a:srgbClr val="DF6612"/>
                </a:solidFill>
                <a:effectLst/>
                <a:latin typeface="Arial" panose="020B0604020202020204" pitchFamily="34" charset="0"/>
              </a:rPr>
              <a:t>transmit information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from place to place. It is used in television remote controls and to transmit information over short distances between computers or mobile phones.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Earth is kept at a comfortable living temperature thanks to infrared radiation. The </a:t>
            </a:r>
            <a:r>
              <a:rPr lang="en-AU" sz="2400" b="1" i="0" dirty="0" smtClean="0">
                <a:solidFill>
                  <a:srgbClr val="5EA42D"/>
                </a:solidFill>
                <a:effectLst/>
                <a:latin typeface="Arial" panose="020B0604020202020204" pitchFamily="34" charset="0"/>
              </a:rPr>
              <a:t>greenhouse effect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traps infrared radiation in the atmosphere, which </a:t>
            </a:r>
            <a:r>
              <a:rPr lang="en-AU" sz="2400" b="1" i="0" dirty="0" smtClean="0">
                <a:solidFill>
                  <a:srgbClr val="571A98"/>
                </a:solidFill>
                <a:effectLst/>
                <a:latin typeface="Arial" panose="020B0604020202020204" pitchFamily="34" charset="0"/>
              </a:rPr>
              <a:t>stabilises the temperature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on Earth.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1509323373.88481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927599" y="3973533"/>
            <a:ext cx="3489325" cy="2791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50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003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4300" y="97641"/>
            <a:ext cx="120777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1D93D4"/>
                </a:solidFill>
                <a:effectLst/>
                <a:latin typeface="Arial" panose="020B0604020202020204" pitchFamily="34" charset="0"/>
              </a:rPr>
              <a:t>Visible light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makes up only a small section of the EMR spectrum.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It includes all wavelengths between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400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700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nm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Colours are produced by light waves of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different frequencies and wavelengths.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White light is a combination of the entire </a:t>
            </a:r>
            <a:r>
              <a:rPr lang="en-AU" sz="2400" b="1" i="0" dirty="0" smtClean="0">
                <a:solidFill>
                  <a:srgbClr val="732DA4"/>
                </a:solidFill>
                <a:effectLst/>
                <a:latin typeface="Arial" panose="020B0604020202020204" pitchFamily="34" charset="0"/>
              </a:rPr>
              <a:t>colour spectrum.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Objects around us are coloured differently depending on the wavelengths that they </a:t>
            </a:r>
            <a:r>
              <a:rPr lang="en-AU" sz="2400" b="1" i="0" dirty="0" smtClean="0">
                <a:solidFill>
                  <a:srgbClr val="5EA42D"/>
                </a:solidFill>
                <a:effectLst/>
                <a:latin typeface="Arial" panose="020B0604020202020204" pitchFamily="34" charset="0"/>
              </a:rPr>
              <a:t>absorb and reflect.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1" i="0" dirty="0" smtClean="0">
                <a:solidFill>
                  <a:srgbClr val="CC0000"/>
                </a:solidFill>
                <a:effectLst/>
                <a:latin typeface="Arial" panose="020B0604020202020204" pitchFamily="34" charset="0"/>
              </a:rPr>
              <a:t>Red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has the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longest wavelength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the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lowest frequency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all the colours. </a:t>
            </a:r>
            <a:r>
              <a:rPr lang="en-AU" sz="2400" b="1" i="0" dirty="0" smtClean="0">
                <a:solidFill>
                  <a:srgbClr val="290C5E"/>
                </a:solidFill>
                <a:effectLst/>
                <a:latin typeface="Arial" panose="020B0604020202020204" pitchFamily="34" charset="0"/>
              </a:rPr>
              <a:t>Violet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has the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shortest wavelength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the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highest frequency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all the colours.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1525756179.90869 (1)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683000" y="4264025"/>
            <a:ext cx="4826000" cy="271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114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67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55600" y="361940"/>
            <a:ext cx="115951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Ultraviolet radiation, also known as </a:t>
            </a:r>
            <a:r>
              <a:rPr lang="en-AU" sz="2400" b="1" i="0" dirty="0" smtClean="0">
                <a:solidFill>
                  <a:srgbClr val="120A8F"/>
                </a:solidFill>
                <a:effectLst/>
                <a:latin typeface="Arial" panose="020B0604020202020204" pitchFamily="34" charset="0"/>
              </a:rPr>
              <a:t>UV,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falls along the electromagnetic spectrum between visible light and x-rays.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It is produced by very hot objects like the Sun or solariums. UV has </a:t>
            </a:r>
            <a:r>
              <a:rPr lang="en-AU" sz="2400" b="1" i="0" dirty="0" smtClean="0">
                <a:solidFill>
                  <a:srgbClr val="6F1E51"/>
                </a:solidFill>
                <a:effectLst/>
                <a:latin typeface="Arial" panose="020B0604020202020204" pitchFamily="34" charset="0"/>
              </a:rPr>
              <a:t>short wavelengths,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ranging between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10−400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nm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AU" sz="2400" b="1" i="0" dirty="0" smtClean="0">
                <a:solidFill>
                  <a:srgbClr val="7FA7E3"/>
                </a:solidFill>
                <a:effectLst/>
                <a:latin typeface="Arial" panose="020B0604020202020204" pitchFamily="34" charset="0"/>
              </a:rPr>
              <a:t>high frequencies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AU" sz="2400" b="1" i="0" dirty="0" smtClean="0">
                <a:solidFill>
                  <a:srgbClr val="0066CC"/>
                </a:solidFill>
                <a:effectLst/>
                <a:latin typeface="Arial" panose="020B0604020202020204" pitchFamily="34" charset="0"/>
              </a:rPr>
              <a:t>high energy.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UV travels through the </a:t>
            </a:r>
            <a:r>
              <a:rPr lang="en-AU" sz="2400" b="1" i="0" dirty="0" smtClean="0">
                <a:solidFill>
                  <a:srgbClr val="120A8F"/>
                </a:solidFill>
                <a:effectLst/>
                <a:latin typeface="Arial" panose="020B0604020202020204" pitchFamily="34" charset="0"/>
              </a:rPr>
              <a:t>atmosphere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along with infrared radiation (felt as heat) and visible light (what we can see), although only a small amount of UV actually reaches Earth's surface.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1515457921.12712 (1)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238499" y="4089400"/>
            <a:ext cx="5502141" cy="244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656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20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46100" y="195640"/>
            <a:ext cx="115570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800" b="1" i="0" dirty="0" smtClean="0">
                <a:solidFill>
                  <a:srgbClr val="1289A7"/>
                </a:solidFill>
                <a:effectLst/>
                <a:latin typeface="Arial" panose="020B0604020202020204" pitchFamily="34" charset="0"/>
              </a:rPr>
              <a:t>X-rays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come next on the EMR spectrum, sitting between UV and gamma rays.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X-rays have a </a:t>
            </a:r>
            <a:r>
              <a:rPr lang="en-AU" sz="2800" b="1" i="0" dirty="0" smtClean="0">
                <a:solidFill>
                  <a:srgbClr val="6F1E51"/>
                </a:solidFill>
                <a:effectLst/>
                <a:latin typeface="Arial" panose="020B0604020202020204" pitchFamily="34" charset="0"/>
              </a:rPr>
              <a:t>short wavelength,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ranging from 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KaTeX_Main"/>
              </a:rPr>
              <a:t>0.01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 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KaTeX_Main"/>
              </a:rPr>
              <a:t>10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KaTeX_Main"/>
              </a:rPr>
              <a:t>nm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. They also have a </a:t>
            </a:r>
            <a:r>
              <a:rPr lang="en-AU" sz="2800" b="1" i="0" dirty="0" smtClean="0">
                <a:solidFill>
                  <a:srgbClr val="7FA7E3"/>
                </a:solidFill>
                <a:effectLst/>
                <a:latin typeface="Arial" panose="020B0604020202020204" pitchFamily="34" charset="0"/>
              </a:rPr>
              <a:t>high frequency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AU" sz="2800" b="1" i="0" dirty="0" smtClean="0">
                <a:solidFill>
                  <a:srgbClr val="0066CC"/>
                </a:solidFill>
                <a:effectLst/>
                <a:latin typeface="Arial" panose="020B0604020202020204" pitchFamily="34" charset="0"/>
              </a:rPr>
              <a:t>high energy level.</a:t>
            </a:r>
            <a:endParaRPr lang="en-AU" sz="28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 </a:t>
            </a:r>
            <a:r>
              <a:rPr lang="en-AU" sz="2800" b="1" i="0" dirty="0" smtClean="0">
                <a:solidFill>
                  <a:srgbClr val="A82056"/>
                </a:solidFill>
                <a:effectLst/>
                <a:latin typeface="Arial" panose="020B0604020202020204" pitchFamily="34" charset="0"/>
              </a:rPr>
              <a:t>density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the medium determines how many x-rays can </a:t>
            </a:r>
            <a:r>
              <a:rPr lang="en-AU" sz="2800" b="1" i="0" dirty="0" smtClean="0">
                <a:solidFill>
                  <a:srgbClr val="1289A7"/>
                </a:solidFill>
                <a:effectLst/>
                <a:latin typeface="Arial" panose="020B0604020202020204" pitchFamily="34" charset="0"/>
              </a:rPr>
              <a:t>pass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through it.</a:t>
            </a:r>
          </a:p>
          <a:p>
            <a:r>
              <a:rPr lang="en-AU" sz="2800" dirty="0" smtClean="0"/>
              <a:t/>
            </a:r>
            <a:br>
              <a:rPr lang="en-AU" sz="2800" dirty="0" smtClean="0"/>
            </a:br>
            <a:endParaRPr lang="en-AU" sz="2800" dirty="0"/>
          </a:p>
        </p:txBody>
      </p:sp>
      <p:pic>
        <p:nvPicPr>
          <p:cNvPr id="10242" name="Picture 2" descr="https://www.educationperfect.com/media/content/Maths/1473805431.676531g/1473805433898-655044189582416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4399" y="4140200"/>
            <a:ext cx="1840175" cy="2462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12591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7000" y="263436"/>
            <a:ext cx="116713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X-rays are commonly used for </a:t>
            </a:r>
            <a:r>
              <a:rPr lang="en-AU" sz="2400" b="1" i="0" dirty="0" smtClean="0">
                <a:solidFill>
                  <a:srgbClr val="1289A7"/>
                </a:solidFill>
                <a:effectLst/>
                <a:latin typeface="Arial" panose="020B0604020202020204" pitchFamily="34" charset="0"/>
              </a:rPr>
              <a:t>medical imaging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because they can pass through low density tissue, like muscle, but are absorbed or scattered by high density tissue, like bone.</a:t>
            </a:r>
            <a:endParaRPr lang="en-AU" sz="2400" b="1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20700" y="2120037"/>
            <a:ext cx="6096000" cy="304698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AU" sz="2400" b="1" i="0" dirty="0" smtClean="0">
                <a:solidFill>
                  <a:srgbClr val="A73012"/>
                </a:solidFill>
                <a:effectLst/>
                <a:latin typeface="Arial" panose="020B0604020202020204" pitchFamily="34" charset="0"/>
              </a:rPr>
              <a:t>Security scanning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uses x-rays to determine the contents of luggage and other packaged goods.</a:t>
            </a:r>
            <a:r>
              <a:rPr lang="en-AU" sz="2400" dirty="0" smtClean="0"/>
              <a:t/>
            </a:r>
            <a:br>
              <a:rPr lang="en-AU" sz="2400" dirty="0" smtClean="0"/>
            </a:br>
            <a:r>
              <a:rPr lang="en-AU" sz="2400" dirty="0" smtClean="0"/>
              <a:t/>
            </a:r>
            <a:br>
              <a:rPr lang="en-AU" sz="2400" dirty="0" smtClean="0"/>
            </a:br>
            <a:r>
              <a:rPr lang="en-AU" sz="2400" dirty="0" smtClean="0"/>
              <a:t/>
            </a:r>
            <a:br>
              <a:rPr lang="en-AU" sz="2400" dirty="0" smtClean="0"/>
            </a:b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They are also used to </a:t>
            </a:r>
            <a:r>
              <a:rPr lang="en-AU" sz="2400" b="1" i="0" dirty="0" smtClean="0">
                <a:solidFill>
                  <a:srgbClr val="7A12A7"/>
                </a:solidFill>
                <a:effectLst/>
                <a:latin typeface="Arial" panose="020B0604020202020204" pitchFamily="34" charset="0"/>
              </a:rPr>
              <a:t>explore space,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since astronomical objects that contain extremely hot gasses emit x-rays.</a:t>
            </a:r>
            <a:endParaRPr lang="en-AU" sz="2400" dirty="0"/>
          </a:p>
        </p:txBody>
      </p:sp>
      <p:pic>
        <p:nvPicPr>
          <p:cNvPr id="11266" name="Picture 2" descr="https://www.educationperfect.com/media/content/Science/1501645553.095421g/1501645554264-3037417537596465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4175" y="2005012"/>
            <a:ext cx="2857500" cy="3695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49340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44500" y="559138"/>
            <a:ext cx="109728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571A98"/>
                </a:solidFill>
                <a:effectLst/>
                <a:latin typeface="Arial" panose="020B0604020202020204" pitchFamily="34" charset="0"/>
              </a:rPr>
              <a:t>Gamma rays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have the shortest wavelengths (&lt; 0.01 nm), the highest frequency and the </a:t>
            </a:r>
            <a:r>
              <a:rPr lang="en-AU" sz="2400" b="1" i="0" dirty="0" smtClean="0">
                <a:solidFill>
                  <a:srgbClr val="0066CC"/>
                </a:solidFill>
                <a:effectLst/>
                <a:latin typeface="Arial" panose="020B0604020202020204" pitchFamily="34" charset="0"/>
              </a:rPr>
              <a:t>most energy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all the forms of EMR.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They are able to travel through most media and are </a:t>
            </a:r>
            <a:r>
              <a:rPr lang="en-AU" sz="2400" b="1" i="0" dirty="0" smtClean="0">
                <a:solidFill>
                  <a:srgbClr val="CC0000"/>
                </a:solidFill>
                <a:effectLst/>
                <a:latin typeface="Arial" panose="020B0604020202020204" pitchFamily="34" charset="0"/>
              </a:rPr>
              <a:t>difficult to stop.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2290" name="Picture 2" descr="https://www.educationperfect.com/media/content/Science/1450299166.987031g/1450299167169-3453687487443712-4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8775" y="3251200"/>
            <a:ext cx="3810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2830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98500" y="672237"/>
            <a:ext cx="10972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properties of gamma rays allow them to easily pass through the human body, making them particularly useful for </a:t>
            </a:r>
            <a:r>
              <a:rPr lang="en-AU" sz="2400" b="1" i="0" dirty="0" smtClean="0">
                <a:solidFill>
                  <a:srgbClr val="21A0B1"/>
                </a:solidFill>
                <a:effectLst/>
                <a:latin typeface="Arial" panose="020B0604020202020204" pitchFamily="34" charset="0"/>
              </a:rPr>
              <a:t>detecting and treating cancer.</a:t>
            </a:r>
            <a:endParaRPr lang="en-AU" sz="24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Gamma rays are also used to </a:t>
            </a:r>
            <a:r>
              <a:rPr lang="en-AU" sz="2400" b="1" i="0" dirty="0" smtClean="0">
                <a:solidFill>
                  <a:srgbClr val="FEB900"/>
                </a:solidFill>
                <a:effectLst/>
                <a:latin typeface="Arial" panose="020B0604020202020204" pitchFamily="34" charset="0"/>
              </a:rPr>
              <a:t>sterilise equipment and surfaces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 different industries.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3314" name="Picture 2" descr="https://www.educationperfect.com/media/content/Geography/1530679377.637281g/1530679377636-3015189764518190-4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0675" y="3172883"/>
            <a:ext cx="4556125" cy="3037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9839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66800" y="747236"/>
            <a:ext cx="105791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By the end of this Smart Lesson, you should be able to:</a:t>
            </a:r>
            <a:endParaRPr lang="en-AU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7870696"/>
              </p:ext>
            </p:extLst>
          </p:nvPr>
        </p:nvGraphicFramePr>
        <p:xfrm>
          <a:off x="1711325" y="2787174"/>
          <a:ext cx="7143750" cy="960120"/>
        </p:xfrm>
        <a:graphic>
          <a:graphicData uri="http://schemas.openxmlformats.org/drawingml/2006/table">
            <a:tbl>
              <a:tblPr/>
              <a:tblGrid>
                <a:gridCol w="476250">
                  <a:extLst>
                    <a:ext uri="{9D8B030D-6E8A-4147-A177-3AD203B41FA5}">
                      <a16:colId xmlns:a16="http://schemas.microsoft.com/office/drawing/2014/main" val="895709420"/>
                    </a:ext>
                  </a:extLst>
                </a:gridCol>
                <a:gridCol w="6667500">
                  <a:extLst>
                    <a:ext uri="{9D8B030D-6E8A-4147-A177-3AD203B41FA5}">
                      <a16:colId xmlns:a16="http://schemas.microsoft.com/office/drawing/2014/main" val="19105812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AU" sz="2400">
                          <a:effectLst/>
                          <a:latin typeface="KaTeX_Main"/>
                        </a:rPr>
                        <a:t>1.</a:t>
                      </a:r>
                      <a:endParaRPr lang="en-AU" sz="240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2400" b="1">
                          <a:solidFill>
                            <a:srgbClr val="00AE6A"/>
                          </a:solidFill>
                          <a:effectLst/>
                        </a:rPr>
                        <a:t>Explain</a:t>
                      </a:r>
                      <a:r>
                        <a:rPr lang="en-AU" sz="2400" b="1">
                          <a:effectLst/>
                        </a:rPr>
                        <a:t> what the </a:t>
                      </a:r>
                      <a:r>
                        <a:rPr lang="en-AU" sz="2400" b="1">
                          <a:solidFill>
                            <a:srgbClr val="732DA4"/>
                          </a:solidFill>
                          <a:effectLst/>
                        </a:rPr>
                        <a:t>electromagnetic spectrum</a:t>
                      </a:r>
                      <a:r>
                        <a:rPr lang="en-AU" sz="2400" b="1">
                          <a:effectLst/>
                        </a:rPr>
                        <a:t> is.</a:t>
                      </a:r>
                      <a:endParaRPr lang="en-AU" sz="240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73108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AU" sz="2400">
                          <a:effectLst/>
                          <a:latin typeface="KaTeX_Main"/>
                        </a:rPr>
                        <a:t>2.</a:t>
                      </a:r>
                      <a:endParaRPr lang="en-AU" sz="240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2400" b="1" dirty="0">
                          <a:solidFill>
                            <a:srgbClr val="0066CC"/>
                          </a:solidFill>
                          <a:effectLst/>
                        </a:rPr>
                        <a:t>Identify</a:t>
                      </a:r>
                      <a:r>
                        <a:rPr lang="en-AU" sz="2400" b="1" dirty="0">
                          <a:effectLst/>
                        </a:rPr>
                        <a:t> the properties of the </a:t>
                      </a:r>
                      <a:r>
                        <a:rPr lang="en-AU" sz="2400" b="1" dirty="0">
                          <a:solidFill>
                            <a:srgbClr val="1289A7"/>
                          </a:solidFill>
                          <a:effectLst/>
                        </a:rPr>
                        <a:t>seven forms of EMR.</a:t>
                      </a:r>
                      <a:endParaRPr lang="en-AU" sz="2400" dirty="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06101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3436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79500" y="255538"/>
            <a:ext cx="105664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732DA4"/>
                </a:solidFill>
                <a:effectLst/>
                <a:latin typeface="Arial" panose="020B0604020202020204" pitchFamily="34" charset="0"/>
              </a:rPr>
              <a:t>Electromagnetic radiation,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or EMR, is travelling energy that displays properties of both </a:t>
            </a:r>
            <a:r>
              <a:rPr lang="en-AU" sz="2400" b="1" i="0" dirty="0" smtClean="0">
                <a:solidFill>
                  <a:srgbClr val="1B479F"/>
                </a:solidFill>
                <a:effectLst/>
                <a:latin typeface="Arial" panose="020B0604020202020204" pitchFamily="34" charset="0"/>
              </a:rPr>
              <a:t>waves and particles.</a:t>
            </a:r>
            <a:endParaRPr lang="en-AU" sz="24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Scientists have to classify EMR as </a:t>
            </a:r>
            <a:r>
              <a:rPr lang="en-AU" sz="2400" b="1" i="0" dirty="0" smtClean="0">
                <a:solidFill>
                  <a:srgbClr val="6F1E51"/>
                </a:solidFill>
                <a:effectLst/>
                <a:latin typeface="Arial" panose="020B0604020202020204" pitchFamily="34" charset="0"/>
              </a:rPr>
              <a:t>both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 wave and a particle because it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acts differently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depending on the situation. This explains how EMR can </a:t>
            </a:r>
            <a:r>
              <a:rPr lang="en-AU" sz="2400" b="1" i="0" dirty="0" smtClean="0">
                <a:solidFill>
                  <a:srgbClr val="1289A7"/>
                </a:solidFill>
                <a:effectLst/>
                <a:latin typeface="Arial" panose="020B0604020202020204" pitchFamily="34" charset="0"/>
              </a:rPr>
              <a:t>travel through space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when other waves cannot!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0" name="Picture 2" descr="https://www.educationperfect.com/media/content/German/1464059759.967881g/1464059791028-132426148693321-optimis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6500" y="3548063"/>
            <a:ext cx="4762500" cy="2981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5977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600" y="545237"/>
            <a:ext cx="112776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EMR exists on a </a:t>
            </a:r>
            <a:r>
              <a:rPr lang="en-AU" sz="2400" b="1" i="0" dirty="0" smtClean="0">
                <a:solidFill>
                  <a:srgbClr val="732DA4"/>
                </a:solidFill>
                <a:effectLst/>
                <a:latin typeface="Arial" panose="020B0604020202020204" pitchFamily="34" charset="0"/>
              </a:rPr>
              <a:t>spectrum;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 spectrum includes seven different types of EMR, all of which vary in </a:t>
            </a:r>
            <a:r>
              <a:rPr lang="en-AU" sz="2400" b="1" i="0" dirty="0" smtClean="0">
                <a:solidFill>
                  <a:srgbClr val="1B479F"/>
                </a:solidFill>
                <a:effectLst/>
                <a:latin typeface="Arial" panose="020B0604020202020204" pitchFamily="34" charset="0"/>
              </a:rPr>
              <a:t>wavelength, energy and frequency.</a:t>
            </a:r>
            <a:endParaRPr lang="en-AU" sz="24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1" i="0" dirty="0" smtClean="0">
                <a:solidFill>
                  <a:srgbClr val="1D93D4"/>
                </a:solidFill>
                <a:effectLst/>
                <a:latin typeface="Arial" panose="020B0604020202020204" pitchFamily="34" charset="0"/>
              </a:rPr>
              <a:t>Light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falls in the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middle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the EMR spectrum and includes all the wavelengths that we can </a:t>
            </a:r>
            <a:r>
              <a:rPr lang="en-AU" sz="2400" b="1" i="0" dirty="0" smtClean="0">
                <a:solidFill>
                  <a:srgbClr val="FEB900"/>
                </a:solidFill>
                <a:effectLst/>
                <a:latin typeface="Arial" panose="020B0604020202020204" pitchFamily="34" charset="0"/>
              </a:rPr>
              <a:t>see.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1509321359.04199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810000" y="2971800"/>
            <a:ext cx="457200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354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402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98500" y="720636"/>
            <a:ext cx="111887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800" b="1" i="0" dirty="0" smtClean="0">
                <a:solidFill>
                  <a:srgbClr val="1D93D4"/>
                </a:solidFill>
                <a:effectLst/>
                <a:latin typeface="Arial" panose="020B0604020202020204" pitchFamily="34" charset="0"/>
              </a:rPr>
              <a:t>Visible light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the </a:t>
            </a:r>
            <a:r>
              <a:rPr lang="en-AU" sz="2800" b="1" i="0" dirty="0" smtClean="0">
                <a:solidFill>
                  <a:srgbClr val="732DA4"/>
                </a:solidFill>
                <a:effectLst/>
                <a:latin typeface="Arial" panose="020B0604020202020204" pitchFamily="34" charset="0"/>
              </a:rPr>
              <a:t>most well known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form of EMR.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Other forms of EMR include </a:t>
            </a:r>
            <a:r>
              <a:rPr lang="en-AU" sz="2800" b="1" i="1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radio waves, microwaves, infrared, ultraviolet, x-rays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AU" sz="2800" b="1" i="1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gamma rays.</a:t>
            </a:r>
            <a:endParaRPr lang="en-AU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074" name="Picture 2" descr="https://www.educationperfect.com/Images/Content/Maths/1371779286970-7787937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2000" y="2940583"/>
            <a:ext cx="5372100" cy="2933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6428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06400" y="467836"/>
            <a:ext cx="111125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All seven types of EMR are </a:t>
            </a:r>
            <a:r>
              <a:rPr lang="en-AU" sz="2400" b="1" i="0" dirty="0" smtClean="0">
                <a:solidFill>
                  <a:srgbClr val="5EA42D"/>
                </a:solidFill>
                <a:effectLst/>
                <a:latin typeface="Arial" panose="020B0604020202020204" pitchFamily="34" charset="0"/>
              </a:rPr>
              <a:t>useful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forms of </a:t>
            </a:r>
            <a:r>
              <a:rPr lang="en-AU" sz="2400" b="1" i="0" dirty="0" smtClean="0">
                <a:solidFill>
                  <a:srgbClr val="0066CC"/>
                </a:solidFill>
                <a:effectLst/>
                <a:latin typeface="Arial" panose="020B0604020202020204" pitchFamily="34" charset="0"/>
              </a:rPr>
              <a:t>energy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have various applications.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These applications depend on their </a:t>
            </a:r>
            <a:r>
              <a:rPr lang="en-AU" sz="2400" b="1" i="0" dirty="0" smtClean="0">
                <a:solidFill>
                  <a:srgbClr val="1B479F"/>
                </a:solidFill>
                <a:effectLst/>
                <a:latin typeface="Arial" panose="020B0604020202020204" pitchFamily="34" charset="0"/>
              </a:rPr>
              <a:t>wavelength, frequency and energy level.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098" name="Picture 2" descr="https://www.educationperfect.com/Images/Content/Maths/1371779228469-7787937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49" y="2635250"/>
            <a:ext cx="11074831" cy="2178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2740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344438"/>
            <a:ext cx="120015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800" b="1" i="0" dirty="0" smtClean="0">
                <a:solidFill>
                  <a:srgbClr val="A82056"/>
                </a:solidFill>
                <a:effectLst/>
                <a:latin typeface="Arial" panose="020B0604020202020204" pitchFamily="34" charset="0"/>
              </a:rPr>
              <a:t>A wavelength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the distance between two peaks or two troughs. A wave consists of many wavelengths.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1" i="0" dirty="0" smtClean="0">
                <a:solidFill>
                  <a:srgbClr val="7FA7E3"/>
                </a:solidFill>
                <a:effectLst/>
                <a:latin typeface="Arial" panose="020B0604020202020204" pitchFamily="34" charset="0"/>
              </a:rPr>
              <a:t>Frequency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the number of 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peaks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that pass a certain point in 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one second.</a:t>
            </a:r>
            <a:endParaRPr lang="en-AU" sz="28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0" i="1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As wavelength decreases, frequency increases. As wavelength increases, frequency decreases.</a:t>
            </a:r>
            <a:endParaRPr lang="en-AU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122" name="Picture 2" descr="https://www.educationperfect.com/media/content/Science/1494824539.218361g/1494824542742-612229407596162-optimised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163"/>
          <a:stretch/>
        </p:blipFill>
        <p:spPr bwMode="auto">
          <a:xfrm>
            <a:off x="295276" y="4432889"/>
            <a:ext cx="5372100" cy="2023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ttps://www.educationperfect.com/media/content/Science/1494824539.218361g/1494824542742-612229407596162-optimised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629"/>
          <a:stretch/>
        </p:blipFill>
        <p:spPr bwMode="auto">
          <a:xfrm>
            <a:off x="5758077" y="4432889"/>
            <a:ext cx="5633823" cy="1974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06752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55600" y="669836"/>
            <a:ext cx="11430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dirty="0">
                <a:solidFill>
                  <a:srgbClr val="444444"/>
                </a:solidFill>
                <a:latin typeface="Arial" panose="020B0604020202020204" pitchFamily="34" charset="0"/>
              </a:rPr>
              <a:t>Now that we know </a:t>
            </a:r>
            <a:r>
              <a:rPr lang="en-AU" sz="2400" b="1" dirty="0">
                <a:solidFill>
                  <a:srgbClr val="732DA4"/>
                </a:solidFill>
                <a:latin typeface="Arial" panose="020B0604020202020204" pitchFamily="34" charset="0"/>
              </a:rPr>
              <a:t>how</a:t>
            </a:r>
            <a:r>
              <a:rPr lang="en-AU" sz="2400" b="1" dirty="0">
                <a:solidFill>
                  <a:srgbClr val="444444"/>
                </a:solidFill>
                <a:latin typeface="Arial" panose="020B0604020202020204" pitchFamily="34" charset="0"/>
              </a:rPr>
              <a:t> the seven types of electromagnetic radiation </a:t>
            </a:r>
            <a:r>
              <a:rPr lang="en-AU" sz="2400" b="1" dirty="0">
                <a:solidFill>
                  <a:srgbClr val="732DA4"/>
                </a:solidFill>
                <a:latin typeface="Arial" panose="020B0604020202020204" pitchFamily="34" charset="0"/>
              </a:rPr>
              <a:t>differ,</a:t>
            </a:r>
            <a:r>
              <a:rPr lang="en-AU" sz="2400" b="1" dirty="0">
                <a:solidFill>
                  <a:srgbClr val="444444"/>
                </a:solidFill>
                <a:latin typeface="Arial" panose="020B0604020202020204" pitchFamily="34" charset="0"/>
              </a:rPr>
              <a:t> let's have a look at the </a:t>
            </a:r>
            <a:r>
              <a:rPr lang="en-AU" sz="2400" b="1" dirty="0">
                <a:solidFill>
                  <a:srgbClr val="00868B"/>
                </a:solidFill>
                <a:latin typeface="Arial" panose="020B0604020202020204" pitchFamily="34" charset="0"/>
              </a:rPr>
              <a:t>properties</a:t>
            </a:r>
            <a:r>
              <a:rPr lang="en-AU" sz="2400" b="1" dirty="0">
                <a:solidFill>
                  <a:srgbClr val="444444"/>
                </a:solidFill>
                <a:latin typeface="Arial" panose="020B0604020202020204" pitchFamily="34" charset="0"/>
              </a:rPr>
              <a:t> and </a:t>
            </a:r>
            <a:r>
              <a:rPr lang="en-AU" sz="2400" b="1" dirty="0">
                <a:solidFill>
                  <a:srgbClr val="21A0B1"/>
                </a:solidFill>
                <a:latin typeface="Arial" panose="020B0604020202020204" pitchFamily="34" charset="0"/>
              </a:rPr>
              <a:t>different applications</a:t>
            </a:r>
            <a:r>
              <a:rPr lang="en-AU" sz="2400" b="1" dirty="0">
                <a:solidFill>
                  <a:srgbClr val="444444"/>
                </a:solidFill>
                <a:latin typeface="Arial" panose="020B0604020202020204" pitchFamily="34" charset="0"/>
              </a:rPr>
              <a:t> of each form of radiation.</a:t>
            </a:r>
          </a:p>
        </p:txBody>
      </p:sp>
      <p:pic>
        <p:nvPicPr>
          <p:cNvPr id="4" name="1529281971.67945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603072" y="2108200"/>
            <a:ext cx="7277528" cy="404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250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867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600" y="458738"/>
            <a:ext cx="110744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900C3F"/>
                </a:solidFill>
                <a:effectLst/>
                <a:latin typeface="Arial" panose="020B0604020202020204" pitchFamily="34" charset="0"/>
              </a:rPr>
              <a:t>Radio waves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have the longest wavelengths (1 mm - 100 km), the lowest frequency and the least energy of all the forms of EMR.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These properties allow radio waves to travel extremely </a:t>
            </a:r>
            <a:r>
              <a:rPr lang="en-AU" sz="2400" b="1" i="0" dirty="0" smtClean="0">
                <a:solidFill>
                  <a:srgbClr val="1B0C90"/>
                </a:solidFill>
                <a:effectLst/>
                <a:latin typeface="Arial" panose="020B0604020202020204" pitchFamily="34" charset="0"/>
              </a:rPr>
              <a:t>long distances,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which is why they are used for </a:t>
            </a:r>
            <a:r>
              <a:rPr lang="en-AU" sz="2400" b="1" i="0" dirty="0" smtClean="0">
                <a:solidFill>
                  <a:srgbClr val="5EA42D"/>
                </a:solidFill>
                <a:effectLst/>
                <a:latin typeface="Arial" panose="020B0604020202020204" pitchFamily="34" charset="0"/>
              </a:rPr>
              <a:t>communications.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Radio waves are particularly useful for transmitting television and radio signals.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146" name="Picture 2" descr="https://www.educationperfect.com/media/content/Science/1418675595.372181g/1418675583379-1943003380-optimis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7675" y="3325812"/>
            <a:ext cx="4762500" cy="3219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74749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98</Words>
  <Application>Microsoft Office PowerPoint</Application>
  <PresentationFormat>Widescreen</PresentationFormat>
  <Paragraphs>75</Paragraphs>
  <Slides>19</Slides>
  <Notes>0</Notes>
  <HiddenSlides>0</HiddenSlides>
  <MMClips>5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KaTeX_Main</vt:lpstr>
      <vt:lpstr>Office Theme</vt:lpstr>
      <vt:lpstr>The Electromagnetic Spectrum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Electromagnetic Spectrum</dc:title>
  <dc:creator>Joseph D'cruz</dc:creator>
  <cp:lastModifiedBy>Joseph D'cruz</cp:lastModifiedBy>
  <cp:revision>3</cp:revision>
  <dcterms:created xsi:type="dcterms:W3CDTF">2020-05-30T03:04:07Z</dcterms:created>
  <dcterms:modified xsi:type="dcterms:W3CDTF">2020-09-26T07:41:23Z</dcterms:modified>
</cp:coreProperties>
</file>