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36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2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12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1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5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3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79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2E3E-6842-45BC-AE68-2EE9EEDDB61D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EBBD-7C8B-4E17-AB57-807AA2F8C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0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Eye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51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1115536"/>
            <a:ext cx="1103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Optic Nerve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optic nerve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sends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messages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it receives from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retina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your brain, which interprets the message as images that you can see!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7845585.890911g/1507845567513-428327433380663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297238"/>
            <a:ext cx="4362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28640"/>
            <a:ext cx="10985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Sclera and Choroid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addition to the parts already described, the eye is surrounded by two layers: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sclera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choroid.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sclera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thick, tough layer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surrounds most of the eye. It helps the eye maintain its shape and serves as an attachment point for muscles that move the eye.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inside the sclera is another layer, called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choroid.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choroid contains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blood vessels,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bring nutrients to the eye.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81594664.769861g/1481594668933-113393747701447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67" y="3733800"/>
            <a:ext cx="4708165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0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26641"/>
            <a:ext cx="11493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Vitreous Humour and the Aqueous Humour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eye is also full of two clear fluids: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vitreous humour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aqueous humour.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vitreous humour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jelly-like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in the middle of the eye that helps it keep its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shape.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aqueous humour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watery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liquid that helps distribute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cornea and lens. This is important, since the cornea and lens have no blood vessels, and blood vessels are how most tissues receive nutrients.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81595049.461761g/1481595053444-113393747701447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373417"/>
            <a:ext cx="6118225" cy="33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7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12636"/>
            <a:ext cx="11290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Summary of the parts of the Eye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can see, each of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parts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eye serve a specific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function.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can review these functions below.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87" y="1630362"/>
            <a:ext cx="9586913" cy="49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674638"/>
            <a:ext cx="1076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sensory receptors in our eyes are called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photoreceptors.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Photoreceptors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cells that detect and respond to light.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located on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retina,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be split into two types: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rods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cones.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Images/Content/Maths/1371785359861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178175"/>
            <a:ext cx="381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700038"/>
            <a:ext cx="11417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Rods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Rods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good at detecting differences in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light, movement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shapes.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cells are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good for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colour vision.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use these cells when you are in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dimly lit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room.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majority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photoreceptors in the eye are rods.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5750030.011631g/1455750030274-35365548235919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509962"/>
            <a:ext cx="38004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6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76240"/>
            <a:ext cx="1135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u="sng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nes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good at detecting </a:t>
            </a:r>
            <a:r>
              <a:rPr lang="en-AU" b="1" i="0" u="sng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lour.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cones require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lots of 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work, so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well in dim conditions. This is why colours are less visible in a dimly lit room!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three types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cones, each of which detects a different colour of light: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red,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green.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Signals from the cones are sent to the brain which then translates these messages into what we see as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colour!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82106644.004261g/1482106646133-10342023287759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433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educationperfect.com/Images/Content/Maths/1372108147104-781543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3035300"/>
            <a:ext cx="3381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7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98840"/>
            <a:ext cx="1139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Eye Diseases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we can have problems with our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eyesight!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wear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glasses,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know people around you who wear glasses, you'll know that glasses are commonly used to correct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eyesight problems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 person to be able to see properly.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common vision problems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nearsightedness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farsightedness, and presbyopia.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657.37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7199" y="3279774"/>
            <a:ext cx="5565169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614740"/>
            <a:ext cx="1145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Myopia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err="1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Nearsightedness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myopia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an eye condition that results in the lens focusing the light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 front of the retina,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 of on it. This problem is usually a result of the eyeball being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too long.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 things that are far away to appear blurry to a person, however, they can see things that are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up close.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fix this problem, glasses with a lens that can focus light on the retina is used.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79688792.391771g/1479688793920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203575"/>
            <a:ext cx="38004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www.educationperfect.com/media/content/German/1464133579.71281g/1464133620600-171127368839076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3360737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6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21839"/>
            <a:ext cx="11442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Hyperopia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Farsightedness,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hyperopia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an eye condition that results in the lens is focusing the light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behind the retina,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 of on it. This problem is usually a result of the eyeball being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too short.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 person can see things that are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far away,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things that are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up close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appear blurry.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79688738.163721g/1479688740618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217862"/>
            <a:ext cx="38004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ww.educationperfect.com/media/content/Science/1476654462.073361g/1476654466464-416967273013970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3370261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22712"/>
              </p:ext>
            </p:extLst>
          </p:nvPr>
        </p:nvGraphicFramePr>
        <p:xfrm>
          <a:off x="838200" y="1327944"/>
          <a:ext cx="10515600" cy="116586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773199068"/>
                    </a:ext>
                  </a:extLst>
                </a:gridCol>
                <a:gridCol w="8623300">
                  <a:extLst>
                    <a:ext uri="{9D8B030D-6E8A-4147-A177-3AD203B41FA5}">
                      <a16:colId xmlns:a16="http://schemas.microsoft.com/office/drawing/2014/main" val="355961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1</a:t>
                      </a:r>
                      <a:r>
                        <a:rPr lang="en-AU">
                          <a:effectLst/>
                          <a:latin typeface="KaTeX_Main"/>
                        </a:rPr>
                        <a:t>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b="1">
                          <a:effectLst/>
                        </a:rPr>
                        <a:t> the </a:t>
                      </a:r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main structures</a:t>
                      </a:r>
                      <a:r>
                        <a:rPr lang="en-AU" b="1">
                          <a:effectLst/>
                        </a:rPr>
                        <a:t> of the eye.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4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effectLst/>
                          <a:latin typeface="KaTeX_Main"/>
                        </a:rPr>
                        <a:t>2</a:t>
                      </a:r>
                      <a:r>
                        <a:rPr lang="en-AU" dirty="0">
                          <a:effectLst/>
                          <a:latin typeface="KaTeX_Main"/>
                        </a:rPr>
                        <a:t>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b="1">
                          <a:effectLst/>
                        </a:rPr>
                        <a:t> the functions of the </a:t>
                      </a:r>
                      <a:r>
                        <a:rPr lang="en-AU" b="1">
                          <a:solidFill>
                            <a:srgbClr val="00A6D5"/>
                          </a:solidFill>
                          <a:effectLst/>
                        </a:rPr>
                        <a:t>rods and cones</a:t>
                      </a:r>
                      <a:r>
                        <a:rPr lang="en-AU" b="1">
                          <a:effectLst/>
                        </a:rPr>
                        <a:t> in the eye.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743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3</a:t>
                      </a:r>
                      <a:r>
                        <a:rPr lang="en-AU">
                          <a:effectLst/>
                          <a:latin typeface="KaTeX_Main"/>
                        </a:rPr>
                        <a:t>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b="1" dirty="0">
                          <a:effectLst/>
                        </a:rPr>
                        <a:t> how your eye processes the </a:t>
                      </a:r>
                      <a:r>
                        <a:rPr lang="en-AU" b="1" dirty="0">
                          <a:solidFill>
                            <a:srgbClr val="FB6611"/>
                          </a:solidFill>
                          <a:effectLst/>
                        </a:rPr>
                        <a:t>information</a:t>
                      </a:r>
                      <a:r>
                        <a:rPr lang="en-AU" b="1" dirty="0">
                          <a:effectLst/>
                        </a:rPr>
                        <a:t> it receives into a visual image.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6048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5403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lesson you should be able to answer the following questions: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www.educationperfect.com/media/content/Science/1508098729.541461g/1508098732476-42623002895553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224213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712738"/>
            <a:ext cx="1079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Presbyopia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Presbyopia,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age-related eye condition that is found in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older people.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condition causes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lens in the eye to harden,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light is focused behind the retina, rather than in front.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objects that are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up close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appear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blurry.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Maths/1486674188.252871f/1486674201551-184496089172371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439375"/>
            <a:ext cx="4895850" cy="27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8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713939"/>
            <a:ext cx="10960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Eye Safety is Important!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eyes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at work from the moment you wake up to the moment you close them to go to sleep. They take in a whole lot of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the world around you.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eyes are pretty amazing, therefore it is important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to the best of your ability.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56453305.97931g/1456453309300-19172738757447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3416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5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7112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are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C0BA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things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you can do to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B66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your eyes and keep them healthy!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13057"/>
              </p:ext>
            </p:extLst>
          </p:nvPr>
        </p:nvGraphicFramePr>
        <p:xfrm>
          <a:off x="977900" y="1733074"/>
          <a:ext cx="10515600" cy="2103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583845422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98869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Wear </a:t>
                      </a:r>
                      <a:r>
                        <a:rPr lang="en-AU" b="1">
                          <a:solidFill>
                            <a:srgbClr val="0066CC"/>
                          </a:solidFill>
                          <a:effectLst/>
                        </a:rPr>
                        <a:t>sunglasses</a:t>
                      </a:r>
                      <a:r>
                        <a:rPr lang="en-AU">
                          <a:effectLst/>
                        </a:rPr>
                        <a:t> when outside in the sunlight.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8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If you are looking at a </a:t>
                      </a:r>
                      <a:r>
                        <a:rPr lang="en-AU" b="1">
                          <a:solidFill>
                            <a:srgbClr val="00A6D5"/>
                          </a:solidFill>
                          <a:effectLst/>
                        </a:rPr>
                        <a:t>computer screen</a:t>
                      </a:r>
                      <a:r>
                        <a:rPr lang="en-AU">
                          <a:effectLst/>
                        </a:rPr>
                        <a:t> a lot, let your eyes take a break every </a:t>
                      </a:r>
                      <a:r>
                        <a:rPr lang="en-AU">
                          <a:effectLst/>
                          <a:latin typeface="KaTeX_Main"/>
                        </a:rPr>
                        <a:t>20</a:t>
                      </a:r>
                      <a:r>
                        <a:rPr lang="en-AU">
                          <a:effectLst/>
                        </a:rPr>
                        <a:t> minutes or so, by looking away into the distance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48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Use proper </a:t>
                      </a:r>
                      <a:r>
                        <a:rPr lang="en-AU" b="1">
                          <a:solidFill>
                            <a:srgbClr val="FB6611"/>
                          </a:solidFill>
                          <a:effectLst/>
                        </a:rPr>
                        <a:t>eye protection</a:t>
                      </a:r>
                      <a:r>
                        <a:rPr lang="en-AU">
                          <a:effectLst/>
                        </a:rPr>
                        <a:t> when needed, like working in the lab, or playing particular sports.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4.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Don't forget to </a:t>
                      </a:r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blink</a:t>
                      </a:r>
                      <a:r>
                        <a:rPr lang="en-AU" dirty="0">
                          <a:effectLst/>
                        </a:rPr>
                        <a:t> often!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151681"/>
                  </a:ext>
                </a:extLst>
              </a:tr>
            </a:tbl>
          </a:graphicData>
        </a:graphic>
      </p:graphicFrame>
      <p:pic>
        <p:nvPicPr>
          <p:cNvPr id="20483" name="Picture 3" descr="https://www.educationperfect.com/media/content/English%20&amp;%20Literature/1468380003.763171f/1468380009117-29298654317788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1165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773837"/>
            <a:ext cx="962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eyes are what allow you to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eyes work in a similar way to a camera! They take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pictures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world around you and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send the pictures to your brain.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brain then processes the information to work out what you are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 seeing!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1776967526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3295650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34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734536"/>
            <a:ext cx="11112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eye is composed of many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parts,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be seen in the diagram below.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have a brief look at each of these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different parts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eye and see how they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function.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1593584.926951g/1481593589358-113393747701447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1984375"/>
            <a:ext cx="76009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900" y="346839"/>
            <a:ext cx="1201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Pupil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a look at your eyes in the mirror, or look at your friend's eyes. The black hole in the middle of the eye is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pupil.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main function of the pupil is to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allow 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eye.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noticed that it gets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very small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bright light and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dull light. If not, check it out in the image below!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7800088.209271g/1507800070261-1885014867561412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551238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09316882.357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08725" y="3273426"/>
            <a:ext cx="2266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5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679440"/>
            <a:ext cx="1102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Iris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coloured part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eye is called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iris.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coloured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iris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you have?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iris is a ring of muscle and its main function is to control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amount of 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enters the eye. It does this by changing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size and the diameter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pupil.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Controlling the amount of light entering the eye is important to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protect the eye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being exposed to too much light.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7800243.164341g/1507800231182-18850148675614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983038"/>
            <a:ext cx="29622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Images/Content/Science/1370817892770-763751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125788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71838"/>
            <a:ext cx="1150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Cornea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cornea is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see-through skin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covers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eye.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clear like glass and it has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no blood vessels in it.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plays an important role in focusing your vision.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07803413.986761g/1507803401680-18850148675614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500438"/>
            <a:ext cx="3695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688539"/>
            <a:ext cx="1167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Lens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lens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clear jelly like substance, 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focuses 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onto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retina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(back of the eye). Muscles that are attached to the lens can make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lens thicker or thinner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ensure that the light is focused onto the retina.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the cornea, the lens does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any blood vessels.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7805064.086351g/1507805052318-18850148675614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665538"/>
            <a:ext cx="3905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638939"/>
            <a:ext cx="1042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Retina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retina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tissue lining the back of the eye and is where all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photoreceptors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(sensory receptors of the eye) are located. The photoreceptors allow the retina 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detect light.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lens focuses the light onto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retina,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purpose of the retina is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light into an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message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brain.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07805491.346551g/1507805477942-18850148675614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741738"/>
            <a:ext cx="4019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Widescreen</PresentationFormat>
  <Paragraphs>118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Office Theme</vt:lpstr>
      <vt:lpstr>The Eye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Eye</dc:title>
  <dc:creator>Joseph D'cruz</dc:creator>
  <cp:lastModifiedBy>Joseph D'cruz</cp:lastModifiedBy>
  <cp:revision>2</cp:revision>
  <dcterms:created xsi:type="dcterms:W3CDTF">2020-09-26T01:15:11Z</dcterms:created>
  <dcterms:modified xsi:type="dcterms:W3CDTF">2020-09-26T01:18:26Z</dcterms:modified>
</cp:coreProperties>
</file>