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23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27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18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08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90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04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49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65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0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2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DFB8-CF50-4969-8AAE-B49363DC7DDF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B4AD-E850-45E2-9F95-003BB59F56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9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Ygej5gvzU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Total Internal Reflection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50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0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Total internal reflection can only occur when light travels into a medium with a </a:t>
            </a:r>
            <a:r>
              <a:rPr lang="en-AU" sz="2800" b="1" i="0" dirty="0" smtClean="0">
                <a:solidFill>
                  <a:srgbClr val="AD0B8D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refractive index.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light will bend </a:t>
            </a:r>
            <a:r>
              <a:rPr lang="en-AU" sz="2800" b="1" i="0" dirty="0" smtClean="0">
                <a:solidFill>
                  <a:srgbClr val="BB7FE3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normal.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total internal reflection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occur when </a:t>
            </a:r>
            <a:r>
              <a:rPr lang="en-AU" sz="28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light leaves glass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travels into air, but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 occur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light leaves air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travels into glass.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30143045.795881g/1530143049302-312787040790302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709612"/>
            <a:ext cx="66675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6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01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946835"/>
            <a:ext cx="10769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20800" y="1650137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terms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total internal reflection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critical angle.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Draw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ray diagram showing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refraction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critical angle.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is </a:t>
            </a:r>
            <a:r>
              <a:rPr lang="en-AU" sz="2400" b="1" i="0" dirty="0" smtClean="0">
                <a:solidFill>
                  <a:srgbClr val="AD0B8D"/>
                </a:solidFill>
                <a:effectLst/>
                <a:latin typeface="Arial" panose="020B0604020202020204" pitchFamily="34" charset="0"/>
              </a:rPr>
              <a:t>possible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total internal reflection to occur.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2227963.175091g/1502227967559-139382835989521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30548"/>
            <a:ext cx="609600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9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392837"/>
            <a:ext cx="1099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travels from a more dense to a </a:t>
            </a:r>
            <a:r>
              <a:rPr lang="en-AU" sz="2400" b="1" i="0" dirty="0" smtClean="0">
                <a:solidFill>
                  <a:srgbClr val="B121A0"/>
                </a:solidFill>
                <a:effectLst/>
                <a:latin typeface="Arial" panose="020B0604020202020204" pitchFamily="34" charset="0"/>
              </a:rPr>
              <a:t>less dense medium,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refracts </a:t>
            </a:r>
            <a:r>
              <a:rPr lang="en-AU" sz="2400" b="1" i="0" dirty="0" smtClean="0">
                <a:solidFill>
                  <a:srgbClr val="BB7FE3"/>
                </a:solidFill>
                <a:effectLst/>
                <a:latin typeface="Arial" panose="020B0604020202020204" pitchFamily="34" charset="0"/>
              </a:rPr>
              <a:t>away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normal.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ray of light has a high enough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7C0BAD"/>
                </a:solidFill>
                <a:effectLst/>
                <a:latin typeface="Arial" panose="020B0604020202020204" pitchFamily="34" charset="0"/>
              </a:rPr>
              <a:t>angle of incidence,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refracted ray will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travel along the boundary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two media.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30222367.729361g/1530222372360-20401833136871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4" y="2546985"/>
            <a:ext cx="6550025" cy="393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0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730935"/>
            <a:ext cx="11493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Looking at the diagram below, you can see that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the angle of incidence can become even larger.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30222367.729361g/1530222372360-20401833136871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4" y="1561932"/>
            <a:ext cx="5902325" cy="354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8500" y="5334159"/>
            <a:ext cx="10960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what happens when that angle gets larger?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light won't be able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refract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there is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no way for it to pass into the other substance.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1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4070" y="983734"/>
            <a:ext cx="5840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the light starts to </a:t>
            </a:r>
            <a:r>
              <a:rPr lang="en-AU" sz="2800" b="1" i="1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reflect.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30222724.453511g/1530222729406-20401833136871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1952625"/>
            <a:ext cx="60166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0"/>
            <a:ext cx="1056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phenomenon is known as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total internal reflection.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lYgej5gvzU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5300" y="471487"/>
            <a:ext cx="11353800" cy="63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900" y="1050836"/>
            <a:ext cx="993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Total internal reflection occurs when the angle between the </a:t>
            </a:r>
            <a:r>
              <a:rPr lang="en-AU" sz="2400" b="1" i="0" dirty="0" smtClean="0">
                <a:solidFill>
                  <a:srgbClr val="E37FA7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7C0BAD"/>
                </a:solidFill>
                <a:effectLst/>
                <a:latin typeface="Arial" panose="020B0604020202020204" pitchFamily="34" charset="0"/>
              </a:rPr>
              <a:t>incident ray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(called the </a:t>
            </a:r>
            <a:r>
              <a:rPr lang="en-AU" sz="2400" b="1" i="0" dirty="0" smtClean="0">
                <a:solidFill>
                  <a:srgbClr val="7C0BAD"/>
                </a:solidFill>
                <a:effectLst/>
                <a:latin typeface="Arial" panose="020B0604020202020204" pitchFamily="34" charset="0"/>
              </a:rPr>
              <a:t>angle of incidence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greater than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critical angle.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 descr="https://www.educationperfect.com/media/content/Science/1530223239.757081g/1530223244600-2040183313687169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2463800"/>
            <a:ext cx="3714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509319632.8850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81400" y="3730625"/>
            <a:ext cx="5270500" cy="28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2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26938"/>
            <a:ext cx="11404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critical angle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very important angle.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AU" sz="2800" b="1" i="0" dirty="0" smtClean="0">
                <a:solidFill>
                  <a:srgbClr val="7C0BAD"/>
                </a:solidFill>
                <a:effectLst/>
                <a:latin typeface="Arial" panose="020B0604020202020204" pitchFamily="34" charset="0"/>
              </a:rPr>
              <a:t>incident ray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strikes the boundary between the two media at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critical angle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AU" sz="2800" b="1" i="0" dirty="0" smtClean="0">
                <a:solidFill>
                  <a:srgbClr val="AD0B8D"/>
                </a:solidFill>
                <a:effectLst/>
                <a:latin typeface="Arial" panose="020B0604020202020204" pitchFamily="34" charset="0"/>
              </a:rPr>
              <a:t>refracted ray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run along the </a:t>
            </a:r>
            <a:r>
              <a:rPr lang="en-AU" sz="2800" b="1" i="0" dirty="0" smtClean="0">
                <a:solidFill>
                  <a:srgbClr val="AD0B8D"/>
                </a:solidFill>
                <a:effectLst/>
                <a:latin typeface="Arial" panose="020B0604020202020204" pitchFamily="34" charset="0"/>
              </a:rPr>
              <a:t>boundary.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 </a:t>
            </a:r>
            <a:r>
              <a:rPr lang="en-AU" sz="2800" b="1" i="0" dirty="0" smtClean="0">
                <a:solidFill>
                  <a:srgbClr val="7C0BAD"/>
                </a:solidFill>
                <a:effectLst/>
                <a:latin typeface="Arial" panose="020B0604020202020204" pitchFamily="34" charset="0"/>
              </a:rPr>
              <a:t>angle of incidence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critical angle,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light will be </a:t>
            </a:r>
            <a:r>
              <a:rPr lang="en-AU" sz="28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reflected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from the boundary.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30222367.729361g/1530222372360-20401833136871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4" y="2988945"/>
            <a:ext cx="6448425" cy="386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8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29736"/>
            <a:ext cx="1127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angle of incidence is equal to the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critical angle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means that the </a:t>
            </a:r>
            <a:r>
              <a:rPr lang="en-AU" sz="2800" b="1" i="0" dirty="0" smtClean="0">
                <a:solidFill>
                  <a:srgbClr val="AD0B8D"/>
                </a:solidFill>
                <a:effectLst/>
                <a:latin typeface="Arial" panose="020B0604020202020204" pitchFamily="34" charset="0"/>
              </a:rPr>
              <a:t>angle of refraction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1" i="0" dirty="0" smtClean="0">
                <a:solidFill>
                  <a:srgbClr val="AE0B8D"/>
                </a:solidFill>
                <a:effectLst/>
                <a:latin typeface="Arial" panose="020B0604020202020204" pitchFamily="34" charset="0"/>
              </a:rPr>
              <a:t>90°.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 angle of refraction is the angle between the </a:t>
            </a:r>
            <a:r>
              <a:rPr lang="en-AU" sz="2800" b="1" i="1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ray of light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1" dirty="0" smtClean="0">
                <a:solidFill>
                  <a:srgbClr val="E37FA7"/>
                </a:solidFill>
                <a:effectLst/>
                <a:latin typeface="Arial" panose="020B0604020202020204" pitchFamily="34" charset="0"/>
              </a:rPr>
              <a:t>normal.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30224082.768221g/1530224087614-20401833136871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4" y="2651125"/>
            <a:ext cx="68421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83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29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Total Internal Reflection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Internal Reflection</dc:title>
  <dc:creator>Joseph D'cruz</dc:creator>
  <cp:lastModifiedBy>Joseph D'cruz</cp:lastModifiedBy>
  <cp:revision>1</cp:revision>
  <dcterms:created xsi:type="dcterms:W3CDTF">2020-05-30T04:16:50Z</dcterms:created>
  <dcterms:modified xsi:type="dcterms:W3CDTF">2020-05-30T04:17:00Z</dcterms:modified>
</cp:coreProperties>
</file>