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5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2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18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92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4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05AF-7C7C-49F2-93BB-AFB0D3592E7A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18D0-D638-485B-8781-E603B199E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Ov5HGOJYT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V4a_9Kh3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You, Me and UV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65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Ov5HGOJYT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322640"/>
            <a:ext cx="1163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UV index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standard way of measuring the </a:t>
            </a:r>
            <a:r>
              <a:rPr lang="en-AU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UV radiation throughout the day and around the world.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ranges from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(low) through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(extreme). The UV index </a:t>
            </a:r>
            <a:r>
              <a:rPr lang="en-AU" b="1" i="0" dirty="0" smtClean="0">
                <a:solidFill>
                  <a:srgbClr val="F1759A"/>
                </a:solidFill>
                <a:effectLst/>
                <a:latin typeface="Arial" panose="020B0604020202020204" pitchFamily="34" charset="0"/>
              </a:rPr>
              <a:t>varies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the time, cloud cover, altitude, latitude, ozone level and ground reflection.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UV index is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above, it is recommended that you wear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sun protection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find shade when going outside to avoid skin damage.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62929539.862091g/1462929543111-121229696622215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9718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9035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many factors that can influence the strength and fluctuation of UV throughout the day.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1428750"/>
            <a:ext cx="9528175" cy="49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39740"/>
            <a:ext cx="1179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Bureau of Meteorology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the Australian public with information about the </a:t>
            </a:r>
            <a:r>
              <a:rPr lang="en-AU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UV index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day.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also find these predictions on the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SunSmart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app.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an example of what a </a:t>
            </a:r>
            <a:r>
              <a:rPr lang="en-AU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UV index prediction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looks like. The colours represent groups of different UV intensities - </a:t>
            </a:r>
            <a:r>
              <a:rPr lang="en-AU" b="1" i="0" dirty="0" smtClean="0">
                <a:solidFill>
                  <a:srgbClr val="3EA712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the </a:t>
            </a:r>
            <a:r>
              <a:rPr lang="en-AU" b="1" i="0" dirty="0" smtClean="0">
                <a:solidFill>
                  <a:srgbClr val="3EA712"/>
                </a:solidFill>
                <a:effectLst/>
                <a:latin typeface="Arial" panose="020B0604020202020204" pitchFamily="34" charset="0"/>
              </a:rPr>
              <a:t>lowest UV index,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to </a:t>
            </a:r>
            <a:r>
              <a:rPr lang="en-AU" b="1" i="0" dirty="0" smtClean="0">
                <a:solidFill>
                  <a:srgbClr val="7A12A7"/>
                </a:solidFill>
                <a:effectLst/>
                <a:latin typeface="Arial" panose="020B0604020202020204" pitchFamily="34" charset="0"/>
              </a:rPr>
              <a:t>purple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represents an </a:t>
            </a:r>
            <a:r>
              <a:rPr lang="en-AU" b="1" i="0" dirty="0" smtClean="0">
                <a:solidFill>
                  <a:srgbClr val="7A12A7"/>
                </a:solidFill>
                <a:effectLst/>
                <a:latin typeface="Arial" panose="020B0604020202020204" pitchFamily="34" charset="0"/>
              </a:rPr>
              <a:t>extreme UV index.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UV Alert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specifies the times during the day when the UV index is above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sun protection is required.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80895620.103821g/1480895623214-227118148447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3352800"/>
            <a:ext cx="5638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7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V4a_9Kh3t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8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263942"/>
            <a:ext cx="11671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Solariums and tanning beds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artificial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sources of UV radiation and are used by people who want to tan their skin.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solariums can emit UV at strengths up to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that of the Sun!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Research has shown that people who use solariums before the age of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35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59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likely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develop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melanoma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those who don't use solariums.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2009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solariums were classified as a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carcinogen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 substance that can cause cancer in living tissue. Solariums are now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banned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most of Australia.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80903169.63251g/1480903172898-368459399768568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99" y="3403263"/>
            <a:ext cx="4943475" cy="32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9900" y="438835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45082"/>
              </p:ext>
            </p:extLst>
          </p:nvPr>
        </p:nvGraphicFramePr>
        <p:xfrm>
          <a:off x="1055472" y="1415574"/>
          <a:ext cx="8164727" cy="1828800"/>
        </p:xfrm>
        <a:graphic>
          <a:graphicData uri="http://schemas.openxmlformats.org/drawingml/2006/table">
            <a:tbl>
              <a:tblPr/>
              <a:tblGrid>
                <a:gridCol w="996779">
                  <a:extLst>
                    <a:ext uri="{9D8B030D-6E8A-4147-A177-3AD203B41FA5}">
                      <a16:colId xmlns:a16="http://schemas.microsoft.com/office/drawing/2014/main" val="3437250746"/>
                    </a:ext>
                  </a:extLst>
                </a:gridCol>
                <a:gridCol w="7167948">
                  <a:extLst>
                    <a:ext uri="{9D8B030D-6E8A-4147-A177-3AD203B41FA5}">
                      <a16:colId xmlns:a16="http://schemas.microsoft.com/office/drawing/2014/main" val="203870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  <a:latin typeface="KaTeX_Main"/>
                        </a:rPr>
                        <a:t>1.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b="1">
                          <a:effectLst/>
                        </a:rPr>
                        <a:t> where UV falls on the </a:t>
                      </a:r>
                      <a:r>
                        <a:rPr lang="en-AU" b="1">
                          <a:solidFill>
                            <a:srgbClr val="732DA4"/>
                          </a:solidFill>
                          <a:effectLst/>
                        </a:rPr>
                        <a:t>electromagnetic spectrum.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8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  <a:latin typeface="KaTeX_Main"/>
                        </a:rPr>
                        <a:t>2.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b="1" dirty="0">
                          <a:effectLst/>
                        </a:rPr>
                        <a:t> the </a:t>
                      </a:r>
                      <a:r>
                        <a:rPr lang="en-AU" b="1" dirty="0">
                          <a:solidFill>
                            <a:srgbClr val="120C5E"/>
                          </a:solidFill>
                          <a:effectLst/>
                        </a:rPr>
                        <a:t>three groups of UV</a:t>
                      </a:r>
                      <a:r>
                        <a:rPr lang="en-AU" b="1" dirty="0">
                          <a:effectLst/>
                        </a:rPr>
                        <a:t> and how they move through the atmosphere.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8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AE6A"/>
                          </a:solidFill>
                          <a:effectLst/>
                        </a:rPr>
                        <a:t>Outline</a:t>
                      </a:r>
                      <a:r>
                        <a:rPr lang="en-AU" b="1" dirty="0">
                          <a:effectLst/>
                        </a:rPr>
                        <a:t> the advantages and disadvantages of </a:t>
                      </a:r>
                      <a:r>
                        <a:rPr lang="en-AU" b="1" dirty="0">
                          <a:solidFill>
                            <a:srgbClr val="E38E31"/>
                          </a:solidFill>
                          <a:effectLst/>
                        </a:rPr>
                        <a:t>sun exposure</a:t>
                      </a:r>
                      <a:r>
                        <a:rPr lang="en-AU" b="1" dirty="0">
                          <a:effectLst/>
                        </a:rPr>
                        <a:t> are.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07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  <a:latin typeface="KaTeX_Main"/>
                        </a:rPr>
                        <a:t>4.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AU" b="1" dirty="0">
                          <a:effectLst/>
                        </a:rPr>
                        <a:t> the importance of the </a:t>
                      </a:r>
                      <a:r>
                        <a:rPr lang="en-AU" b="1" dirty="0">
                          <a:solidFill>
                            <a:srgbClr val="1289A7"/>
                          </a:solidFill>
                          <a:effectLst/>
                        </a:rPr>
                        <a:t>UV index.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547354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Science/1456978991.89511g/1456978995080-29152792665361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3422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436940"/>
            <a:ext cx="1143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Ultraviolet radiation, also known as </a:t>
            </a:r>
            <a:r>
              <a:rPr lang="en-AU" b="1" i="0" dirty="0" smtClean="0">
                <a:solidFill>
                  <a:srgbClr val="290C5E"/>
                </a:solidFill>
                <a:effectLst/>
                <a:latin typeface="Arial" panose="020B0604020202020204" pitchFamily="34" charset="0"/>
              </a:rPr>
              <a:t>UV,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falls between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x-rays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electromagnetic spectrum.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produced by </a:t>
            </a:r>
            <a:r>
              <a:rPr lang="en-AU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very hot objects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specialised bulbs used 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tanning beds.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UV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travels through the atmosphere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with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infrared radiation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(felt as heat) and </a:t>
            </a:r>
            <a:r>
              <a:rPr lang="en-AU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(what we can see); although, only a small amount of UV actually reaches Earth's surface.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177928697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552825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8007" y="38683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UV can be split into </a:t>
            </a:r>
            <a:r>
              <a:rPr lang="en-AU" b="1" i="0" dirty="0" smtClean="0">
                <a:solidFill>
                  <a:srgbClr val="120C5E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groups: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065212"/>
            <a:ext cx="6884988" cy="3093637"/>
          </a:xfrm>
          <a:prstGeom prst="rect">
            <a:avLst/>
          </a:prstGeom>
        </p:spPr>
      </p:pic>
      <p:pic>
        <p:nvPicPr>
          <p:cNvPr id="3074" name="Picture 2" descr="https://www.educationperfect.com/media/content/Science/1443649731.515511g/1443649756917-282621517425067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898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94038"/>
            <a:ext cx="1139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20C5E"/>
                </a:solidFill>
                <a:effectLst/>
                <a:latin typeface="Arial" panose="020B0604020202020204" pitchFamily="34" charset="0"/>
              </a:rPr>
              <a:t>UV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greatest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natural sources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vitamin 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bodies need vitamin D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absorb calcium, fight infections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for our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bones to grow properly.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to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spend some time in the sun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our body can maintain healthy levels of vitamin 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8052887.466651g/1478052901080-34986066034550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3251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2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99639"/>
            <a:ext cx="10604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we need a certain amount of sun to stay healthy, too much sun can cause </a:t>
            </a:r>
            <a:r>
              <a:rPr lang="en-AU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serious damage.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Excessive UV exposure can cause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sunburn, premature aging, eye damage and skin cancer.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one of the </a:t>
            </a:r>
            <a:r>
              <a:rPr lang="en-AU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highest rates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skin cancer in the world.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Australians will have developed some form of skin cancer by age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70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79689069.961631g/1479689071473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683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2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90942"/>
            <a:ext cx="1191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Melanin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pigment that determines skin colour.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plays an important role in </a:t>
            </a:r>
            <a:r>
              <a:rPr lang="en-AU" b="1" i="0" dirty="0" smtClean="0">
                <a:solidFill>
                  <a:srgbClr val="120C5E"/>
                </a:solidFill>
                <a:effectLst/>
                <a:latin typeface="Arial" panose="020B0604020202020204" pitchFamily="34" charset="0"/>
              </a:rPr>
              <a:t>blocking UV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damaging DNA in your skin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UVA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activates melanin in the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upper skin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causes a quick change in skin colour that doesn't last long. Due to its long wavelengths, UVA can also reach into the deeper skin layers, where it causes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wrinkles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gradual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loss of elasticity.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UVB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 production of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new melanin,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gradually darkens the skin. UVB is responsible for thickening the outer layer of skin, which is meant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 from further UV damage.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History/1400555644761-1333889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838575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8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05138"/>
            <a:ext cx="11544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UV exposure has both its </a:t>
            </a:r>
            <a:r>
              <a:rPr lang="en-AU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disadvantages.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balanced approach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spending time in the sun is needed so that we can obtain enough vitamin D without burning and causing skin damage.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ography/1528419503.340361g/1528419503199-406077401672888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894012"/>
            <a:ext cx="52292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1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23037"/>
            <a:ext cx="1096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err="1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SunSmart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Australian initiative that teaches the general public about the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importance of sun protection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promotes a healthy approach to sun exposure.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sun protection slogan is well known.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417762"/>
            <a:ext cx="9030254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61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You, Me and UV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You, Me and UV</dc:title>
  <dc:creator>Joseph D'cruz</dc:creator>
  <cp:lastModifiedBy>Joseph D'cruz</cp:lastModifiedBy>
  <cp:revision>1</cp:revision>
  <dcterms:created xsi:type="dcterms:W3CDTF">2020-09-26T08:55:07Z</dcterms:created>
  <dcterms:modified xsi:type="dcterms:W3CDTF">2020-09-26T08:55:17Z</dcterms:modified>
</cp:coreProperties>
</file>