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1.xml" ContentType="application/vnd.openxmlformats-officedocument.presentationml.slideLayout+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comments/comment1.xml" ContentType="application/vnd.openxmlformats-officedocument.presentationml.comments+xml"/>
  <Override PartName="/ppt/theme/theme1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699" r:id="rId2"/>
    <p:sldMasterId id="2147483729" r:id="rId3"/>
    <p:sldMasterId id="2147483711" r:id="rId4"/>
    <p:sldMasterId id="2147483723" r:id="rId5"/>
    <p:sldMasterId id="2147483731" r:id="rId6"/>
    <p:sldMasterId id="2147483733" r:id="rId7"/>
    <p:sldMasterId id="2147483735" r:id="rId8"/>
    <p:sldMasterId id="2147483737" r:id="rId9"/>
    <p:sldMasterId id="2147483739" r:id="rId10"/>
    <p:sldMasterId id="2147483741" r:id="rId11"/>
    <p:sldMasterId id="2147483675" r:id="rId12"/>
    <p:sldMasterId id="2147483687" r:id="rId13"/>
  </p:sldMasterIdLst>
  <p:handoutMasterIdLst>
    <p:handoutMasterId r:id="rId40"/>
  </p:handoutMasterIdLst>
  <p:sldIdLst>
    <p:sldId id="282" r:id="rId14"/>
    <p:sldId id="258" r:id="rId15"/>
    <p:sldId id="257" r:id="rId16"/>
    <p:sldId id="266" r:id="rId17"/>
    <p:sldId id="267" r:id="rId18"/>
    <p:sldId id="286" r:id="rId19"/>
    <p:sldId id="287" r:id="rId20"/>
    <p:sldId id="288" r:id="rId21"/>
    <p:sldId id="289" r:id="rId22"/>
    <p:sldId id="291" r:id="rId23"/>
    <p:sldId id="290" r:id="rId24"/>
    <p:sldId id="292" r:id="rId25"/>
    <p:sldId id="293" r:id="rId26"/>
    <p:sldId id="260" r:id="rId27"/>
    <p:sldId id="261" r:id="rId28"/>
    <p:sldId id="262" r:id="rId29"/>
    <p:sldId id="264" r:id="rId30"/>
    <p:sldId id="280" r:id="rId31"/>
    <p:sldId id="281" r:id="rId32"/>
    <p:sldId id="263" r:id="rId33"/>
    <p:sldId id="283" r:id="rId34"/>
    <p:sldId id="265" r:id="rId35"/>
    <p:sldId id="272" r:id="rId36"/>
    <p:sldId id="273" r:id="rId37"/>
    <p:sldId id="274" r:id="rId38"/>
    <p:sldId id="275"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 Room" id="{AD7383CC-F54D-4FE5-81DC-2A3B95F528A6}">
          <p14:sldIdLst>
            <p14:sldId id="282"/>
          </p14:sldIdLst>
        </p14:section>
        <p14:section name="Watch It! (Input)" id="{35B1C16A-1A65-4C7D-98FB-0E6BA11B80C3}">
          <p14:sldIdLst>
            <p14:sldId id="258"/>
          </p14:sldIdLst>
        </p14:section>
        <p14:section name="Read It! (Input)" id="{ACC84285-59E2-4AC2-8325-34201F7297AD}">
          <p14:sldIdLst>
            <p14:sldId id="257"/>
            <p14:sldId id="266"/>
            <p14:sldId id="267"/>
          </p14:sldIdLst>
        </p14:section>
        <p14:section name="Explore It! (Input)" id="{9A4302BE-DB01-4590-BB14-04CC13506838}">
          <p14:sldIdLst>
            <p14:sldId id="286"/>
            <p14:sldId id="287"/>
            <p14:sldId id="288"/>
            <p14:sldId id="289"/>
            <p14:sldId id="291"/>
            <p14:sldId id="290"/>
            <p14:sldId id="292"/>
            <p14:sldId id="293"/>
          </p14:sldIdLst>
        </p14:section>
        <p14:section name="Research It! (Input)" id="{31614835-7181-40BC-AF12-9FDCC0CF6332}">
          <p14:sldIdLst>
            <p14:sldId id="260"/>
          </p14:sldIdLst>
        </p14:section>
        <p14:section name="Organize It! (Output)" id="{C979DDD8-8719-4461-A4A5-483E01DCE1E9}">
          <p14:sldIdLst>
            <p14:sldId id="261"/>
          </p14:sldIdLst>
        </p14:section>
        <p14:section name="Illustrate It! (Output)" id="{29577028-9618-4819-B51F-13E35299702F}">
          <p14:sldIdLst>
            <p14:sldId id="262"/>
          </p14:sldIdLst>
        </p14:section>
        <p14:section name="Write It! (Output)" id="{9C2626BA-C33C-473F-9C4A-44B2DECFBD0A}">
          <p14:sldIdLst>
            <p14:sldId id="264"/>
            <p14:sldId id="280"/>
            <p14:sldId id="281"/>
          </p14:sldIdLst>
        </p14:section>
        <p14:section name="Assess It! (Output)" id="{E5AF03A3-3DDB-4118-AB21-222D88D2AF48}">
          <p14:sldIdLst>
            <p14:sldId id="263"/>
            <p14:sldId id="283"/>
          </p14:sldIdLst>
        </p14:section>
        <p14:section name="Challenge It! (Bonus)" id="{2ADE43E2-B032-4097-9724-BE8AB1E58C82}">
          <p14:sldIdLst>
            <p14:sldId id="265"/>
            <p14:sldId id="272"/>
            <p14:sldId id="273"/>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DC3E6"/>
    <a:srgbClr val="DAE3F3"/>
    <a:srgbClr val="FFF2CC"/>
    <a:srgbClr val="4472C4"/>
    <a:srgbClr val="990033"/>
    <a:srgbClr val="FF7C80"/>
    <a:srgbClr val="FFEB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6" autoAdjust="0"/>
    <p:restoredTop sz="94660"/>
  </p:normalViewPr>
  <p:slideViewPr>
    <p:cSldViewPr snapToGrid="0">
      <p:cViewPr varScale="1">
        <p:scale>
          <a:sx n="113" d="100"/>
          <a:sy n="113" d="100"/>
        </p:scale>
        <p:origin x="139" y="82"/>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customXml" Target="../customXml/item1.xml"/><Relationship Id="rId20" Type="http://schemas.openxmlformats.org/officeDocument/2006/relationships/slide" Target="slides/slide7.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16T14:21:12.687" idx="1">
    <p:pos x="10" y="10"/>
    <p:text/>
    <p:extLst>
      <p:ext uri="{C676402C-5697-4E1C-873F-D02D1690AC5C}">
        <p15:threadingInfo xmlns:p15="http://schemas.microsoft.com/office/powerpoint/2012/main" timeZoneBias="300"/>
      </p:ext>
    </p:extLst>
  </p:cm>
  <p:cm authorId="1" dt="2020-09-16T14:21:14.190" idx="2">
    <p:pos x="106" y="106"/>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B565A8-70C2-456D-B8DD-C67337C05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19D950F-351E-482F-A60B-8C6BD248C2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9F633A-7E1F-4328-81DF-DE28A81E1267}" type="datetimeFigureOut">
              <a:rPr lang="en-US" smtClean="0"/>
              <a:t>9/25/2020</a:t>
            </a:fld>
            <a:endParaRPr lang="en-US"/>
          </a:p>
        </p:txBody>
      </p:sp>
      <p:sp>
        <p:nvSpPr>
          <p:cNvPr id="4" name="Footer Placeholder 3">
            <a:extLst>
              <a:ext uri="{FF2B5EF4-FFF2-40B4-BE49-F238E27FC236}">
                <a16:creationId xmlns:a16="http://schemas.microsoft.com/office/drawing/2014/main" id="{51BA93EA-756F-4FFE-82C5-DD92D3E5CD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0626A24-EEB0-494D-889B-8C84CBD132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5EE6AD-F9A1-4710-8B6D-567635DDEE45}" type="slidenum">
              <a:rPr lang="en-US" smtClean="0"/>
              <a:t>‹#›</a:t>
            </a:fld>
            <a:endParaRPr lang="en-US"/>
          </a:p>
        </p:txBody>
      </p:sp>
    </p:spTree>
    <p:extLst>
      <p:ext uri="{BB962C8B-B14F-4D97-AF65-F5344CB8AC3E}">
        <p14:creationId xmlns:p14="http://schemas.microsoft.com/office/powerpoint/2010/main" val="72489819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Copy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27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3 </a:t>
            </a:r>
          </a:p>
        </p:txBody>
      </p:sp>
      <p:pic>
        <p:nvPicPr>
          <p:cNvPr id="2" name="Picture 1">
            <a:extLst>
              <a:ext uri="{FF2B5EF4-FFF2-40B4-BE49-F238E27FC236}">
                <a16:creationId xmlns:a16="http://schemas.microsoft.com/office/drawing/2014/main" id="{6D24F04E-C5FE-49F0-9B72-CE0226BA64FB}"/>
              </a:ext>
            </a:extLst>
          </p:cNvPr>
          <p:cNvPicPr>
            <a:picLocks noChangeAspect="1"/>
          </p:cNvPicPr>
          <p:nvPr userDrawn="1"/>
        </p:nvPicPr>
        <p:blipFill>
          <a:blip r:embed="rId2"/>
          <a:stretch>
            <a:fillRect/>
          </a:stretch>
        </p:blipFill>
        <p:spPr>
          <a:xfrm>
            <a:off x="2934805" y="1120656"/>
            <a:ext cx="4652079" cy="3595879"/>
          </a:xfrm>
          <a:prstGeom prst="rect">
            <a:avLst/>
          </a:prstGeom>
        </p:spPr>
      </p:pic>
      <p:sp>
        <p:nvSpPr>
          <p:cNvPr id="4" name="TextBox 3">
            <a:extLst>
              <a:ext uri="{FF2B5EF4-FFF2-40B4-BE49-F238E27FC236}">
                <a16:creationId xmlns:a16="http://schemas.microsoft.com/office/drawing/2014/main" id="{73C0C5B0-A14E-4D41-A6BC-E1833BE4DE61}"/>
              </a:ext>
            </a:extLst>
          </p:cNvPr>
          <p:cNvSpPr txBox="1"/>
          <p:nvPr userDrawn="1"/>
        </p:nvSpPr>
        <p:spPr>
          <a:xfrm>
            <a:off x="85940" y="103830"/>
            <a:ext cx="2334126" cy="2677656"/>
          </a:xfrm>
          <a:prstGeom prst="rect">
            <a:avLst/>
          </a:prstGeom>
          <a:noFill/>
        </p:spPr>
        <p:txBody>
          <a:bodyPr wrap="square">
            <a:spAutoFit/>
          </a:bodyPr>
          <a:lstStyle/>
          <a:p>
            <a:pPr defTabSz="1005840"/>
            <a:r>
              <a:rPr lang="en-US" sz="1400" dirty="0">
                <a:solidFill>
                  <a:prstClr val="black"/>
                </a:solidFill>
                <a:latin typeface="Verdana" panose="020B0604030504040204" pitchFamily="34" charset="0"/>
                <a:ea typeface="Verdana" panose="020B0604030504040204" pitchFamily="34" charset="0"/>
              </a:rPr>
              <a:t>The columns (up and down) on the Periodic Table are called </a:t>
            </a:r>
            <a:r>
              <a:rPr lang="en-US" sz="1400" b="1" dirty="0">
                <a:solidFill>
                  <a:prstClr val="black"/>
                </a:solidFill>
                <a:latin typeface="Verdana" panose="020B0604030504040204" pitchFamily="34" charset="0"/>
                <a:ea typeface="Verdana" panose="020B0604030504040204" pitchFamily="34" charset="0"/>
              </a:rPr>
              <a:t>groups </a:t>
            </a:r>
            <a:r>
              <a:rPr lang="en-US" sz="1400" dirty="0">
                <a:solidFill>
                  <a:prstClr val="black"/>
                </a:solidFill>
                <a:latin typeface="Verdana" panose="020B0604030504040204" pitchFamily="34" charset="0"/>
                <a:ea typeface="Verdana" panose="020B0604030504040204" pitchFamily="34" charset="0"/>
              </a:rPr>
              <a:t>or </a:t>
            </a:r>
            <a:r>
              <a:rPr lang="en-US" sz="1400" b="1" dirty="0">
                <a:solidFill>
                  <a:prstClr val="black"/>
                </a:solidFill>
                <a:latin typeface="Verdana" panose="020B0604030504040204" pitchFamily="34" charset="0"/>
                <a:ea typeface="Verdana" panose="020B0604030504040204" pitchFamily="34" charset="0"/>
              </a:rPr>
              <a:t>families</a:t>
            </a:r>
            <a:r>
              <a:rPr lang="en-US" sz="1400" dirty="0">
                <a:solidFill>
                  <a:prstClr val="black"/>
                </a:solidFill>
                <a:latin typeface="Verdana" panose="020B0604030504040204" pitchFamily="34" charset="0"/>
                <a:ea typeface="Verdana" panose="020B0604030504040204" pitchFamily="34" charset="0"/>
              </a:rPr>
              <a:t>. </a:t>
            </a:r>
          </a:p>
          <a:p>
            <a:pPr defTabSz="1005840"/>
            <a:endParaRPr lang="en-US" sz="1400" dirty="0">
              <a:solidFill>
                <a:prstClr val="black"/>
              </a:solidFill>
              <a:latin typeface="Verdana" panose="020B0604030504040204" pitchFamily="34" charset="0"/>
              <a:ea typeface="Verdana" panose="020B0604030504040204" pitchFamily="34" charset="0"/>
            </a:endParaRPr>
          </a:p>
          <a:p>
            <a:pPr defTabSz="1005840"/>
            <a:r>
              <a:rPr lang="en-US" sz="1400" dirty="0">
                <a:solidFill>
                  <a:prstClr val="black"/>
                </a:solidFill>
                <a:latin typeface="Verdana" panose="020B0604030504040204" pitchFamily="34" charset="0"/>
                <a:ea typeface="Verdana" panose="020B0604030504040204" pitchFamily="34" charset="0"/>
              </a:rPr>
              <a:t>Every group in the Periodic Table has something in common. </a:t>
            </a:r>
          </a:p>
          <a:p>
            <a:pPr defTabSz="1005840"/>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2"/>
            </a:pPr>
            <a:r>
              <a:rPr lang="en-US" sz="1400" dirty="0">
                <a:solidFill>
                  <a:prstClr val="black"/>
                </a:solidFill>
                <a:latin typeface="Verdana" panose="020B0604030504040204" pitchFamily="34" charset="0"/>
                <a:ea typeface="Verdana" panose="020B0604030504040204" pitchFamily="34" charset="0"/>
              </a:rPr>
              <a:t>What do the groups in our model have in common?</a:t>
            </a:r>
          </a:p>
        </p:txBody>
      </p:sp>
      <p:sp>
        <p:nvSpPr>
          <p:cNvPr id="5" name="Oval 4">
            <a:extLst>
              <a:ext uri="{FF2B5EF4-FFF2-40B4-BE49-F238E27FC236}">
                <a16:creationId xmlns:a16="http://schemas.microsoft.com/office/drawing/2014/main" id="{FAA8DB53-F144-432F-9249-CCF4A4E491B6}"/>
              </a:ext>
            </a:extLst>
          </p:cNvPr>
          <p:cNvSpPr/>
          <p:nvPr userDrawn="1"/>
        </p:nvSpPr>
        <p:spPr>
          <a:xfrm rot="16200000">
            <a:off x="1387888" y="2344516"/>
            <a:ext cx="4241991" cy="11481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6" name="TextBox 15">
            <a:extLst>
              <a:ext uri="{FF2B5EF4-FFF2-40B4-BE49-F238E27FC236}">
                <a16:creationId xmlns:a16="http://schemas.microsoft.com/office/drawing/2014/main" id="{D0CF916B-4430-4F25-8D18-292A7CE892AA}"/>
              </a:ext>
            </a:extLst>
          </p:cNvPr>
          <p:cNvSpPr txBox="1"/>
          <p:nvPr userDrawn="1"/>
        </p:nvSpPr>
        <p:spPr>
          <a:xfrm>
            <a:off x="0" y="2694044"/>
            <a:ext cx="1393330" cy="2031325"/>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8" name="Rectangle 17">
            <a:extLst>
              <a:ext uri="{FF2B5EF4-FFF2-40B4-BE49-F238E27FC236}">
                <a16:creationId xmlns:a16="http://schemas.microsoft.com/office/drawing/2014/main" id="{0037D686-0B9F-4C2D-BA6F-7605564D7070}"/>
              </a:ext>
            </a:extLst>
          </p:cNvPr>
          <p:cNvSpPr/>
          <p:nvPr userDrawn="1"/>
        </p:nvSpPr>
        <p:spPr>
          <a:xfrm>
            <a:off x="268467" y="3048527"/>
            <a:ext cx="2066883" cy="1757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428402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4 </a:t>
            </a:r>
          </a:p>
        </p:txBody>
      </p:sp>
      <p:sp>
        <p:nvSpPr>
          <p:cNvPr id="4" name="TextBox 3">
            <a:extLst>
              <a:ext uri="{FF2B5EF4-FFF2-40B4-BE49-F238E27FC236}">
                <a16:creationId xmlns:a16="http://schemas.microsoft.com/office/drawing/2014/main" id="{73C0C5B0-A14E-4D41-A6BC-E1833BE4DE61}"/>
              </a:ext>
            </a:extLst>
          </p:cNvPr>
          <p:cNvSpPr txBox="1"/>
          <p:nvPr userDrawn="1"/>
        </p:nvSpPr>
        <p:spPr>
          <a:xfrm>
            <a:off x="2566922" y="473290"/>
            <a:ext cx="6435883" cy="1107996"/>
          </a:xfrm>
          <a:prstGeom prst="rect">
            <a:avLst/>
          </a:prstGeom>
          <a:noFill/>
        </p:spPr>
        <p:txBody>
          <a:bodyPr wrap="square">
            <a:spAutoFit/>
          </a:bodyPr>
          <a:lstStyle/>
          <a:p>
            <a:pPr defTabSz="1005840"/>
            <a:r>
              <a:rPr lang="en-US" sz="1100" dirty="0">
                <a:solidFill>
                  <a:prstClr val="black"/>
                </a:solidFill>
                <a:latin typeface="Verdana" panose="020B0604030504040204" pitchFamily="34" charset="0"/>
                <a:ea typeface="Verdana" panose="020B0604030504040204" pitchFamily="34" charset="0"/>
              </a:rPr>
              <a:t>The groups in the Periodic Table have similar characteristics: </a:t>
            </a:r>
            <a:r>
              <a:rPr lang="en-US" sz="1100" b="1" dirty="0">
                <a:solidFill>
                  <a:prstClr val="black"/>
                </a:solidFill>
                <a:latin typeface="Verdana" panose="020B0604030504040204" pitchFamily="34" charset="0"/>
                <a:ea typeface="Verdana" panose="020B0604030504040204" pitchFamily="34" charset="0"/>
              </a:rPr>
              <a:t>reactivity</a:t>
            </a:r>
            <a:r>
              <a:rPr lang="en-US" sz="1100" dirty="0">
                <a:solidFill>
                  <a:prstClr val="black"/>
                </a:solidFill>
                <a:latin typeface="Verdana" panose="020B0604030504040204" pitchFamily="34" charset="0"/>
                <a:ea typeface="Verdana" panose="020B0604030504040204" pitchFamily="34" charset="0"/>
              </a:rPr>
              <a:t>. This is the measure of how stable an element is.</a:t>
            </a:r>
          </a:p>
          <a:p>
            <a:pPr defTabSz="1005840"/>
            <a:endParaRPr lang="en-US" sz="1100" dirty="0">
              <a:solidFill>
                <a:prstClr val="black"/>
              </a:solidFill>
              <a:latin typeface="Verdana" panose="020B0604030504040204" pitchFamily="34" charset="0"/>
              <a:ea typeface="Verdana" panose="020B0604030504040204" pitchFamily="34" charset="0"/>
            </a:endParaRPr>
          </a:p>
          <a:p>
            <a:pPr marL="0" marR="0" lvl="0" indent="0" algn="l" defTabSz="100584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Verdana" panose="020B0604030504040204" pitchFamily="34" charset="0"/>
                <a:ea typeface="Verdana" panose="020B0604030504040204" pitchFamily="34" charset="0"/>
              </a:rPr>
              <a:t>Each group has a number at the top of its column on the Periodic Table. This number tells you how many </a:t>
            </a:r>
            <a:r>
              <a:rPr lang="en-US" sz="1100" b="1" dirty="0">
                <a:solidFill>
                  <a:prstClr val="black"/>
                </a:solidFill>
                <a:latin typeface="Verdana" panose="020B0604030504040204" pitchFamily="34" charset="0"/>
                <a:ea typeface="Verdana" panose="020B0604030504040204" pitchFamily="34" charset="0"/>
              </a:rPr>
              <a:t>valence electrons </a:t>
            </a:r>
            <a:r>
              <a:rPr lang="en-US" sz="1100" dirty="0">
                <a:solidFill>
                  <a:prstClr val="black"/>
                </a:solidFill>
                <a:latin typeface="Verdana" panose="020B0604030504040204" pitchFamily="34" charset="0"/>
                <a:ea typeface="Verdana" panose="020B0604030504040204" pitchFamily="34" charset="0"/>
              </a:rPr>
              <a:t>each element has. This is the number of electrons each atom will have in its outermost shell.</a:t>
            </a:r>
          </a:p>
        </p:txBody>
      </p:sp>
      <p:sp>
        <p:nvSpPr>
          <p:cNvPr id="16" name="TextBox 15">
            <a:extLst>
              <a:ext uri="{FF2B5EF4-FFF2-40B4-BE49-F238E27FC236}">
                <a16:creationId xmlns:a16="http://schemas.microsoft.com/office/drawing/2014/main" id="{D0CF916B-4430-4F25-8D18-292A7CE892AA}"/>
              </a:ext>
            </a:extLst>
          </p:cNvPr>
          <p:cNvSpPr txBox="1"/>
          <p:nvPr userDrawn="1"/>
        </p:nvSpPr>
        <p:spPr>
          <a:xfrm>
            <a:off x="29592" y="1716584"/>
            <a:ext cx="1484702" cy="2215991"/>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3.</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4.</a:t>
            </a:r>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8" name="Rectangle 17">
            <a:extLst>
              <a:ext uri="{FF2B5EF4-FFF2-40B4-BE49-F238E27FC236}">
                <a16:creationId xmlns:a16="http://schemas.microsoft.com/office/drawing/2014/main" id="{0037D686-0B9F-4C2D-BA6F-7605564D7070}"/>
              </a:ext>
            </a:extLst>
          </p:cNvPr>
          <p:cNvSpPr/>
          <p:nvPr userDrawn="1"/>
        </p:nvSpPr>
        <p:spPr>
          <a:xfrm>
            <a:off x="298059" y="2071067"/>
            <a:ext cx="2066883" cy="1757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3" name="Picture 2">
            <a:extLst>
              <a:ext uri="{FF2B5EF4-FFF2-40B4-BE49-F238E27FC236}">
                <a16:creationId xmlns:a16="http://schemas.microsoft.com/office/drawing/2014/main" id="{4472BA75-AF6D-43B1-8C89-7FB9C74C0B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3642" y="1590241"/>
            <a:ext cx="4809987" cy="3348236"/>
          </a:xfrm>
          <a:prstGeom prst="rect">
            <a:avLst/>
          </a:prstGeom>
        </p:spPr>
      </p:pic>
      <p:sp>
        <p:nvSpPr>
          <p:cNvPr id="11" name="TextBox 10">
            <a:extLst>
              <a:ext uri="{FF2B5EF4-FFF2-40B4-BE49-F238E27FC236}">
                <a16:creationId xmlns:a16="http://schemas.microsoft.com/office/drawing/2014/main" id="{8245CFA1-BE80-4735-9F10-5DE22E7C87A7}"/>
              </a:ext>
            </a:extLst>
          </p:cNvPr>
          <p:cNvSpPr txBox="1"/>
          <p:nvPr userDrawn="1"/>
        </p:nvSpPr>
        <p:spPr>
          <a:xfrm>
            <a:off x="141195" y="116146"/>
            <a:ext cx="2143514" cy="1600438"/>
          </a:xfrm>
          <a:prstGeom prst="rect">
            <a:avLst/>
          </a:prstGeom>
          <a:noFill/>
        </p:spPr>
        <p:txBody>
          <a:bodyPr wrap="square">
            <a:spAutoFit/>
          </a:bodyPr>
          <a:lstStyle/>
          <a:p>
            <a:pPr marL="342900" indent="-342900" defTabSz="1005840">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How many groups are there in the Periodic Table?</a:t>
            </a:r>
          </a:p>
          <a:p>
            <a:pPr marL="342900" indent="-342900" defTabSz="1005840">
              <a:buFont typeface="+mj-lt"/>
              <a:buAutoNum type="arabicPeriod" startAt="3"/>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Explain how you arrived at your answer.</a:t>
            </a:r>
          </a:p>
        </p:txBody>
      </p:sp>
    </p:spTree>
    <p:extLst>
      <p:ext uri="{BB962C8B-B14F-4D97-AF65-F5344CB8AC3E}">
        <p14:creationId xmlns:p14="http://schemas.microsoft.com/office/powerpoint/2010/main" val="1525756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5 </a:t>
            </a:r>
          </a:p>
        </p:txBody>
      </p:sp>
      <p:pic>
        <p:nvPicPr>
          <p:cNvPr id="2" name="Picture 1">
            <a:extLst>
              <a:ext uri="{FF2B5EF4-FFF2-40B4-BE49-F238E27FC236}">
                <a16:creationId xmlns:a16="http://schemas.microsoft.com/office/drawing/2014/main" id="{6D24F04E-C5FE-49F0-9B72-CE0226BA64FB}"/>
              </a:ext>
            </a:extLst>
          </p:cNvPr>
          <p:cNvPicPr>
            <a:picLocks noChangeAspect="1"/>
          </p:cNvPicPr>
          <p:nvPr userDrawn="1"/>
        </p:nvPicPr>
        <p:blipFill>
          <a:blip r:embed="rId2"/>
          <a:stretch>
            <a:fillRect/>
          </a:stretch>
        </p:blipFill>
        <p:spPr>
          <a:xfrm>
            <a:off x="2934805" y="1120656"/>
            <a:ext cx="4652079" cy="3595879"/>
          </a:xfrm>
          <a:prstGeom prst="rect">
            <a:avLst/>
          </a:prstGeom>
        </p:spPr>
      </p:pic>
      <p:sp>
        <p:nvSpPr>
          <p:cNvPr id="4" name="TextBox 3">
            <a:extLst>
              <a:ext uri="{FF2B5EF4-FFF2-40B4-BE49-F238E27FC236}">
                <a16:creationId xmlns:a16="http://schemas.microsoft.com/office/drawing/2014/main" id="{73C0C5B0-A14E-4D41-A6BC-E1833BE4DE61}"/>
              </a:ext>
            </a:extLst>
          </p:cNvPr>
          <p:cNvSpPr txBox="1"/>
          <p:nvPr userDrawn="1"/>
        </p:nvSpPr>
        <p:spPr>
          <a:xfrm>
            <a:off x="80854" y="43658"/>
            <a:ext cx="2442107" cy="2893100"/>
          </a:xfrm>
          <a:prstGeom prst="rect">
            <a:avLst/>
          </a:prstGeom>
          <a:noFill/>
        </p:spPr>
        <p:txBody>
          <a:bodyPr wrap="square">
            <a:spAutoFit/>
          </a:bodyPr>
          <a:lstStyle/>
          <a:p>
            <a:pPr defTabSz="1005840"/>
            <a:r>
              <a:rPr lang="en-US" sz="1400" dirty="0">
                <a:solidFill>
                  <a:prstClr val="black"/>
                </a:solidFill>
                <a:latin typeface="Verdana" panose="020B0604030504040204" pitchFamily="34" charset="0"/>
                <a:ea typeface="Verdana" panose="020B0604030504040204" pitchFamily="34" charset="0"/>
              </a:rPr>
              <a:t>The rows (left to right) on the Periodic Table are called </a:t>
            </a:r>
            <a:r>
              <a:rPr lang="en-US" sz="1400" b="1" dirty="0">
                <a:solidFill>
                  <a:prstClr val="black"/>
                </a:solidFill>
                <a:latin typeface="Verdana" panose="020B0604030504040204" pitchFamily="34" charset="0"/>
                <a:ea typeface="Verdana" panose="020B0604030504040204" pitchFamily="34" charset="0"/>
              </a:rPr>
              <a:t>periods.</a:t>
            </a:r>
          </a:p>
          <a:p>
            <a:pPr defTabSz="1005840"/>
            <a:endParaRPr lang="en-US" sz="1400" b="1" dirty="0">
              <a:solidFill>
                <a:prstClr val="black"/>
              </a:solidFill>
              <a:latin typeface="Verdana" panose="020B0604030504040204" pitchFamily="34" charset="0"/>
              <a:ea typeface="Verdana" panose="020B0604030504040204" pitchFamily="34" charset="0"/>
            </a:endParaRPr>
          </a:p>
          <a:p>
            <a:pPr defTabSz="1005840"/>
            <a:r>
              <a:rPr lang="en-US" sz="1400" dirty="0">
                <a:solidFill>
                  <a:prstClr val="black"/>
                </a:solidFill>
                <a:latin typeface="Verdana" panose="020B0604030504040204" pitchFamily="34" charset="0"/>
                <a:ea typeface="Verdana" panose="020B0604030504040204" pitchFamily="34" charset="0"/>
              </a:rPr>
              <a:t>Every period in the Periodic Table has something else in common. </a:t>
            </a:r>
          </a:p>
          <a:p>
            <a:pPr defTabSz="1005840"/>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5"/>
            </a:pPr>
            <a:r>
              <a:rPr lang="en-US" sz="1400" dirty="0">
                <a:solidFill>
                  <a:prstClr val="black"/>
                </a:solidFill>
                <a:latin typeface="Verdana" panose="020B0604030504040204" pitchFamily="34" charset="0"/>
                <a:ea typeface="Verdana" panose="020B0604030504040204" pitchFamily="34" charset="0"/>
              </a:rPr>
              <a:t>What do the periods in our model have in common?</a:t>
            </a:r>
          </a:p>
          <a:p>
            <a:pPr defTabSz="1005840"/>
            <a:endParaRPr lang="en-US" sz="1400" dirty="0">
              <a:solidFill>
                <a:prstClr val="black"/>
              </a:solidFill>
              <a:latin typeface="Verdana" panose="020B0604030504040204" pitchFamily="34" charset="0"/>
              <a:ea typeface="Verdana" panose="020B0604030504040204" pitchFamily="34" charset="0"/>
            </a:endParaRPr>
          </a:p>
        </p:txBody>
      </p:sp>
      <p:sp>
        <p:nvSpPr>
          <p:cNvPr id="5" name="Oval 4">
            <a:extLst>
              <a:ext uri="{FF2B5EF4-FFF2-40B4-BE49-F238E27FC236}">
                <a16:creationId xmlns:a16="http://schemas.microsoft.com/office/drawing/2014/main" id="{FAA8DB53-F144-432F-9249-CCF4A4E491B6}"/>
              </a:ext>
            </a:extLst>
          </p:cNvPr>
          <p:cNvSpPr/>
          <p:nvPr userDrawn="1"/>
        </p:nvSpPr>
        <p:spPr>
          <a:xfrm>
            <a:off x="2685530" y="1040151"/>
            <a:ext cx="5026359" cy="11481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6" name="TextBox 15">
            <a:extLst>
              <a:ext uri="{FF2B5EF4-FFF2-40B4-BE49-F238E27FC236}">
                <a16:creationId xmlns:a16="http://schemas.microsoft.com/office/drawing/2014/main" id="{D0CF916B-4430-4F25-8D18-292A7CE892AA}"/>
              </a:ext>
            </a:extLst>
          </p:cNvPr>
          <p:cNvSpPr txBox="1"/>
          <p:nvPr userDrawn="1"/>
        </p:nvSpPr>
        <p:spPr>
          <a:xfrm>
            <a:off x="0" y="2694044"/>
            <a:ext cx="1393330" cy="2031325"/>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5.</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8" name="Rectangle 17">
            <a:extLst>
              <a:ext uri="{FF2B5EF4-FFF2-40B4-BE49-F238E27FC236}">
                <a16:creationId xmlns:a16="http://schemas.microsoft.com/office/drawing/2014/main" id="{0037D686-0B9F-4C2D-BA6F-7605564D7070}"/>
              </a:ext>
            </a:extLst>
          </p:cNvPr>
          <p:cNvSpPr/>
          <p:nvPr userDrawn="1"/>
        </p:nvSpPr>
        <p:spPr>
          <a:xfrm>
            <a:off x="268467" y="3048527"/>
            <a:ext cx="2066883" cy="1757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3156024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6 </a:t>
            </a:r>
          </a:p>
        </p:txBody>
      </p:sp>
      <p:sp>
        <p:nvSpPr>
          <p:cNvPr id="4" name="TextBox 3">
            <a:extLst>
              <a:ext uri="{FF2B5EF4-FFF2-40B4-BE49-F238E27FC236}">
                <a16:creationId xmlns:a16="http://schemas.microsoft.com/office/drawing/2014/main" id="{73C0C5B0-A14E-4D41-A6BC-E1833BE4DE61}"/>
              </a:ext>
            </a:extLst>
          </p:cNvPr>
          <p:cNvSpPr txBox="1"/>
          <p:nvPr userDrawn="1"/>
        </p:nvSpPr>
        <p:spPr>
          <a:xfrm>
            <a:off x="2566922" y="473290"/>
            <a:ext cx="6435883" cy="769441"/>
          </a:xfrm>
          <a:prstGeom prst="rect">
            <a:avLst/>
          </a:prstGeom>
          <a:noFill/>
        </p:spPr>
        <p:txBody>
          <a:bodyPr wrap="square">
            <a:spAutoFit/>
          </a:bodyPr>
          <a:lstStyle/>
          <a:p>
            <a:r>
              <a:rPr lang="en-US" sz="1100" dirty="0">
                <a:solidFill>
                  <a:prstClr val="black"/>
                </a:solidFill>
                <a:latin typeface="Verdana" panose="020B0604030504040204" pitchFamily="34" charset="0"/>
                <a:ea typeface="Verdana" panose="020B0604030504040204" pitchFamily="34" charset="0"/>
              </a:rPr>
              <a:t>Each period in the Periodic Table has the same number of </a:t>
            </a:r>
            <a:r>
              <a:rPr lang="en-US" sz="1100" b="1" dirty="0">
                <a:solidFill>
                  <a:prstClr val="black"/>
                </a:solidFill>
                <a:latin typeface="Verdana" panose="020B0604030504040204" pitchFamily="34" charset="0"/>
                <a:ea typeface="Verdana" panose="020B0604030504040204" pitchFamily="34" charset="0"/>
              </a:rPr>
              <a:t>orbitals</a:t>
            </a:r>
            <a:r>
              <a:rPr lang="en-US" sz="1100" dirty="0">
                <a:solidFill>
                  <a:prstClr val="black"/>
                </a:solidFill>
                <a:latin typeface="Verdana" panose="020B0604030504040204" pitchFamily="34" charset="0"/>
                <a:ea typeface="Verdana" panose="020B0604030504040204" pitchFamily="34" charset="0"/>
              </a:rPr>
              <a:t> or </a:t>
            </a:r>
            <a:r>
              <a:rPr lang="en-US" sz="1100" b="1" dirty="0">
                <a:solidFill>
                  <a:prstClr val="black"/>
                </a:solidFill>
                <a:latin typeface="Verdana" panose="020B0604030504040204" pitchFamily="34" charset="0"/>
                <a:ea typeface="Verdana" panose="020B0604030504040204" pitchFamily="34" charset="0"/>
              </a:rPr>
              <a:t>energy shells</a:t>
            </a:r>
            <a:r>
              <a:rPr lang="en-US" sz="1100" dirty="0">
                <a:solidFill>
                  <a:prstClr val="black"/>
                </a:solidFill>
                <a:latin typeface="Verdana" panose="020B0604030504040204" pitchFamily="34" charset="0"/>
                <a:ea typeface="Verdana" panose="020B0604030504040204" pitchFamily="34" charset="0"/>
              </a:rPr>
              <a:t>. </a:t>
            </a:r>
          </a:p>
          <a:p>
            <a:endParaRPr lang="en-US" sz="11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prstClr val="black"/>
                </a:solidFill>
                <a:latin typeface="Verdana" panose="020B0604030504040204" pitchFamily="34" charset="0"/>
                <a:ea typeface="Verdana" panose="020B0604030504040204" pitchFamily="34" charset="0"/>
              </a:rPr>
              <a:t>Think of orbitals as rings around the atom where electrons live. Period 1 has 1 ring. Period 2 has two rings. Period 3 has three rings…and so on.</a:t>
            </a:r>
          </a:p>
        </p:txBody>
      </p:sp>
      <p:sp>
        <p:nvSpPr>
          <p:cNvPr id="16" name="TextBox 15">
            <a:extLst>
              <a:ext uri="{FF2B5EF4-FFF2-40B4-BE49-F238E27FC236}">
                <a16:creationId xmlns:a16="http://schemas.microsoft.com/office/drawing/2014/main" id="{D0CF916B-4430-4F25-8D18-292A7CE892AA}"/>
              </a:ext>
            </a:extLst>
          </p:cNvPr>
          <p:cNvSpPr txBox="1"/>
          <p:nvPr userDrawn="1"/>
        </p:nvSpPr>
        <p:spPr>
          <a:xfrm>
            <a:off x="29592" y="1716584"/>
            <a:ext cx="1484702" cy="2215991"/>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6.</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7.</a:t>
            </a:r>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8" name="Rectangle 17">
            <a:extLst>
              <a:ext uri="{FF2B5EF4-FFF2-40B4-BE49-F238E27FC236}">
                <a16:creationId xmlns:a16="http://schemas.microsoft.com/office/drawing/2014/main" id="{0037D686-0B9F-4C2D-BA6F-7605564D7070}"/>
              </a:ext>
            </a:extLst>
          </p:cNvPr>
          <p:cNvSpPr/>
          <p:nvPr userDrawn="1"/>
        </p:nvSpPr>
        <p:spPr>
          <a:xfrm>
            <a:off x="298059" y="2071067"/>
            <a:ext cx="2066883" cy="1757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3" name="Picture 2">
            <a:extLst>
              <a:ext uri="{FF2B5EF4-FFF2-40B4-BE49-F238E27FC236}">
                <a16:creationId xmlns:a16="http://schemas.microsoft.com/office/drawing/2014/main" id="{4472BA75-AF6D-43B1-8C89-7FB9C74C0B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13642" y="1590241"/>
            <a:ext cx="4809987" cy="3348236"/>
          </a:xfrm>
          <a:prstGeom prst="rect">
            <a:avLst/>
          </a:prstGeom>
        </p:spPr>
      </p:pic>
      <p:sp>
        <p:nvSpPr>
          <p:cNvPr id="11" name="TextBox 10">
            <a:extLst>
              <a:ext uri="{FF2B5EF4-FFF2-40B4-BE49-F238E27FC236}">
                <a16:creationId xmlns:a16="http://schemas.microsoft.com/office/drawing/2014/main" id="{8245CFA1-BE80-4735-9F10-5DE22E7C87A7}"/>
              </a:ext>
            </a:extLst>
          </p:cNvPr>
          <p:cNvSpPr txBox="1"/>
          <p:nvPr userDrawn="1"/>
        </p:nvSpPr>
        <p:spPr>
          <a:xfrm>
            <a:off x="141195" y="116146"/>
            <a:ext cx="2143514" cy="1600438"/>
          </a:xfrm>
          <a:prstGeom prst="rect">
            <a:avLst/>
          </a:prstGeom>
          <a:noFill/>
        </p:spPr>
        <p:txBody>
          <a:bodyPr wrap="square">
            <a:spAutoFit/>
          </a:bodyPr>
          <a:lstStyle/>
          <a:p>
            <a:pPr marL="457200" indent="-457200" defTabSz="1005840">
              <a:buFont typeface="+mj-lt"/>
              <a:buAutoNum type="arabicPeriod" startAt="6"/>
            </a:pPr>
            <a:r>
              <a:rPr lang="en-US" sz="1400" dirty="0">
                <a:solidFill>
                  <a:prstClr val="black"/>
                </a:solidFill>
                <a:latin typeface="Verdana" panose="020B0604030504040204" pitchFamily="34" charset="0"/>
                <a:ea typeface="Verdana" panose="020B0604030504040204" pitchFamily="34" charset="0"/>
              </a:rPr>
              <a:t>How many periods are there?</a:t>
            </a:r>
          </a:p>
          <a:p>
            <a:pPr marL="457200" indent="-457200" defTabSz="1005840">
              <a:buFont typeface="+mj-lt"/>
              <a:buAutoNum type="arabicPeriod" startAt="6"/>
            </a:pPr>
            <a:endParaRPr lang="en-US" sz="1400" dirty="0">
              <a:solidFill>
                <a:prstClr val="black"/>
              </a:solidFill>
              <a:latin typeface="Verdana" panose="020B0604030504040204" pitchFamily="34" charset="0"/>
              <a:ea typeface="Verdana" panose="020B0604030504040204" pitchFamily="34" charset="0"/>
            </a:endParaRPr>
          </a:p>
          <a:p>
            <a:pPr marL="457200" indent="-457200" defTabSz="1005840">
              <a:buFont typeface="+mj-lt"/>
              <a:buAutoNum type="arabicPeriod" startAt="6"/>
            </a:pPr>
            <a:r>
              <a:rPr lang="en-US" sz="1400" dirty="0">
                <a:solidFill>
                  <a:prstClr val="black"/>
                </a:solidFill>
                <a:latin typeface="Verdana" panose="020B0604030504040204" pitchFamily="34" charset="0"/>
                <a:ea typeface="Verdana" panose="020B0604030504040204" pitchFamily="34" charset="0"/>
              </a:rPr>
              <a:t>Explain how you arrived at your answer.</a:t>
            </a:r>
          </a:p>
        </p:txBody>
      </p:sp>
    </p:spTree>
    <p:extLst>
      <p:ext uri="{BB962C8B-B14F-4D97-AF65-F5344CB8AC3E}">
        <p14:creationId xmlns:p14="http://schemas.microsoft.com/office/powerpoint/2010/main" val="3185621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7 </a:t>
            </a:r>
          </a:p>
        </p:txBody>
      </p:sp>
      <p:pic>
        <p:nvPicPr>
          <p:cNvPr id="5" name="Picture 4">
            <a:extLst>
              <a:ext uri="{FF2B5EF4-FFF2-40B4-BE49-F238E27FC236}">
                <a16:creationId xmlns:a16="http://schemas.microsoft.com/office/drawing/2014/main" id="{2966761A-16E9-4E4A-BAE4-E00A9D459AA8}"/>
              </a:ext>
            </a:extLst>
          </p:cNvPr>
          <p:cNvPicPr>
            <a:picLocks noChangeAspect="1"/>
          </p:cNvPicPr>
          <p:nvPr userDrawn="1"/>
        </p:nvPicPr>
        <p:blipFill>
          <a:blip r:embed="rId2"/>
          <a:stretch>
            <a:fillRect/>
          </a:stretch>
        </p:blipFill>
        <p:spPr>
          <a:xfrm>
            <a:off x="2820505" y="596221"/>
            <a:ext cx="4652079" cy="3595879"/>
          </a:xfrm>
          <a:prstGeom prst="rect">
            <a:avLst/>
          </a:prstGeom>
        </p:spPr>
      </p:pic>
      <p:sp>
        <p:nvSpPr>
          <p:cNvPr id="11" name="TextBox 10">
            <a:extLst>
              <a:ext uri="{FF2B5EF4-FFF2-40B4-BE49-F238E27FC236}">
                <a16:creationId xmlns:a16="http://schemas.microsoft.com/office/drawing/2014/main" id="{DBA8A5C7-B36C-4F96-8F28-2EFE09DFA7C3}"/>
              </a:ext>
            </a:extLst>
          </p:cNvPr>
          <p:cNvSpPr txBox="1"/>
          <p:nvPr userDrawn="1"/>
        </p:nvSpPr>
        <p:spPr>
          <a:xfrm>
            <a:off x="85940" y="103830"/>
            <a:ext cx="2334126" cy="3231654"/>
          </a:xfrm>
          <a:prstGeom prst="rect">
            <a:avLst/>
          </a:prstGeom>
          <a:noFill/>
        </p:spPr>
        <p:txBody>
          <a:bodyPr wrap="square">
            <a:spAutoFit/>
          </a:bodyPr>
          <a:lstStyle/>
          <a:p>
            <a:pPr defTabSz="1005840"/>
            <a:r>
              <a:rPr lang="en-US" sz="1200" dirty="0">
                <a:solidFill>
                  <a:prstClr val="black"/>
                </a:solidFill>
                <a:latin typeface="Verdana" panose="020B0604030504040204" pitchFamily="34" charset="0"/>
                <a:ea typeface="Verdana" panose="020B0604030504040204" pitchFamily="34" charset="0"/>
              </a:rPr>
              <a:t>Atoms can be highly </a:t>
            </a:r>
            <a:r>
              <a:rPr lang="en-US" sz="1200" b="1" dirty="0">
                <a:solidFill>
                  <a:prstClr val="black"/>
                </a:solidFill>
                <a:latin typeface="Verdana" panose="020B0604030504040204" pitchFamily="34" charset="0"/>
                <a:ea typeface="Verdana" panose="020B0604030504040204" pitchFamily="34" charset="0"/>
              </a:rPr>
              <a:t>reactive</a:t>
            </a:r>
            <a:r>
              <a:rPr lang="en-US" sz="1200" dirty="0">
                <a:solidFill>
                  <a:prstClr val="black"/>
                </a:solidFill>
                <a:latin typeface="Verdana" panose="020B0604030504040204" pitchFamily="34" charset="0"/>
                <a:ea typeface="Verdana" panose="020B0604030504040204" pitchFamily="34" charset="0"/>
              </a:rPr>
              <a:t> or very </a:t>
            </a:r>
            <a:r>
              <a:rPr lang="en-US" sz="1200" b="1" dirty="0">
                <a:solidFill>
                  <a:prstClr val="black"/>
                </a:solidFill>
                <a:latin typeface="Verdana" panose="020B0604030504040204" pitchFamily="34" charset="0"/>
                <a:ea typeface="Verdana" panose="020B0604030504040204" pitchFamily="34" charset="0"/>
              </a:rPr>
              <a:t>stable</a:t>
            </a:r>
            <a:r>
              <a:rPr lang="en-US" sz="1200" dirty="0">
                <a:solidFill>
                  <a:prstClr val="black"/>
                </a:solidFill>
                <a:latin typeface="Verdana" panose="020B0604030504040204" pitchFamily="34" charset="0"/>
                <a:ea typeface="Verdana" panose="020B0604030504040204" pitchFamily="34" charset="0"/>
              </a:rPr>
              <a:t>. The Periodic Table is arranged so that the stable elements are on the far right and the highly reactive elements are on the left.  </a:t>
            </a:r>
          </a:p>
          <a:p>
            <a:pPr defTabSz="1005840"/>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8"/>
            </a:pPr>
            <a:r>
              <a:rPr lang="en-US" sz="1200" dirty="0">
                <a:solidFill>
                  <a:prstClr val="black"/>
                </a:solidFill>
                <a:latin typeface="Verdana" panose="020B0604030504040204" pitchFamily="34" charset="0"/>
                <a:ea typeface="Verdana" panose="020B0604030504040204" pitchFamily="34" charset="0"/>
              </a:rPr>
              <a:t>Which shape in the green period is the least reactive?</a:t>
            </a:r>
          </a:p>
          <a:p>
            <a:pPr marL="342900" indent="-342900" defTabSz="1005840">
              <a:buFont typeface="+mj-lt"/>
              <a:buAutoNum type="arabicPeriod" startAt="8"/>
            </a:pPr>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8"/>
            </a:pPr>
            <a:r>
              <a:rPr lang="en-US" sz="1200" dirty="0">
                <a:solidFill>
                  <a:prstClr val="black"/>
                </a:solidFill>
                <a:latin typeface="Verdana" panose="020B0604030504040204" pitchFamily="34" charset="0"/>
                <a:ea typeface="Verdana" panose="020B0604030504040204" pitchFamily="34" charset="0"/>
              </a:rPr>
              <a:t>Which color star in the star group has the most orbitals?</a:t>
            </a:r>
          </a:p>
          <a:p>
            <a:pPr defTabSz="1005840"/>
            <a:endParaRPr lang="en-US" sz="1200" dirty="0">
              <a:solidFill>
                <a:prstClr val="black"/>
              </a:solidFill>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0CC78072-3C2D-474F-A64E-0301E1D6A596}"/>
              </a:ext>
            </a:extLst>
          </p:cNvPr>
          <p:cNvSpPr/>
          <p:nvPr userDrawn="1"/>
        </p:nvSpPr>
        <p:spPr>
          <a:xfrm>
            <a:off x="2644708" y="4378002"/>
            <a:ext cx="4827876" cy="338554"/>
          </a:xfrm>
          <a:prstGeom prst="rect">
            <a:avLst/>
          </a:prstGeom>
        </p:spPr>
        <p:txBody>
          <a:bodyPr wrap="square">
            <a:spAutoFit/>
          </a:bodyPr>
          <a:lstStyle/>
          <a:p>
            <a:pPr algn="ctr" defTabSz="1005840"/>
            <a:r>
              <a:rPr lang="en-US" sz="1600" dirty="0">
                <a:solidFill>
                  <a:prstClr val="black"/>
                </a:solidFill>
                <a:latin typeface="Verdana" panose="020B0604030504040204" pitchFamily="34" charset="0"/>
                <a:ea typeface="Verdana" panose="020B0604030504040204" pitchFamily="34" charset="0"/>
              </a:rPr>
              <a:t>Highly reactive                     More Stable</a:t>
            </a:r>
          </a:p>
        </p:txBody>
      </p:sp>
      <p:sp>
        <p:nvSpPr>
          <p:cNvPr id="3" name="Left Arrow 2">
            <a:extLst>
              <a:ext uri="{FF2B5EF4-FFF2-40B4-BE49-F238E27FC236}">
                <a16:creationId xmlns:a16="http://schemas.microsoft.com/office/drawing/2014/main" id="{05DD9CD3-8C55-4DDC-BBA3-4BE58A2A106B}"/>
              </a:ext>
            </a:extLst>
          </p:cNvPr>
          <p:cNvSpPr/>
          <p:nvPr userDrawn="1"/>
        </p:nvSpPr>
        <p:spPr>
          <a:xfrm>
            <a:off x="4721390" y="4418259"/>
            <a:ext cx="1101186" cy="258040"/>
          </a:xfrm>
          <a:prstGeom prst="left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a:solidFill>
                <a:prstClr val="white"/>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FF87EA9-5DCA-4C09-9107-B95B2CB89290}"/>
              </a:ext>
            </a:extLst>
          </p:cNvPr>
          <p:cNvSpPr txBox="1"/>
          <p:nvPr userDrawn="1"/>
        </p:nvSpPr>
        <p:spPr>
          <a:xfrm>
            <a:off x="0" y="3014305"/>
            <a:ext cx="1484702" cy="1661993"/>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8.</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9.</a:t>
            </a:r>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8" name="Rectangle 7">
            <a:extLst>
              <a:ext uri="{FF2B5EF4-FFF2-40B4-BE49-F238E27FC236}">
                <a16:creationId xmlns:a16="http://schemas.microsoft.com/office/drawing/2014/main" id="{ACB28CD1-D731-4BFD-872B-543C488ED67F}"/>
              </a:ext>
            </a:extLst>
          </p:cNvPr>
          <p:cNvSpPr/>
          <p:nvPr userDrawn="1"/>
        </p:nvSpPr>
        <p:spPr>
          <a:xfrm>
            <a:off x="268467" y="3368789"/>
            <a:ext cx="2066883" cy="1307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403792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8 </a:t>
            </a:r>
          </a:p>
        </p:txBody>
      </p:sp>
      <p:pic>
        <p:nvPicPr>
          <p:cNvPr id="3" name="Picture 2">
            <a:extLst>
              <a:ext uri="{FF2B5EF4-FFF2-40B4-BE49-F238E27FC236}">
                <a16:creationId xmlns:a16="http://schemas.microsoft.com/office/drawing/2014/main" id="{79038996-BDFD-4BF5-8629-624945E818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54169" y="498912"/>
            <a:ext cx="6474055" cy="4506595"/>
          </a:xfrm>
          <a:prstGeom prst="rect">
            <a:avLst/>
          </a:prstGeom>
        </p:spPr>
      </p:pic>
      <p:sp>
        <p:nvSpPr>
          <p:cNvPr id="2" name="Rectangle 1">
            <a:extLst>
              <a:ext uri="{FF2B5EF4-FFF2-40B4-BE49-F238E27FC236}">
                <a16:creationId xmlns:a16="http://schemas.microsoft.com/office/drawing/2014/main" id="{95D85529-DC8A-7645-B046-5FF8D9185401}"/>
              </a:ext>
            </a:extLst>
          </p:cNvPr>
          <p:cNvSpPr/>
          <p:nvPr userDrawn="1"/>
        </p:nvSpPr>
        <p:spPr>
          <a:xfrm>
            <a:off x="152400" y="0"/>
            <a:ext cx="2302933" cy="4185761"/>
          </a:xfrm>
          <a:prstGeom prst="rect">
            <a:avLst/>
          </a:prstGeom>
        </p:spPr>
        <p:txBody>
          <a:bodyPr wrap="square">
            <a:spAutoFit/>
          </a:bodyPr>
          <a:lstStyle/>
          <a:p>
            <a:pPr marL="0" marR="0" lvl="0" indent="0" algn="l" defTabSz="1005840" rtl="0" eaLnBrk="1" fontAlgn="auto" latinLnBrk="0" hangingPunct="1">
              <a:lnSpc>
                <a:spcPct val="100000"/>
              </a:lnSpc>
              <a:spcBef>
                <a:spcPts val="0"/>
              </a:spcBef>
              <a:spcAft>
                <a:spcPts val="0"/>
              </a:spcAft>
              <a:buClrTx/>
              <a:buSzTx/>
              <a:buFont typeface="+mj-lt"/>
              <a:buNone/>
              <a:tabLst/>
              <a:defRPr/>
            </a:pPr>
            <a:r>
              <a:rPr lang="en-US" sz="1200" dirty="0">
                <a:solidFill>
                  <a:prstClr val="black"/>
                </a:solidFill>
                <a:latin typeface="Verdana" panose="020B0604030504040204" pitchFamily="34" charset="0"/>
                <a:ea typeface="Verdana" panose="020B0604030504040204" pitchFamily="34" charset="0"/>
              </a:rPr>
              <a:t>Using the Periodic Table to the right, answer the </a:t>
            </a:r>
          </a:p>
          <a:p>
            <a:pPr marL="0" marR="0" lvl="0" indent="0" algn="l" defTabSz="1005840" rtl="0" eaLnBrk="1" fontAlgn="auto" latinLnBrk="0" hangingPunct="1">
              <a:lnSpc>
                <a:spcPct val="100000"/>
              </a:lnSpc>
              <a:spcBef>
                <a:spcPts val="0"/>
              </a:spcBef>
              <a:spcAft>
                <a:spcPts val="0"/>
              </a:spcAft>
              <a:buClrTx/>
              <a:buSzTx/>
              <a:buFont typeface="+mj-lt"/>
              <a:buNone/>
              <a:tabLst/>
              <a:defRPr/>
            </a:pPr>
            <a:r>
              <a:rPr lang="en-US" sz="1200" dirty="0">
                <a:solidFill>
                  <a:prstClr val="black"/>
                </a:solidFill>
                <a:latin typeface="Verdana" panose="020B0604030504040204" pitchFamily="34" charset="0"/>
                <a:ea typeface="Verdana" panose="020B0604030504040204" pitchFamily="34" charset="0"/>
              </a:rPr>
              <a:t>following questions:</a:t>
            </a:r>
          </a:p>
          <a:p>
            <a:pPr marL="0" indent="0" defTabSz="1005840">
              <a:spcAft>
                <a:spcPts val="0"/>
              </a:spcAft>
              <a:buFont typeface="+mj-lt"/>
              <a:buNone/>
            </a:pPr>
            <a:endParaRPr lang="en-US" sz="14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10"/>
            </a:pPr>
            <a:r>
              <a:rPr lang="en-US" sz="1200" dirty="0">
                <a:solidFill>
                  <a:prstClr val="black"/>
                </a:solidFill>
                <a:latin typeface="Verdana" panose="020B0604030504040204" pitchFamily="34" charset="0"/>
                <a:ea typeface="Verdana" panose="020B0604030504040204" pitchFamily="34" charset="0"/>
              </a:rPr>
              <a:t>How many valence electrons does Lithium (Li) have?</a:t>
            </a:r>
          </a:p>
          <a:p>
            <a:pPr marL="342900" indent="-342900" defTabSz="1005840">
              <a:buFont typeface="+mj-lt"/>
              <a:buAutoNum type="arabicPeriod" startAt="10"/>
            </a:pPr>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10"/>
            </a:pPr>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10"/>
            </a:pPr>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10"/>
            </a:pPr>
            <a:r>
              <a:rPr lang="en-US" sz="1200" dirty="0">
                <a:solidFill>
                  <a:prstClr val="black"/>
                </a:solidFill>
                <a:latin typeface="Verdana" panose="020B0604030504040204" pitchFamily="34" charset="0"/>
                <a:ea typeface="Verdana" panose="020B0604030504040204" pitchFamily="34" charset="0"/>
              </a:rPr>
              <a:t>How many energy shells does Zinc (Zn) have?</a:t>
            </a:r>
          </a:p>
          <a:p>
            <a:pPr marL="342900" indent="-342900" defTabSz="1005840">
              <a:buFont typeface="+mj-lt"/>
              <a:buAutoNum type="arabicPeriod" startAt="10"/>
            </a:pPr>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10"/>
            </a:pPr>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10"/>
            </a:pPr>
            <a:endParaRPr lang="en-US" sz="12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startAt="10"/>
            </a:pPr>
            <a:r>
              <a:rPr lang="en-US" sz="1200" dirty="0">
                <a:solidFill>
                  <a:prstClr val="black"/>
                </a:solidFill>
                <a:latin typeface="Verdana" panose="020B0604030504040204" pitchFamily="34" charset="0"/>
                <a:ea typeface="Verdana" panose="020B0604030504040204" pitchFamily="34" charset="0"/>
              </a:rPr>
              <a:t>Which element is more reactive: Sodium (Na) or Chlorine (Cl)?</a:t>
            </a:r>
          </a:p>
          <a:p>
            <a:pPr marL="0" indent="0" defTabSz="1005840">
              <a:buFont typeface="+mj-lt"/>
              <a:buNone/>
            </a:pPr>
            <a:endParaRPr lang="en-US" sz="1800" dirty="0">
              <a:solidFill>
                <a:prstClr val="black"/>
              </a:solidFill>
              <a:latin typeface="Verdana" panose="020B0604030504040204" pitchFamily="34" charset="0"/>
              <a:ea typeface="Verdana" panose="020B0604030504040204" pitchFamily="34" charset="0"/>
            </a:endParaRPr>
          </a:p>
          <a:p>
            <a:pPr marL="0" indent="0" defTabSz="1005840">
              <a:buFont typeface="+mj-lt"/>
              <a:buNone/>
            </a:pPr>
            <a:endParaRPr lang="en-US" sz="1800" dirty="0">
              <a:solidFill>
                <a:prstClr val="black"/>
              </a:solidFill>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4814B8D9-FE8D-45E2-9BD6-76AC77C57FC9}"/>
              </a:ext>
            </a:extLst>
          </p:cNvPr>
          <p:cNvSpPr/>
          <p:nvPr userDrawn="1"/>
        </p:nvSpPr>
        <p:spPr>
          <a:xfrm>
            <a:off x="251238" y="1451034"/>
            <a:ext cx="2105255" cy="33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55AA00F0-05A7-4EAF-8ED9-A93C10CB1272}"/>
              </a:ext>
            </a:extLst>
          </p:cNvPr>
          <p:cNvSpPr/>
          <p:nvPr userDrawn="1"/>
        </p:nvSpPr>
        <p:spPr>
          <a:xfrm>
            <a:off x="251237" y="2571750"/>
            <a:ext cx="2105255" cy="33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6" name="Rectangle 15">
            <a:extLst>
              <a:ext uri="{FF2B5EF4-FFF2-40B4-BE49-F238E27FC236}">
                <a16:creationId xmlns:a16="http://schemas.microsoft.com/office/drawing/2014/main" id="{60E27CA8-A3AD-4229-B916-5477ACE1921B}"/>
              </a:ext>
            </a:extLst>
          </p:cNvPr>
          <p:cNvSpPr/>
          <p:nvPr userDrawn="1"/>
        </p:nvSpPr>
        <p:spPr>
          <a:xfrm>
            <a:off x="237632" y="3711639"/>
            <a:ext cx="2105255" cy="336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119161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search I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785E3-9265-4327-A093-FD72C97C8F04}"/>
              </a:ext>
            </a:extLst>
          </p:cNvPr>
          <p:cNvSpPr txBox="1"/>
          <p:nvPr userDrawn="1"/>
        </p:nvSpPr>
        <p:spPr>
          <a:xfrm>
            <a:off x="2570803" y="563410"/>
            <a:ext cx="6451277" cy="3139321"/>
          </a:xfrm>
          <a:prstGeom prst="rect">
            <a:avLst/>
          </a:prstGeom>
          <a:noFill/>
        </p:spPr>
        <p:txBody>
          <a:bodyPr wrap="square" rtlCol="0">
            <a:spAutoFit/>
          </a:bodyPr>
          <a:lstStyle/>
          <a:p>
            <a:pPr marL="0" indent="0">
              <a:lnSpc>
                <a:spcPct val="100000"/>
              </a:lnSpc>
              <a:buFont typeface="Arial" panose="020B0604020202020204" pitchFamily="34" charset="0"/>
              <a:buNone/>
            </a:pPr>
            <a:r>
              <a:rPr lang="en-US" sz="1600" dirty="0">
                <a:latin typeface="Verdana" panose="020B0604030504040204" pitchFamily="34" charset="0"/>
                <a:ea typeface="Verdana" panose="020B0604030504040204" pitchFamily="34" charset="0"/>
              </a:rPr>
              <a:t>Go to</a:t>
            </a:r>
            <a:r>
              <a:rPr lang="en-US" sz="1600" dirty="0">
                <a:solidFill>
                  <a:prstClr val="black"/>
                </a:solidFill>
                <a:latin typeface="Verdana" panose="020B0604030504040204" pitchFamily="34" charset="0"/>
                <a:ea typeface="Verdana" panose="020B0604030504040204" pitchFamily="34" charset="0"/>
              </a:rPr>
              <a:t> </a:t>
            </a:r>
          </a:p>
          <a:p>
            <a:pPr marL="0" indent="0">
              <a:lnSpc>
                <a:spcPct val="100000"/>
              </a:lnSpc>
              <a:buFont typeface="Arial" panose="020B0604020202020204" pitchFamily="34" charset="0"/>
              <a:buNone/>
            </a:pPr>
            <a:r>
              <a:rPr lang="en-US" sz="1600" dirty="0">
                <a:solidFill>
                  <a:prstClr val="black"/>
                </a:solidFill>
                <a:latin typeface="Verdana" panose="020B0604030504040204" pitchFamily="34" charset="0"/>
                <a:ea typeface="Verdana" panose="020B0604030504040204" pitchFamily="34" charset="0"/>
              </a:rPr>
              <a:t>You are going to be researching different aspects of how the Periodic Table is arranged.  </a:t>
            </a:r>
          </a:p>
          <a:p>
            <a:pPr marL="0" indent="0" defTabSz="1005840">
              <a:spcAft>
                <a:spcPts val="600"/>
              </a:spcAft>
              <a:buFont typeface="+mj-lt"/>
              <a:buNone/>
            </a:pPr>
            <a:endParaRPr lang="en-US" sz="800" dirty="0">
              <a:solidFill>
                <a:schemeClr val="tx1"/>
              </a:solidFill>
              <a:latin typeface="Verdana" panose="020B0604030504040204" pitchFamily="34" charset="0"/>
              <a:ea typeface="Verdana" panose="020B0604030504040204" pitchFamily="34" charset="0"/>
            </a:endParaRP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What are the rows of the Periodic Table called?</a:t>
            </a: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What do they tell us?</a:t>
            </a: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What are the columns of the Periodic Table called?</a:t>
            </a: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What do they tell us?</a:t>
            </a:r>
          </a:p>
          <a:p>
            <a:pPr marL="0" indent="0" defTabSz="1005840">
              <a:spcAft>
                <a:spcPts val="600"/>
              </a:spcAft>
              <a:buFont typeface="+mj-lt"/>
              <a:buNone/>
            </a:pPr>
            <a:endParaRPr lang="en-US" sz="1000" dirty="0">
              <a:solidFill>
                <a:prstClr val="black"/>
              </a:solidFill>
              <a:latin typeface="Verdana" panose="020B0604030504040204" pitchFamily="34" charset="0"/>
              <a:ea typeface="Verdana" panose="020B0604030504040204" pitchFamily="34" charset="0"/>
            </a:endParaRPr>
          </a:p>
          <a:p>
            <a:pPr defTabSz="1005840"/>
            <a:r>
              <a:rPr lang="en-US" sz="1600" dirty="0">
                <a:solidFill>
                  <a:prstClr val="black"/>
                </a:solidFill>
                <a:latin typeface="Verdana" panose="020B0604030504040204" pitchFamily="34" charset="0"/>
                <a:ea typeface="Verdana" panose="020B0604030504040204" pitchFamily="34" charset="0"/>
              </a:rPr>
              <a:t>Use the Periodic Table on the site to answer the following questions.</a:t>
            </a:r>
            <a:endParaRPr lang="en-US" sz="1600" baseline="-25000" dirty="0">
              <a:solidFill>
                <a:prstClr val="black"/>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367771D9-51CE-4601-A7E4-7FAFF76014BD}"/>
              </a:ext>
            </a:extLst>
          </p:cNvPr>
          <p:cNvSpPr txBox="1"/>
          <p:nvPr userDrawn="1"/>
        </p:nvSpPr>
        <p:spPr>
          <a:xfrm>
            <a:off x="0" y="0"/>
            <a:ext cx="2322325" cy="4247317"/>
          </a:xfrm>
          <a:prstGeom prst="rect">
            <a:avLst/>
          </a:prstGeom>
          <a:noFill/>
        </p:spPr>
        <p:txBody>
          <a:bodyPr wrap="squar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1.</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2.</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3.</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4.</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5.</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6.</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7.</a:t>
            </a:r>
          </a:p>
          <a:p>
            <a:endParaRPr lang="en-US" sz="1200" dirty="0">
              <a:latin typeface="Georgia" panose="02040502050405020303" pitchFamily="18" charset="0"/>
            </a:endParaRPr>
          </a:p>
        </p:txBody>
      </p:sp>
      <p:sp>
        <p:nvSpPr>
          <p:cNvPr id="8" name="Rectangle 7">
            <a:extLst>
              <a:ext uri="{FF2B5EF4-FFF2-40B4-BE49-F238E27FC236}">
                <a16:creationId xmlns:a16="http://schemas.microsoft.com/office/drawing/2014/main" id="{AEED830E-CDD2-4AC9-8565-96FB84FA871F}"/>
              </a:ext>
            </a:extLst>
          </p:cNvPr>
          <p:cNvSpPr/>
          <p:nvPr userDrawn="1"/>
        </p:nvSpPr>
        <p:spPr>
          <a:xfrm>
            <a:off x="248478" y="417393"/>
            <a:ext cx="2017644" cy="3862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extBox 4">
            <a:extLst>
              <a:ext uri="{FF2B5EF4-FFF2-40B4-BE49-F238E27FC236}">
                <a16:creationId xmlns:a16="http://schemas.microsoft.com/office/drawing/2014/main" id="{71CC616F-7A5D-43EE-8B0F-78541B7BA76F}"/>
              </a:ext>
            </a:extLst>
          </p:cNvPr>
          <p:cNvSpPr txBox="1"/>
          <p:nvPr userDrawn="1"/>
        </p:nvSpPr>
        <p:spPr>
          <a:xfrm>
            <a:off x="2570803" y="3631764"/>
            <a:ext cx="5435277" cy="1231106"/>
          </a:xfrm>
          <a:prstGeom prst="rect">
            <a:avLst/>
          </a:prstGeom>
          <a:noFill/>
        </p:spPr>
        <p:txBody>
          <a:bodyPr wrap="square" rtlCol="0">
            <a:spAutoFit/>
          </a:bodyPr>
          <a:lstStyle/>
          <a:p>
            <a:pPr marL="342900" indent="-342900" defTabSz="1005840">
              <a:spcAft>
                <a:spcPts val="600"/>
              </a:spcAft>
              <a:buFont typeface="+mj-lt"/>
              <a:buAutoNum type="arabicPeriod" startAt="5"/>
            </a:pPr>
            <a:r>
              <a:rPr lang="en-US" sz="1600" dirty="0">
                <a:solidFill>
                  <a:prstClr val="black"/>
                </a:solidFill>
                <a:latin typeface="Verdana" panose="020B0604030504040204" pitchFamily="34" charset="0"/>
                <a:ea typeface="Verdana" panose="020B0604030504040204" pitchFamily="34" charset="0"/>
              </a:rPr>
              <a:t>List 3 elements that have similar properties.</a:t>
            </a:r>
          </a:p>
          <a:p>
            <a:pPr marL="342900" indent="-342900" defTabSz="1005840">
              <a:spcAft>
                <a:spcPts val="600"/>
              </a:spcAft>
              <a:buFont typeface="+mj-lt"/>
              <a:buAutoNum type="arabicPeriod" startAt="5"/>
            </a:pPr>
            <a:r>
              <a:rPr lang="en-US" sz="1600" dirty="0">
                <a:solidFill>
                  <a:prstClr val="black"/>
                </a:solidFill>
                <a:latin typeface="Verdana" panose="020B0604030504040204" pitchFamily="34" charset="0"/>
                <a:ea typeface="Verdana" panose="020B0604030504040204" pitchFamily="34" charset="0"/>
              </a:rPr>
              <a:t>Which element is in group 14, period 3?</a:t>
            </a:r>
          </a:p>
          <a:p>
            <a:pPr marL="342900" indent="-342900" defTabSz="1005840">
              <a:spcAft>
                <a:spcPts val="600"/>
              </a:spcAft>
              <a:buFont typeface="+mj-lt"/>
              <a:buAutoNum type="arabicPeriod" startAt="5"/>
            </a:pPr>
            <a:r>
              <a:rPr lang="en-US" sz="1600" dirty="0">
                <a:solidFill>
                  <a:prstClr val="black"/>
                </a:solidFill>
                <a:latin typeface="Verdana" panose="020B0604030504040204" pitchFamily="34" charset="0"/>
                <a:ea typeface="Verdana" panose="020B0604030504040204" pitchFamily="34" charset="0"/>
              </a:rPr>
              <a:t>How many valence electrons does Sodium have?</a:t>
            </a:r>
          </a:p>
        </p:txBody>
      </p:sp>
    </p:spTree>
    <p:extLst>
      <p:ext uri="{BB962C8B-B14F-4D97-AF65-F5344CB8AC3E}">
        <p14:creationId xmlns:p14="http://schemas.microsoft.com/office/powerpoint/2010/main" val="3977785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923330"/>
          </a:xfrm>
          <a:prstGeom prst="rect">
            <a:avLst/>
          </a:prstGeom>
          <a:noFill/>
        </p:spPr>
        <p:txBody>
          <a:bodyPr wrap="square" rtlCol="0">
            <a:spAutoFit/>
          </a:bodyPr>
          <a:lstStyle/>
          <a:p>
            <a:pPr marL="342900" marR="0" lvl="0" indent="-342900" algn="l" defTabSz="1005840" rtl="0" eaLnBrk="1" fontAlgn="auto" latinLnBrk="0" hangingPunct="1">
              <a:lnSpc>
                <a:spcPct val="100000"/>
              </a:lnSpc>
              <a:spcBef>
                <a:spcPts val="0"/>
              </a:spcBef>
              <a:spcAft>
                <a:spcPts val="0"/>
              </a:spcAft>
              <a:buClrTx/>
              <a:buSzTx/>
              <a:buFont typeface="+mj-lt"/>
              <a:buAutoNum type="arabicPeriod"/>
              <a:tabLst/>
              <a:defRPr/>
            </a:pPr>
            <a:r>
              <a:rPr lang="en-US" sz="1800" dirty="0">
                <a:solidFill>
                  <a:prstClr val="black"/>
                </a:solidFill>
                <a:latin typeface="Verdana" panose="020B0604030504040204" pitchFamily="34" charset="0"/>
                <a:ea typeface="Verdana" panose="020B0604030504040204" pitchFamily="34" charset="0"/>
              </a:rPr>
              <a:t>Explain what a valence electron is.</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677656"/>
          </a:xfrm>
          <a:custGeom>
            <a:avLst/>
            <a:gdLst>
              <a:gd name="connsiteX0" fmla="*/ 0 w 5867958"/>
              <a:gd name="connsiteY0" fmla="*/ 0 h 2677656"/>
              <a:gd name="connsiteX1" fmla="*/ 586796 w 5867958"/>
              <a:gd name="connsiteY1" fmla="*/ 0 h 2677656"/>
              <a:gd name="connsiteX2" fmla="*/ 1056232 w 5867958"/>
              <a:gd name="connsiteY2" fmla="*/ 0 h 2677656"/>
              <a:gd name="connsiteX3" fmla="*/ 1760387 w 5867958"/>
              <a:gd name="connsiteY3" fmla="*/ 0 h 2677656"/>
              <a:gd name="connsiteX4" fmla="*/ 2229824 w 5867958"/>
              <a:gd name="connsiteY4" fmla="*/ 0 h 2677656"/>
              <a:gd name="connsiteX5" fmla="*/ 2640581 w 5867958"/>
              <a:gd name="connsiteY5" fmla="*/ 0 h 2677656"/>
              <a:gd name="connsiteX6" fmla="*/ 3344736 w 5867958"/>
              <a:gd name="connsiteY6" fmla="*/ 0 h 2677656"/>
              <a:gd name="connsiteX7" fmla="*/ 3931532 w 5867958"/>
              <a:gd name="connsiteY7" fmla="*/ 0 h 2677656"/>
              <a:gd name="connsiteX8" fmla="*/ 4342289 w 5867958"/>
              <a:gd name="connsiteY8" fmla="*/ 0 h 2677656"/>
              <a:gd name="connsiteX9" fmla="*/ 4929085 w 5867958"/>
              <a:gd name="connsiteY9" fmla="*/ 0 h 2677656"/>
              <a:gd name="connsiteX10" fmla="*/ 5867958 w 5867958"/>
              <a:gd name="connsiteY10" fmla="*/ 0 h 2677656"/>
              <a:gd name="connsiteX11" fmla="*/ 5867958 w 5867958"/>
              <a:gd name="connsiteY11" fmla="*/ 535531 h 2677656"/>
              <a:gd name="connsiteX12" fmla="*/ 5867958 w 5867958"/>
              <a:gd name="connsiteY12" fmla="*/ 1044286 h 2677656"/>
              <a:gd name="connsiteX13" fmla="*/ 5867958 w 5867958"/>
              <a:gd name="connsiteY13" fmla="*/ 1526264 h 2677656"/>
              <a:gd name="connsiteX14" fmla="*/ 5867958 w 5867958"/>
              <a:gd name="connsiteY14" fmla="*/ 2008242 h 2677656"/>
              <a:gd name="connsiteX15" fmla="*/ 5867958 w 5867958"/>
              <a:gd name="connsiteY15" fmla="*/ 2677656 h 2677656"/>
              <a:gd name="connsiteX16" fmla="*/ 5339842 w 5867958"/>
              <a:gd name="connsiteY16" fmla="*/ 2677656 h 2677656"/>
              <a:gd name="connsiteX17" fmla="*/ 4811726 w 5867958"/>
              <a:gd name="connsiteY17" fmla="*/ 2677656 h 2677656"/>
              <a:gd name="connsiteX18" fmla="*/ 4342289 w 5867958"/>
              <a:gd name="connsiteY18" fmla="*/ 2677656 h 2677656"/>
              <a:gd name="connsiteX19" fmla="*/ 3696814 w 5867958"/>
              <a:gd name="connsiteY19" fmla="*/ 2677656 h 2677656"/>
              <a:gd name="connsiteX20" fmla="*/ 3286056 w 5867958"/>
              <a:gd name="connsiteY20" fmla="*/ 2677656 h 2677656"/>
              <a:gd name="connsiteX21" fmla="*/ 2640581 w 5867958"/>
              <a:gd name="connsiteY21" fmla="*/ 2677656 h 2677656"/>
              <a:gd name="connsiteX22" fmla="*/ 2229824 w 5867958"/>
              <a:gd name="connsiteY22" fmla="*/ 2677656 h 2677656"/>
              <a:gd name="connsiteX23" fmla="*/ 1701708 w 5867958"/>
              <a:gd name="connsiteY23" fmla="*/ 2677656 h 2677656"/>
              <a:gd name="connsiteX24" fmla="*/ 1056232 w 5867958"/>
              <a:gd name="connsiteY24" fmla="*/ 2677656 h 2677656"/>
              <a:gd name="connsiteX25" fmla="*/ 586796 w 5867958"/>
              <a:gd name="connsiteY25" fmla="*/ 2677656 h 2677656"/>
              <a:gd name="connsiteX26" fmla="*/ 0 w 5867958"/>
              <a:gd name="connsiteY26" fmla="*/ 2677656 h 2677656"/>
              <a:gd name="connsiteX27" fmla="*/ 0 w 5867958"/>
              <a:gd name="connsiteY27" fmla="*/ 2115348 h 2677656"/>
              <a:gd name="connsiteX28" fmla="*/ 0 w 5867958"/>
              <a:gd name="connsiteY28" fmla="*/ 1579817 h 2677656"/>
              <a:gd name="connsiteX29" fmla="*/ 0 w 5867958"/>
              <a:gd name="connsiteY29" fmla="*/ 990733 h 2677656"/>
              <a:gd name="connsiteX30" fmla="*/ 0 w 5867958"/>
              <a:gd name="connsiteY30"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677656"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898923" y="197004"/>
                  <a:pt x="5807908" y="286942"/>
                  <a:pt x="5867958" y="535531"/>
                </a:cubicBezTo>
                <a:cubicBezTo>
                  <a:pt x="5928008" y="784120"/>
                  <a:pt x="5832926" y="941786"/>
                  <a:pt x="5867958" y="1044286"/>
                </a:cubicBezTo>
                <a:cubicBezTo>
                  <a:pt x="5902990" y="1146787"/>
                  <a:pt x="5864511" y="1374568"/>
                  <a:pt x="5867958" y="1526264"/>
                </a:cubicBezTo>
                <a:cubicBezTo>
                  <a:pt x="5871405" y="1677960"/>
                  <a:pt x="5822439" y="1774506"/>
                  <a:pt x="5867958" y="2008242"/>
                </a:cubicBezTo>
                <a:cubicBezTo>
                  <a:pt x="5913477" y="2241978"/>
                  <a:pt x="5830970" y="2530525"/>
                  <a:pt x="5867958" y="2677656"/>
                </a:cubicBezTo>
                <a:cubicBezTo>
                  <a:pt x="5694004" y="2735333"/>
                  <a:pt x="5501294" y="2670962"/>
                  <a:pt x="5339842" y="2677656"/>
                </a:cubicBezTo>
                <a:cubicBezTo>
                  <a:pt x="5178390" y="2684350"/>
                  <a:pt x="4919619" y="2627866"/>
                  <a:pt x="4811726" y="2677656"/>
                </a:cubicBezTo>
                <a:cubicBezTo>
                  <a:pt x="4703833" y="2727446"/>
                  <a:pt x="4492262" y="2673317"/>
                  <a:pt x="4342289" y="2677656"/>
                </a:cubicBezTo>
                <a:cubicBezTo>
                  <a:pt x="4192316" y="2681995"/>
                  <a:pt x="3874321" y="2640758"/>
                  <a:pt x="3696814" y="2677656"/>
                </a:cubicBezTo>
                <a:cubicBezTo>
                  <a:pt x="3519307" y="2714554"/>
                  <a:pt x="3468677" y="2662316"/>
                  <a:pt x="3286056" y="2677656"/>
                </a:cubicBezTo>
                <a:cubicBezTo>
                  <a:pt x="3103435" y="2692996"/>
                  <a:pt x="2956620" y="2653722"/>
                  <a:pt x="2640581" y="2677656"/>
                </a:cubicBezTo>
                <a:cubicBezTo>
                  <a:pt x="2324543" y="2701590"/>
                  <a:pt x="2403701" y="2638470"/>
                  <a:pt x="2229824" y="2677656"/>
                </a:cubicBezTo>
                <a:cubicBezTo>
                  <a:pt x="2055947" y="2716842"/>
                  <a:pt x="1853087" y="2667557"/>
                  <a:pt x="1701708" y="2677656"/>
                </a:cubicBezTo>
                <a:cubicBezTo>
                  <a:pt x="1550329" y="2687755"/>
                  <a:pt x="1229599" y="2606299"/>
                  <a:pt x="1056232" y="2677656"/>
                </a:cubicBezTo>
                <a:cubicBezTo>
                  <a:pt x="882865" y="2749013"/>
                  <a:pt x="726287" y="2633984"/>
                  <a:pt x="586796" y="2677656"/>
                </a:cubicBezTo>
                <a:cubicBezTo>
                  <a:pt x="447305" y="2721328"/>
                  <a:pt x="194537" y="2657849"/>
                  <a:pt x="0" y="2677656"/>
                </a:cubicBezTo>
                <a:cubicBezTo>
                  <a:pt x="-66347" y="2446492"/>
                  <a:pt x="23973" y="2238617"/>
                  <a:pt x="0" y="2115348"/>
                </a:cubicBezTo>
                <a:cubicBezTo>
                  <a:pt x="-23973" y="1992079"/>
                  <a:pt x="34447" y="1796498"/>
                  <a:pt x="0" y="1579817"/>
                </a:cubicBezTo>
                <a:cubicBezTo>
                  <a:pt x="-34447" y="1363136"/>
                  <a:pt x="49943" y="1258551"/>
                  <a:pt x="0" y="990733"/>
                </a:cubicBezTo>
                <a:cubicBezTo>
                  <a:pt x="-49943" y="722915"/>
                  <a:pt x="27143" y="357050"/>
                  <a:pt x="0" y="0"/>
                </a:cubicBezTo>
                <a:close/>
              </a:path>
            </a:pathLst>
          </a:custGeom>
          <a:noFill/>
          <a:ln w="19050">
            <a:solidFill>
              <a:srgbClr val="00B0F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1</a:t>
            </a:r>
          </a:p>
        </p:txBody>
      </p:sp>
    </p:spTree>
    <p:extLst>
      <p:ext uri="{BB962C8B-B14F-4D97-AF65-F5344CB8AC3E}">
        <p14:creationId xmlns:p14="http://schemas.microsoft.com/office/powerpoint/2010/main" val="3893298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1754326"/>
          </a:xfrm>
          <a:prstGeom prst="rect">
            <a:avLst/>
          </a:prstGeom>
          <a:noFill/>
        </p:spPr>
        <p:txBody>
          <a:bodyPr wrap="square" rtlCol="0">
            <a:spAutoFit/>
          </a:bodyPr>
          <a:lstStyle/>
          <a:p>
            <a:pPr marL="342900" marR="0" lvl="0" indent="-342900" algn="l" defTabSz="1005840" rtl="0" eaLnBrk="1" fontAlgn="auto" latinLnBrk="0" hangingPunct="1">
              <a:lnSpc>
                <a:spcPct val="100000"/>
              </a:lnSpc>
              <a:spcBef>
                <a:spcPts val="0"/>
              </a:spcBef>
              <a:spcAft>
                <a:spcPts val="0"/>
              </a:spcAft>
              <a:buClrTx/>
              <a:buSzTx/>
              <a:buFont typeface="+mj-lt"/>
              <a:buAutoNum type="arabicPeriod" startAt="2"/>
              <a:tabLst/>
              <a:defRPr/>
            </a:pPr>
            <a:r>
              <a:rPr lang="en-US" sz="1800" dirty="0">
                <a:solidFill>
                  <a:prstClr val="black"/>
                </a:solidFill>
                <a:latin typeface="Verdana" panose="020B0604030504040204" pitchFamily="34" charset="0"/>
                <a:ea typeface="Verdana" panose="020B0604030504040204" pitchFamily="34" charset="0"/>
              </a:rPr>
              <a:t>How are periods and groups different from each other?</a:t>
            </a:r>
          </a:p>
          <a:p>
            <a:pPr marL="0" indent="0" defTabSz="1005840">
              <a:buFont typeface="+mj-lt"/>
              <a:buNone/>
            </a:pPr>
            <a:endParaRPr lang="en-US" sz="1800" dirty="0">
              <a:solidFill>
                <a:prstClr val="black"/>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677656"/>
          </a:xfrm>
          <a:custGeom>
            <a:avLst/>
            <a:gdLst>
              <a:gd name="connsiteX0" fmla="*/ 0 w 5867958"/>
              <a:gd name="connsiteY0" fmla="*/ 0 h 2677656"/>
              <a:gd name="connsiteX1" fmla="*/ 586796 w 5867958"/>
              <a:gd name="connsiteY1" fmla="*/ 0 h 2677656"/>
              <a:gd name="connsiteX2" fmla="*/ 1056232 w 5867958"/>
              <a:gd name="connsiteY2" fmla="*/ 0 h 2677656"/>
              <a:gd name="connsiteX3" fmla="*/ 1760387 w 5867958"/>
              <a:gd name="connsiteY3" fmla="*/ 0 h 2677656"/>
              <a:gd name="connsiteX4" fmla="*/ 2229824 w 5867958"/>
              <a:gd name="connsiteY4" fmla="*/ 0 h 2677656"/>
              <a:gd name="connsiteX5" fmla="*/ 2640581 w 5867958"/>
              <a:gd name="connsiteY5" fmla="*/ 0 h 2677656"/>
              <a:gd name="connsiteX6" fmla="*/ 3344736 w 5867958"/>
              <a:gd name="connsiteY6" fmla="*/ 0 h 2677656"/>
              <a:gd name="connsiteX7" fmla="*/ 3931532 w 5867958"/>
              <a:gd name="connsiteY7" fmla="*/ 0 h 2677656"/>
              <a:gd name="connsiteX8" fmla="*/ 4342289 w 5867958"/>
              <a:gd name="connsiteY8" fmla="*/ 0 h 2677656"/>
              <a:gd name="connsiteX9" fmla="*/ 4929085 w 5867958"/>
              <a:gd name="connsiteY9" fmla="*/ 0 h 2677656"/>
              <a:gd name="connsiteX10" fmla="*/ 5867958 w 5867958"/>
              <a:gd name="connsiteY10" fmla="*/ 0 h 2677656"/>
              <a:gd name="connsiteX11" fmla="*/ 5867958 w 5867958"/>
              <a:gd name="connsiteY11" fmla="*/ 535531 h 2677656"/>
              <a:gd name="connsiteX12" fmla="*/ 5867958 w 5867958"/>
              <a:gd name="connsiteY12" fmla="*/ 1044286 h 2677656"/>
              <a:gd name="connsiteX13" fmla="*/ 5867958 w 5867958"/>
              <a:gd name="connsiteY13" fmla="*/ 1526264 h 2677656"/>
              <a:gd name="connsiteX14" fmla="*/ 5867958 w 5867958"/>
              <a:gd name="connsiteY14" fmla="*/ 2008242 h 2677656"/>
              <a:gd name="connsiteX15" fmla="*/ 5867958 w 5867958"/>
              <a:gd name="connsiteY15" fmla="*/ 2677656 h 2677656"/>
              <a:gd name="connsiteX16" fmla="*/ 5339842 w 5867958"/>
              <a:gd name="connsiteY16" fmla="*/ 2677656 h 2677656"/>
              <a:gd name="connsiteX17" fmla="*/ 4811726 w 5867958"/>
              <a:gd name="connsiteY17" fmla="*/ 2677656 h 2677656"/>
              <a:gd name="connsiteX18" fmla="*/ 4342289 w 5867958"/>
              <a:gd name="connsiteY18" fmla="*/ 2677656 h 2677656"/>
              <a:gd name="connsiteX19" fmla="*/ 3696814 w 5867958"/>
              <a:gd name="connsiteY19" fmla="*/ 2677656 h 2677656"/>
              <a:gd name="connsiteX20" fmla="*/ 3286056 w 5867958"/>
              <a:gd name="connsiteY20" fmla="*/ 2677656 h 2677656"/>
              <a:gd name="connsiteX21" fmla="*/ 2640581 w 5867958"/>
              <a:gd name="connsiteY21" fmla="*/ 2677656 h 2677656"/>
              <a:gd name="connsiteX22" fmla="*/ 2229824 w 5867958"/>
              <a:gd name="connsiteY22" fmla="*/ 2677656 h 2677656"/>
              <a:gd name="connsiteX23" fmla="*/ 1701708 w 5867958"/>
              <a:gd name="connsiteY23" fmla="*/ 2677656 h 2677656"/>
              <a:gd name="connsiteX24" fmla="*/ 1056232 w 5867958"/>
              <a:gd name="connsiteY24" fmla="*/ 2677656 h 2677656"/>
              <a:gd name="connsiteX25" fmla="*/ 586796 w 5867958"/>
              <a:gd name="connsiteY25" fmla="*/ 2677656 h 2677656"/>
              <a:gd name="connsiteX26" fmla="*/ 0 w 5867958"/>
              <a:gd name="connsiteY26" fmla="*/ 2677656 h 2677656"/>
              <a:gd name="connsiteX27" fmla="*/ 0 w 5867958"/>
              <a:gd name="connsiteY27" fmla="*/ 2115348 h 2677656"/>
              <a:gd name="connsiteX28" fmla="*/ 0 w 5867958"/>
              <a:gd name="connsiteY28" fmla="*/ 1579817 h 2677656"/>
              <a:gd name="connsiteX29" fmla="*/ 0 w 5867958"/>
              <a:gd name="connsiteY29" fmla="*/ 990733 h 2677656"/>
              <a:gd name="connsiteX30" fmla="*/ 0 w 5867958"/>
              <a:gd name="connsiteY30"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677656"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898923" y="197004"/>
                  <a:pt x="5807908" y="286942"/>
                  <a:pt x="5867958" y="535531"/>
                </a:cubicBezTo>
                <a:cubicBezTo>
                  <a:pt x="5928008" y="784120"/>
                  <a:pt x="5832926" y="941786"/>
                  <a:pt x="5867958" y="1044286"/>
                </a:cubicBezTo>
                <a:cubicBezTo>
                  <a:pt x="5902990" y="1146787"/>
                  <a:pt x="5864511" y="1374568"/>
                  <a:pt x="5867958" y="1526264"/>
                </a:cubicBezTo>
                <a:cubicBezTo>
                  <a:pt x="5871405" y="1677960"/>
                  <a:pt x="5822439" y="1774506"/>
                  <a:pt x="5867958" y="2008242"/>
                </a:cubicBezTo>
                <a:cubicBezTo>
                  <a:pt x="5913477" y="2241978"/>
                  <a:pt x="5830970" y="2530525"/>
                  <a:pt x="5867958" y="2677656"/>
                </a:cubicBezTo>
                <a:cubicBezTo>
                  <a:pt x="5694004" y="2735333"/>
                  <a:pt x="5501294" y="2670962"/>
                  <a:pt x="5339842" y="2677656"/>
                </a:cubicBezTo>
                <a:cubicBezTo>
                  <a:pt x="5178390" y="2684350"/>
                  <a:pt x="4919619" y="2627866"/>
                  <a:pt x="4811726" y="2677656"/>
                </a:cubicBezTo>
                <a:cubicBezTo>
                  <a:pt x="4703833" y="2727446"/>
                  <a:pt x="4492262" y="2673317"/>
                  <a:pt x="4342289" y="2677656"/>
                </a:cubicBezTo>
                <a:cubicBezTo>
                  <a:pt x="4192316" y="2681995"/>
                  <a:pt x="3874321" y="2640758"/>
                  <a:pt x="3696814" y="2677656"/>
                </a:cubicBezTo>
                <a:cubicBezTo>
                  <a:pt x="3519307" y="2714554"/>
                  <a:pt x="3468677" y="2662316"/>
                  <a:pt x="3286056" y="2677656"/>
                </a:cubicBezTo>
                <a:cubicBezTo>
                  <a:pt x="3103435" y="2692996"/>
                  <a:pt x="2956620" y="2653722"/>
                  <a:pt x="2640581" y="2677656"/>
                </a:cubicBezTo>
                <a:cubicBezTo>
                  <a:pt x="2324543" y="2701590"/>
                  <a:pt x="2403701" y="2638470"/>
                  <a:pt x="2229824" y="2677656"/>
                </a:cubicBezTo>
                <a:cubicBezTo>
                  <a:pt x="2055947" y="2716842"/>
                  <a:pt x="1853087" y="2667557"/>
                  <a:pt x="1701708" y="2677656"/>
                </a:cubicBezTo>
                <a:cubicBezTo>
                  <a:pt x="1550329" y="2687755"/>
                  <a:pt x="1229599" y="2606299"/>
                  <a:pt x="1056232" y="2677656"/>
                </a:cubicBezTo>
                <a:cubicBezTo>
                  <a:pt x="882865" y="2749013"/>
                  <a:pt x="726287" y="2633984"/>
                  <a:pt x="586796" y="2677656"/>
                </a:cubicBezTo>
                <a:cubicBezTo>
                  <a:pt x="447305" y="2721328"/>
                  <a:pt x="194537" y="2657849"/>
                  <a:pt x="0" y="2677656"/>
                </a:cubicBezTo>
                <a:cubicBezTo>
                  <a:pt x="-66347" y="2446492"/>
                  <a:pt x="23973" y="2238617"/>
                  <a:pt x="0" y="2115348"/>
                </a:cubicBezTo>
                <a:cubicBezTo>
                  <a:pt x="-23973" y="1992079"/>
                  <a:pt x="34447" y="1796498"/>
                  <a:pt x="0" y="1579817"/>
                </a:cubicBezTo>
                <a:cubicBezTo>
                  <a:pt x="-34447" y="1363136"/>
                  <a:pt x="49943" y="1258551"/>
                  <a:pt x="0" y="990733"/>
                </a:cubicBezTo>
                <a:cubicBezTo>
                  <a:pt x="-49943" y="722915"/>
                  <a:pt x="27143" y="357050"/>
                  <a:pt x="0" y="0"/>
                </a:cubicBezTo>
                <a:close/>
              </a:path>
            </a:pathLst>
          </a:custGeom>
          <a:noFill/>
          <a:ln w="19050">
            <a:solidFill>
              <a:srgbClr val="00B0F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2</a:t>
            </a:r>
          </a:p>
        </p:txBody>
      </p:sp>
    </p:spTree>
    <p:extLst>
      <p:ext uri="{BB962C8B-B14F-4D97-AF65-F5344CB8AC3E}">
        <p14:creationId xmlns:p14="http://schemas.microsoft.com/office/powerpoint/2010/main" val="2754683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2031325"/>
          </a:xfrm>
          <a:prstGeom prst="rect">
            <a:avLst/>
          </a:prstGeom>
          <a:noFill/>
        </p:spPr>
        <p:txBody>
          <a:bodyPr wrap="square" rtlCol="0">
            <a:spAutoFit/>
          </a:bodyPr>
          <a:lstStyle/>
          <a:p>
            <a:pPr marL="342900" marR="0" lvl="0" indent="-342900" algn="l" defTabSz="1005840" rtl="0" eaLnBrk="1" fontAlgn="auto" latinLnBrk="0" hangingPunct="1">
              <a:lnSpc>
                <a:spcPct val="100000"/>
              </a:lnSpc>
              <a:spcBef>
                <a:spcPts val="0"/>
              </a:spcBef>
              <a:spcAft>
                <a:spcPts val="0"/>
              </a:spcAft>
              <a:buClrTx/>
              <a:buSzTx/>
              <a:buFont typeface="+mj-lt"/>
              <a:buAutoNum type="arabicPeriod" startAt="3"/>
              <a:tabLst/>
              <a:defRPr/>
            </a:pPr>
            <a:r>
              <a:rPr lang="en-US" sz="1800" dirty="0">
                <a:solidFill>
                  <a:prstClr val="black"/>
                </a:solidFill>
                <a:latin typeface="Verdana" panose="020B0604030504040204" pitchFamily="34" charset="0"/>
                <a:ea typeface="Verdana" panose="020B0604030504040204" pitchFamily="34" charset="0"/>
              </a:rPr>
              <a:t>How can you determine if elements have the same chemical properties?</a:t>
            </a:r>
          </a:p>
          <a:p>
            <a:pPr marL="0" indent="0" defTabSz="1005840">
              <a:buFont typeface="+mj-lt"/>
              <a:buNone/>
            </a:pPr>
            <a:endParaRPr lang="en-US" sz="1800" dirty="0">
              <a:solidFill>
                <a:prstClr val="black"/>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677656"/>
          </a:xfrm>
          <a:custGeom>
            <a:avLst/>
            <a:gdLst>
              <a:gd name="connsiteX0" fmla="*/ 0 w 5867958"/>
              <a:gd name="connsiteY0" fmla="*/ 0 h 2677656"/>
              <a:gd name="connsiteX1" fmla="*/ 586796 w 5867958"/>
              <a:gd name="connsiteY1" fmla="*/ 0 h 2677656"/>
              <a:gd name="connsiteX2" fmla="*/ 1056232 w 5867958"/>
              <a:gd name="connsiteY2" fmla="*/ 0 h 2677656"/>
              <a:gd name="connsiteX3" fmla="*/ 1760387 w 5867958"/>
              <a:gd name="connsiteY3" fmla="*/ 0 h 2677656"/>
              <a:gd name="connsiteX4" fmla="*/ 2229824 w 5867958"/>
              <a:gd name="connsiteY4" fmla="*/ 0 h 2677656"/>
              <a:gd name="connsiteX5" fmla="*/ 2640581 w 5867958"/>
              <a:gd name="connsiteY5" fmla="*/ 0 h 2677656"/>
              <a:gd name="connsiteX6" fmla="*/ 3344736 w 5867958"/>
              <a:gd name="connsiteY6" fmla="*/ 0 h 2677656"/>
              <a:gd name="connsiteX7" fmla="*/ 3931532 w 5867958"/>
              <a:gd name="connsiteY7" fmla="*/ 0 h 2677656"/>
              <a:gd name="connsiteX8" fmla="*/ 4342289 w 5867958"/>
              <a:gd name="connsiteY8" fmla="*/ 0 h 2677656"/>
              <a:gd name="connsiteX9" fmla="*/ 4929085 w 5867958"/>
              <a:gd name="connsiteY9" fmla="*/ 0 h 2677656"/>
              <a:gd name="connsiteX10" fmla="*/ 5867958 w 5867958"/>
              <a:gd name="connsiteY10" fmla="*/ 0 h 2677656"/>
              <a:gd name="connsiteX11" fmla="*/ 5867958 w 5867958"/>
              <a:gd name="connsiteY11" fmla="*/ 535531 h 2677656"/>
              <a:gd name="connsiteX12" fmla="*/ 5867958 w 5867958"/>
              <a:gd name="connsiteY12" fmla="*/ 1044286 h 2677656"/>
              <a:gd name="connsiteX13" fmla="*/ 5867958 w 5867958"/>
              <a:gd name="connsiteY13" fmla="*/ 1526264 h 2677656"/>
              <a:gd name="connsiteX14" fmla="*/ 5867958 w 5867958"/>
              <a:gd name="connsiteY14" fmla="*/ 2008242 h 2677656"/>
              <a:gd name="connsiteX15" fmla="*/ 5867958 w 5867958"/>
              <a:gd name="connsiteY15" fmla="*/ 2677656 h 2677656"/>
              <a:gd name="connsiteX16" fmla="*/ 5339842 w 5867958"/>
              <a:gd name="connsiteY16" fmla="*/ 2677656 h 2677656"/>
              <a:gd name="connsiteX17" fmla="*/ 4811726 w 5867958"/>
              <a:gd name="connsiteY17" fmla="*/ 2677656 h 2677656"/>
              <a:gd name="connsiteX18" fmla="*/ 4342289 w 5867958"/>
              <a:gd name="connsiteY18" fmla="*/ 2677656 h 2677656"/>
              <a:gd name="connsiteX19" fmla="*/ 3696814 w 5867958"/>
              <a:gd name="connsiteY19" fmla="*/ 2677656 h 2677656"/>
              <a:gd name="connsiteX20" fmla="*/ 3286056 w 5867958"/>
              <a:gd name="connsiteY20" fmla="*/ 2677656 h 2677656"/>
              <a:gd name="connsiteX21" fmla="*/ 2640581 w 5867958"/>
              <a:gd name="connsiteY21" fmla="*/ 2677656 h 2677656"/>
              <a:gd name="connsiteX22" fmla="*/ 2229824 w 5867958"/>
              <a:gd name="connsiteY22" fmla="*/ 2677656 h 2677656"/>
              <a:gd name="connsiteX23" fmla="*/ 1701708 w 5867958"/>
              <a:gd name="connsiteY23" fmla="*/ 2677656 h 2677656"/>
              <a:gd name="connsiteX24" fmla="*/ 1056232 w 5867958"/>
              <a:gd name="connsiteY24" fmla="*/ 2677656 h 2677656"/>
              <a:gd name="connsiteX25" fmla="*/ 586796 w 5867958"/>
              <a:gd name="connsiteY25" fmla="*/ 2677656 h 2677656"/>
              <a:gd name="connsiteX26" fmla="*/ 0 w 5867958"/>
              <a:gd name="connsiteY26" fmla="*/ 2677656 h 2677656"/>
              <a:gd name="connsiteX27" fmla="*/ 0 w 5867958"/>
              <a:gd name="connsiteY27" fmla="*/ 2115348 h 2677656"/>
              <a:gd name="connsiteX28" fmla="*/ 0 w 5867958"/>
              <a:gd name="connsiteY28" fmla="*/ 1579817 h 2677656"/>
              <a:gd name="connsiteX29" fmla="*/ 0 w 5867958"/>
              <a:gd name="connsiteY29" fmla="*/ 990733 h 2677656"/>
              <a:gd name="connsiteX30" fmla="*/ 0 w 5867958"/>
              <a:gd name="connsiteY30" fmla="*/ 0 h 267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677656"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898923" y="197004"/>
                  <a:pt x="5807908" y="286942"/>
                  <a:pt x="5867958" y="535531"/>
                </a:cubicBezTo>
                <a:cubicBezTo>
                  <a:pt x="5928008" y="784120"/>
                  <a:pt x="5832926" y="941786"/>
                  <a:pt x="5867958" y="1044286"/>
                </a:cubicBezTo>
                <a:cubicBezTo>
                  <a:pt x="5902990" y="1146787"/>
                  <a:pt x="5864511" y="1374568"/>
                  <a:pt x="5867958" y="1526264"/>
                </a:cubicBezTo>
                <a:cubicBezTo>
                  <a:pt x="5871405" y="1677960"/>
                  <a:pt x="5822439" y="1774506"/>
                  <a:pt x="5867958" y="2008242"/>
                </a:cubicBezTo>
                <a:cubicBezTo>
                  <a:pt x="5913477" y="2241978"/>
                  <a:pt x="5830970" y="2530525"/>
                  <a:pt x="5867958" y="2677656"/>
                </a:cubicBezTo>
                <a:cubicBezTo>
                  <a:pt x="5694004" y="2735333"/>
                  <a:pt x="5501294" y="2670962"/>
                  <a:pt x="5339842" y="2677656"/>
                </a:cubicBezTo>
                <a:cubicBezTo>
                  <a:pt x="5178390" y="2684350"/>
                  <a:pt x="4919619" y="2627866"/>
                  <a:pt x="4811726" y="2677656"/>
                </a:cubicBezTo>
                <a:cubicBezTo>
                  <a:pt x="4703833" y="2727446"/>
                  <a:pt x="4492262" y="2673317"/>
                  <a:pt x="4342289" y="2677656"/>
                </a:cubicBezTo>
                <a:cubicBezTo>
                  <a:pt x="4192316" y="2681995"/>
                  <a:pt x="3874321" y="2640758"/>
                  <a:pt x="3696814" y="2677656"/>
                </a:cubicBezTo>
                <a:cubicBezTo>
                  <a:pt x="3519307" y="2714554"/>
                  <a:pt x="3468677" y="2662316"/>
                  <a:pt x="3286056" y="2677656"/>
                </a:cubicBezTo>
                <a:cubicBezTo>
                  <a:pt x="3103435" y="2692996"/>
                  <a:pt x="2956620" y="2653722"/>
                  <a:pt x="2640581" y="2677656"/>
                </a:cubicBezTo>
                <a:cubicBezTo>
                  <a:pt x="2324543" y="2701590"/>
                  <a:pt x="2403701" y="2638470"/>
                  <a:pt x="2229824" y="2677656"/>
                </a:cubicBezTo>
                <a:cubicBezTo>
                  <a:pt x="2055947" y="2716842"/>
                  <a:pt x="1853087" y="2667557"/>
                  <a:pt x="1701708" y="2677656"/>
                </a:cubicBezTo>
                <a:cubicBezTo>
                  <a:pt x="1550329" y="2687755"/>
                  <a:pt x="1229599" y="2606299"/>
                  <a:pt x="1056232" y="2677656"/>
                </a:cubicBezTo>
                <a:cubicBezTo>
                  <a:pt x="882865" y="2749013"/>
                  <a:pt x="726287" y="2633984"/>
                  <a:pt x="586796" y="2677656"/>
                </a:cubicBezTo>
                <a:cubicBezTo>
                  <a:pt x="447305" y="2721328"/>
                  <a:pt x="194537" y="2657849"/>
                  <a:pt x="0" y="2677656"/>
                </a:cubicBezTo>
                <a:cubicBezTo>
                  <a:pt x="-66347" y="2446492"/>
                  <a:pt x="23973" y="2238617"/>
                  <a:pt x="0" y="2115348"/>
                </a:cubicBezTo>
                <a:cubicBezTo>
                  <a:pt x="-23973" y="1992079"/>
                  <a:pt x="34447" y="1796498"/>
                  <a:pt x="0" y="1579817"/>
                </a:cubicBezTo>
                <a:cubicBezTo>
                  <a:pt x="-34447" y="1363136"/>
                  <a:pt x="49943" y="1258551"/>
                  <a:pt x="0" y="990733"/>
                </a:cubicBezTo>
                <a:cubicBezTo>
                  <a:pt x="-49943" y="722915"/>
                  <a:pt x="27143" y="357050"/>
                  <a:pt x="0" y="0"/>
                </a:cubicBezTo>
                <a:close/>
              </a:path>
            </a:pathLst>
          </a:custGeom>
          <a:noFill/>
          <a:ln w="19050">
            <a:solidFill>
              <a:srgbClr val="00B0F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3</a:t>
            </a:r>
          </a:p>
        </p:txBody>
      </p:sp>
    </p:spTree>
    <p:extLst>
      <p:ext uri="{BB962C8B-B14F-4D97-AF65-F5344CB8AC3E}">
        <p14:creationId xmlns:p14="http://schemas.microsoft.com/office/powerpoint/2010/main" val="2294836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hadow1">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15E48944-8DF7-4CE7-B0DC-9AF8D8EB33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1600" y="4376202"/>
            <a:ext cx="1798324" cy="987554"/>
          </a:xfrm>
          <a:prstGeom prst="rect">
            <a:avLst/>
          </a:prstGeom>
        </p:spPr>
      </p:pic>
    </p:spTree>
    <p:extLst>
      <p:ext uri="{BB962C8B-B14F-4D97-AF65-F5344CB8AC3E}">
        <p14:creationId xmlns:p14="http://schemas.microsoft.com/office/powerpoint/2010/main" val="2203502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ganize 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54E6E-2834-4965-A2BA-592F61B39D67}"/>
              </a:ext>
            </a:extLst>
          </p:cNvPr>
          <p:cNvSpPr/>
          <p:nvPr userDrawn="1"/>
        </p:nvSpPr>
        <p:spPr>
          <a:xfrm>
            <a:off x="87457" y="165130"/>
            <a:ext cx="2272501" cy="523220"/>
          </a:xfrm>
          <a:prstGeom prst="rect">
            <a:avLst/>
          </a:prstGeom>
        </p:spPr>
        <p:txBody>
          <a:bodyPr wrap="square">
            <a:spAutoFit/>
          </a:bodyPr>
          <a:lstStyle/>
          <a:p>
            <a:pPr marL="0" indent="0" defTabSz="1005840">
              <a:buFont typeface="+mj-lt"/>
              <a:buNone/>
            </a:pPr>
            <a:r>
              <a:rPr lang="en-US" sz="1400" dirty="0">
                <a:solidFill>
                  <a:prstClr val="black"/>
                </a:solidFill>
                <a:latin typeface="Verdana" panose="020B0604030504040204" pitchFamily="34" charset="0"/>
                <a:ea typeface="Verdana" panose="020B0604030504040204" pitchFamily="34" charset="0"/>
              </a:rPr>
              <a:t>Match each description to the correct element.</a:t>
            </a:r>
          </a:p>
        </p:txBody>
      </p:sp>
      <p:sp>
        <p:nvSpPr>
          <p:cNvPr id="3" name="TextBox 2">
            <a:extLst>
              <a:ext uri="{FF2B5EF4-FFF2-40B4-BE49-F238E27FC236}">
                <a16:creationId xmlns:a16="http://schemas.microsoft.com/office/drawing/2014/main" id="{A08CCE24-0C35-4C32-A427-36E6A4623EE5}"/>
              </a:ext>
            </a:extLst>
          </p:cNvPr>
          <p:cNvSpPr txBox="1"/>
          <p:nvPr userDrawn="1"/>
        </p:nvSpPr>
        <p:spPr>
          <a:xfrm>
            <a:off x="3063192" y="1297447"/>
            <a:ext cx="2272501" cy="369332"/>
          </a:xfrm>
          <a:prstGeom prst="rect">
            <a:avLst/>
          </a:prstGeom>
          <a:noFill/>
          <a:ln w="76200">
            <a:solidFill>
              <a:srgbClr val="00B0F0"/>
            </a:solidFill>
          </a:ln>
        </p:spPr>
        <p:txBody>
          <a:bodyPr wrap="square" rtlCol="0">
            <a:spAutoFit/>
          </a:bodyPr>
          <a:lstStyle/>
          <a:p>
            <a:pPr algn="ctr" defTabSz="1005840"/>
            <a:r>
              <a:rPr lang="en-US" sz="1800" dirty="0">
                <a:solidFill>
                  <a:prstClr val="black"/>
                </a:solidFill>
                <a:latin typeface="Verdana" panose="020B0604030504040204" pitchFamily="34" charset="0"/>
                <a:ea typeface="Verdana" panose="020B0604030504040204" pitchFamily="34" charset="0"/>
              </a:rPr>
              <a:t>Magnesium (Mg)</a:t>
            </a:r>
          </a:p>
        </p:txBody>
      </p:sp>
      <p:sp>
        <p:nvSpPr>
          <p:cNvPr id="4" name="TextBox 3">
            <a:extLst>
              <a:ext uri="{FF2B5EF4-FFF2-40B4-BE49-F238E27FC236}">
                <a16:creationId xmlns:a16="http://schemas.microsoft.com/office/drawing/2014/main" id="{66710CF0-90F1-4B7A-A013-0409A52F97CF}"/>
              </a:ext>
            </a:extLst>
          </p:cNvPr>
          <p:cNvSpPr txBox="1"/>
          <p:nvPr userDrawn="1"/>
        </p:nvSpPr>
        <p:spPr>
          <a:xfrm>
            <a:off x="6106709" y="1297447"/>
            <a:ext cx="2272501" cy="369332"/>
          </a:xfrm>
          <a:prstGeom prst="rect">
            <a:avLst/>
          </a:prstGeom>
          <a:noFill/>
          <a:ln w="76200">
            <a:solidFill>
              <a:srgbClr val="00B0F0"/>
            </a:solidFill>
          </a:ln>
        </p:spPr>
        <p:txBody>
          <a:bodyPr wrap="square" rtlCol="0">
            <a:spAutoFit/>
          </a:bodyPr>
          <a:lstStyle/>
          <a:p>
            <a:pPr algn="ctr" defTabSz="1005840"/>
            <a:r>
              <a:rPr lang="en-US" sz="1800" dirty="0">
                <a:solidFill>
                  <a:prstClr val="black"/>
                </a:solidFill>
                <a:latin typeface="Verdana" panose="020B0604030504040204" pitchFamily="34" charset="0"/>
                <a:ea typeface="Verdana" panose="020B0604030504040204" pitchFamily="34" charset="0"/>
              </a:rPr>
              <a:t>Carbon (C)</a:t>
            </a:r>
          </a:p>
        </p:txBody>
      </p:sp>
      <p:pic>
        <p:nvPicPr>
          <p:cNvPr id="6" name="Picture 5" descr="A picture containing drawing&#10;&#10;Description automatically generated">
            <a:extLst>
              <a:ext uri="{FF2B5EF4-FFF2-40B4-BE49-F238E27FC236}">
                <a16:creationId xmlns:a16="http://schemas.microsoft.com/office/drawing/2014/main" id="{BDF6B892-B16C-43E7-89A7-0C86754197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85926" y="263243"/>
            <a:ext cx="641565" cy="640080"/>
          </a:xfrm>
          <a:prstGeom prst="rect">
            <a:avLst/>
          </a:prstGeom>
        </p:spPr>
      </p:pic>
      <p:sp>
        <p:nvSpPr>
          <p:cNvPr id="33" name="TextBox 32">
            <a:extLst>
              <a:ext uri="{FF2B5EF4-FFF2-40B4-BE49-F238E27FC236}">
                <a16:creationId xmlns:a16="http://schemas.microsoft.com/office/drawing/2014/main" id="{912463EC-1FE4-4E89-BCFB-2DB53A4324A6}"/>
              </a:ext>
            </a:extLst>
          </p:cNvPr>
          <p:cNvSpPr txBox="1"/>
          <p:nvPr userDrawn="1"/>
        </p:nvSpPr>
        <p:spPr>
          <a:xfrm>
            <a:off x="3063192" y="2024884"/>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35" name="TextBox 34">
            <a:extLst>
              <a:ext uri="{FF2B5EF4-FFF2-40B4-BE49-F238E27FC236}">
                <a16:creationId xmlns:a16="http://schemas.microsoft.com/office/drawing/2014/main" id="{C1238281-4235-4CD5-A7AB-74BE5A1A0429}"/>
              </a:ext>
            </a:extLst>
          </p:cNvPr>
          <p:cNvSpPr txBox="1"/>
          <p:nvPr userDrawn="1"/>
        </p:nvSpPr>
        <p:spPr>
          <a:xfrm>
            <a:off x="3063192" y="2571750"/>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37" name="TextBox 36">
            <a:extLst>
              <a:ext uri="{FF2B5EF4-FFF2-40B4-BE49-F238E27FC236}">
                <a16:creationId xmlns:a16="http://schemas.microsoft.com/office/drawing/2014/main" id="{673F00F7-2F0B-45A8-AF9D-5166ED8F4675}"/>
              </a:ext>
            </a:extLst>
          </p:cNvPr>
          <p:cNvSpPr txBox="1"/>
          <p:nvPr userDrawn="1"/>
        </p:nvSpPr>
        <p:spPr>
          <a:xfrm>
            <a:off x="3063192" y="3118616"/>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39" name="TextBox 38">
            <a:extLst>
              <a:ext uri="{FF2B5EF4-FFF2-40B4-BE49-F238E27FC236}">
                <a16:creationId xmlns:a16="http://schemas.microsoft.com/office/drawing/2014/main" id="{78CE0788-19EE-4BC4-B396-B6A158AA232D}"/>
              </a:ext>
            </a:extLst>
          </p:cNvPr>
          <p:cNvSpPr txBox="1"/>
          <p:nvPr userDrawn="1"/>
        </p:nvSpPr>
        <p:spPr>
          <a:xfrm>
            <a:off x="3063192" y="3693033"/>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41" name="TextBox 40">
            <a:extLst>
              <a:ext uri="{FF2B5EF4-FFF2-40B4-BE49-F238E27FC236}">
                <a16:creationId xmlns:a16="http://schemas.microsoft.com/office/drawing/2014/main" id="{75930511-25C8-4C25-B94F-F24784CBBB2E}"/>
              </a:ext>
            </a:extLst>
          </p:cNvPr>
          <p:cNvSpPr txBox="1"/>
          <p:nvPr userDrawn="1"/>
        </p:nvSpPr>
        <p:spPr>
          <a:xfrm>
            <a:off x="6106709" y="2024884"/>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43" name="TextBox 42">
            <a:extLst>
              <a:ext uri="{FF2B5EF4-FFF2-40B4-BE49-F238E27FC236}">
                <a16:creationId xmlns:a16="http://schemas.microsoft.com/office/drawing/2014/main" id="{AEC31082-402C-4A45-9488-59899C370386}"/>
              </a:ext>
            </a:extLst>
          </p:cNvPr>
          <p:cNvSpPr txBox="1"/>
          <p:nvPr userDrawn="1"/>
        </p:nvSpPr>
        <p:spPr>
          <a:xfrm>
            <a:off x="6106709" y="2571750"/>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45" name="TextBox 44">
            <a:extLst>
              <a:ext uri="{FF2B5EF4-FFF2-40B4-BE49-F238E27FC236}">
                <a16:creationId xmlns:a16="http://schemas.microsoft.com/office/drawing/2014/main" id="{74F85F01-4DEB-40D8-88CC-09400A486758}"/>
              </a:ext>
            </a:extLst>
          </p:cNvPr>
          <p:cNvSpPr txBox="1"/>
          <p:nvPr userDrawn="1"/>
        </p:nvSpPr>
        <p:spPr>
          <a:xfrm>
            <a:off x="6106709" y="3118616"/>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
        <p:nvSpPr>
          <p:cNvPr id="47" name="TextBox 46">
            <a:extLst>
              <a:ext uri="{FF2B5EF4-FFF2-40B4-BE49-F238E27FC236}">
                <a16:creationId xmlns:a16="http://schemas.microsoft.com/office/drawing/2014/main" id="{63F0EB38-7A80-4D5E-A591-14A8F3219327}"/>
              </a:ext>
            </a:extLst>
          </p:cNvPr>
          <p:cNvSpPr txBox="1"/>
          <p:nvPr userDrawn="1"/>
        </p:nvSpPr>
        <p:spPr>
          <a:xfrm>
            <a:off x="6106709" y="3693033"/>
            <a:ext cx="2272501" cy="430887"/>
          </a:xfrm>
          <a:prstGeom prst="rect">
            <a:avLst/>
          </a:prstGeom>
          <a:solidFill>
            <a:schemeClr val="bg1">
              <a:lumMod val="85000"/>
            </a:schemeClr>
          </a:solidFill>
          <a:ln w="12700">
            <a:noFill/>
          </a:ln>
        </p:spPr>
        <p:txBody>
          <a:bodyPr wrap="square" rtlCol="0" anchor="ctr">
            <a:spAutoFit/>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1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93241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llustrate 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C5D1F2-5FAB-41A6-8697-774B0EE41292}"/>
              </a:ext>
            </a:extLst>
          </p:cNvPr>
          <p:cNvSpPr/>
          <p:nvPr userDrawn="1"/>
        </p:nvSpPr>
        <p:spPr>
          <a:xfrm>
            <a:off x="88567" y="10290"/>
            <a:ext cx="2345351" cy="3985706"/>
          </a:xfrm>
          <a:prstGeom prst="rect">
            <a:avLst/>
          </a:prstGeom>
        </p:spPr>
        <p:txBody>
          <a:bodyPr wrap="square">
            <a:spAutoFit/>
          </a:bodyPr>
          <a:lstStyle/>
          <a:p>
            <a:pPr marL="17463" indent="0" defTabSz="1005840">
              <a:lnSpc>
                <a:spcPct val="100000"/>
              </a:lnSpc>
              <a:buFont typeface="+mj-lt"/>
              <a:buNone/>
            </a:pPr>
            <a:r>
              <a:rPr lang="en-US" sz="1100" dirty="0">
                <a:solidFill>
                  <a:prstClr val="black"/>
                </a:solidFill>
                <a:latin typeface="Verdana" panose="020B0604030504040204" pitchFamily="34" charset="0"/>
                <a:ea typeface="Verdana" panose="020B0604030504040204" pitchFamily="34" charset="0"/>
              </a:rPr>
              <a:t>Use the drawing tool       to complete the following steps. (Once you draw a line, you can change its color in the toolbar.)</a:t>
            </a:r>
          </a:p>
          <a:p>
            <a:pPr marL="246063" indent="-228600" defTabSz="1005840">
              <a:lnSpc>
                <a:spcPct val="100000"/>
              </a:lnSpc>
              <a:spcAft>
                <a:spcPts val="0"/>
              </a:spcAft>
              <a:buFont typeface="Arial" panose="020B0604020202020204" pitchFamily="34" charset="0"/>
              <a:buChar char="•"/>
            </a:pPr>
            <a:r>
              <a:rPr lang="en-US" sz="1100" dirty="0">
                <a:solidFill>
                  <a:prstClr val="black"/>
                </a:solidFill>
                <a:latin typeface="Verdana" panose="020B0604030504040204" pitchFamily="34" charset="0"/>
                <a:ea typeface="Verdana" panose="020B0604030504040204" pitchFamily="34" charset="0"/>
              </a:rPr>
              <a:t>Color period 3 </a:t>
            </a:r>
            <a:r>
              <a:rPr lang="en-US" sz="1100" b="0" dirty="0">
                <a:solidFill>
                  <a:schemeClr val="tx1"/>
                </a:solidFill>
                <a:latin typeface="Verdana" panose="020B0604030504040204" pitchFamily="34" charset="0"/>
                <a:ea typeface="Verdana" panose="020B0604030504040204" pitchFamily="34" charset="0"/>
              </a:rPr>
              <a:t>red.</a:t>
            </a:r>
          </a:p>
          <a:p>
            <a:pPr marL="246063" indent="-228600" defTabSz="1005840">
              <a:lnSpc>
                <a:spcPct val="100000"/>
              </a:lnSpc>
              <a:spcAft>
                <a:spcPts val="0"/>
              </a:spcAft>
              <a:buFont typeface="Arial" panose="020B0604020202020204" pitchFamily="34" charset="0"/>
              <a:buChar char="•"/>
            </a:pPr>
            <a:r>
              <a:rPr lang="en-US" sz="1100" b="0" dirty="0">
                <a:solidFill>
                  <a:schemeClr val="tx1"/>
                </a:solidFill>
                <a:latin typeface="Verdana" panose="020B0604030504040204" pitchFamily="34" charset="0"/>
                <a:ea typeface="Verdana" panose="020B0604030504040204" pitchFamily="34" charset="0"/>
              </a:rPr>
              <a:t>Color group 2 blue.</a:t>
            </a:r>
          </a:p>
          <a:p>
            <a:pPr marL="246063" indent="-228600" defTabSz="1005840">
              <a:lnSpc>
                <a:spcPct val="100000"/>
              </a:lnSpc>
              <a:spcAft>
                <a:spcPts val="0"/>
              </a:spcAft>
              <a:buFont typeface="Arial" panose="020B0604020202020204" pitchFamily="34" charset="0"/>
              <a:buChar char="•"/>
            </a:pPr>
            <a:r>
              <a:rPr lang="en-US" sz="1100" b="0" dirty="0">
                <a:solidFill>
                  <a:schemeClr val="tx1"/>
                </a:solidFill>
                <a:latin typeface="Verdana" panose="020B0604030504040204" pitchFamily="34" charset="0"/>
                <a:ea typeface="Verdana" panose="020B0604030504040204" pitchFamily="34" charset="0"/>
              </a:rPr>
              <a:t>Color 3 elements that have similar properties yellow.</a:t>
            </a:r>
          </a:p>
          <a:p>
            <a:pPr marL="17463" indent="0" defTabSz="1005840">
              <a:lnSpc>
                <a:spcPct val="100000"/>
              </a:lnSpc>
              <a:spcAft>
                <a:spcPts val="0"/>
              </a:spcAft>
              <a:buFont typeface="+mj-lt"/>
              <a:buNone/>
            </a:pPr>
            <a:endParaRPr lang="en-US" sz="1100" b="0" dirty="0">
              <a:solidFill>
                <a:schemeClr val="tx1"/>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r>
              <a:rPr lang="en-US" sz="1100" b="0" dirty="0">
                <a:solidFill>
                  <a:schemeClr val="tx1"/>
                </a:solidFill>
                <a:latin typeface="Verdana" panose="020B0604030504040204" pitchFamily="34" charset="0"/>
                <a:ea typeface="Verdana" panose="020B0604030504040204" pitchFamily="34" charset="0"/>
              </a:rPr>
              <a:t>Drag the following text boxes onto the table to label it correctly:</a:t>
            </a:r>
          </a:p>
          <a:p>
            <a:pPr marL="246063" indent="-228600" defTabSz="1005840">
              <a:lnSpc>
                <a:spcPct val="100000"/>
              </a:lnSpc>
              <a:spcAft>
                <a:spcPts val="0"/>
              </a:spcAft>
              <a:buFont typeface="Arial" panose="020B0604020202020204" pitchFamily="34" charset="0"/>
              <a:buChar char="•"/>
            </a:pPr>
            <a:endParaRPr lang="en-US" sz="1100" b="0" dirty="0">
              <a:solidFill>
                <a:schemeClr val="tx1"/>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endParaRPr lang="en-US" sz="1100" b="0" dirty="0">
              <a:solidFill>
                <a:schemeClr val="tx1"/>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endParaRPr lang="en-US" sz="1100" b="0" dirty="0">
              <a:solidFill>
                <a:schemeClr val="tx1"/>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endParaRPr lang="en-US" sz="1100" b="0" dirty="0">
              <a:solidFill>
                <a:schemeClr val="tx1"/>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endParaRPr lang="en-US" sz="1100" b="0" dirty="0">
              <a:solidFill>
                <a:schemeClr val="tx1"/>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endParaRPr lang="en-US" sz="1100" b="0" dirty="0">
              <a:solidFill>
                <a:schemeClr val="tx1"/>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endParaRPr lang="en-US" sz="1100" dirty="0">
              <a:solidFill>
                <a:prstClr val="black"/>
              </a:solidFill>
              <a:latin typeface="Verdana" panose="020B0604030504040204" pitchFamily="34" charset="0"/>
              <a:ea typeface="Verdana" panose="020B0604030504040204" pitchFamily="34" charset="0"/>
            </a:endParaRPr>
          </a:p>
          <a:p>
            <a:pPr marL="17463" indent="0" defTabSz="1005840">
              <a:lnSpc>
                <a:spcPct val="100000"/>
              </a:lnSpc>
              <a:spcAft>
                <a:spcPts val="0"/>
              </a:spcAft>
              <a:buFont typeface="+mj-lt"/>
              <a:buNone/>
            </a:pPr>
            <a:r>
              <a:rPr lang="en-US" sz="1100" dirty="0">
                <a:solidFill>
                  <a:prstClr val="black"/>
                </a:solidFill>
                <a:latin typeface="Verdana" panose="020B0604030504040204" pitchFamily="34" charset="0"/>
                <a:ea typeface="Verdana" panose="020B0604030504040204" pitchFamily="34" charset="0"/>
              </a:rPr>
              <a:t>Drag these text boxes into the appropriate place on either side of the arrow:</a:t>
            </a:r>
          </a:p>
        </p:txBody>
      </p:sp>
      <p:pic>
        <p:nvPicPr>
          <p:cNvPr id="2" name="Picture 1">
            <a:extLst>
              <a:ext uri="{FF2B5EF4-FFF2-40B4-BE49-F238E27FC236}">
                <a16:creationId xmlns:a16="http://schemas.microsoft.com/office/drawing/2014/main" id="{6F4014B1-6186-4A73-B1C8-44210887CAA8}"/>
              </a:ext>
            </a:extLst>
          </p:cNvPr>
          <p:cNvPicPr>
            <a:picLocks noChangeAspect="1"/>
          </p:cNvPicPr>
          <p:nvPr userDrawn="1"/>
        </p:nvPicPr>
        <p:blipFill>
          <a:blip r:embed="rId2"/>
          <a:stretch>
            <a:fillRect/>
          </a:stretch>
        </p:blipFill>
        <p:spPr>
          <a:xfrm>
            <a:off x="1705713" y="10290"/>
            <a:ext cx="221455" cy="247685"/>
          </a:xfrm>
          <a:prstGeom prst="rect">
            <a:avLst/>
          </a:prstGeom>
        </p:spPr>
      </p:pic>
      <p:pic>
        <p:nvPicPr>
          <p:cNvPr id="3" name="Picture 2">
            <a:extLst>
              <a:ext uri="{FF2B5EF4-FFF2-40B4-BE49-F238E27FC236}">
                <a16:creationId xmlns:a16="http://schemas.microsoft.com/office/drawing/2014/main" id="{C397793B-A041-45FD-826C-9CFCC6FB777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39152" y="927209"/>
            <a:ext cx="4534066" cy="3503596"/>
          </a:xfrm>
          <a:prstGeom prst="rect">
            <a:avLst/>
          </a:prstGeom>
        </p:spPr>
      </p:pic>
      <p:sp>
        <p:nvSpPr>
          <p:cNvPr id="7" name="Arrow: Right 6">
            <a:extLst>
              <a:ext uri="{FF2B5EF4-FFF2-40B4-BE49-F238E27FC236}">
                <a16:creationId xmlns:a16="http://schemas.microsoft.com/office/drawing/2014/main" id="{5C229837-B61B-4B0B-9D93-2FD3D0D39290}"/>
              </a:ext>
            </a:extLst>
          </p:cNvPr>
          <p:cNvSpPr/>
          <p:nvPr userDrawn="1"/>
        </p:nvSpPr>
        <p:spPr>
          <a:xfrm rot="10800000">
            <a:off x="4824021" y="4572000"/>
            <a:ext cx="2078727" cy="403412"/>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E5AB9BD-768E-40BB-B25A-4E309B3E17A5}"/>
              </a:ext>
            </a:extLst>
          </p:cNvPr>
          <p:cNvSpPr/>
          <p:nvPr userDrawn="1"/>
        </p:nvSpPr>
        <p:spPr>
          <a:xfrm>
            <a:off x="2777976" y="4612341"/>
            <a:ext cx="1794024" cy="2420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223D35C-D336-46C9-A007-63D7075A38BA}"/>
              </a:ext>
            </a:extLst>
          </p:cNvPr>
          <p:cNvSpPr/>
          <p:nvPr userDrawn="1"/>
        </p:nvSpPr>
        <p:spPr>
          <a:xfrm>
            <a:off x="7154768" y="4632511"/>
            <a:ext cx="1794024" cy="2420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458675-280F-4BAF-B4E4-529DC79701C8}"/>
              </a:ext>
            </a:extLst>
          </p:cNvPr>
          <p:cNvSpPr/>
          <p:nvPr userDrawn="1"/>
        </p:nvSpPr>
        <p:spPr>
          <a:xfrm>
            <a:off x="2575188" y="2156012"/>
            <a:ext cx="1025010" cy="2420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8B31FC-7646-4765-9AB1-5BFE60383D5F}"/>
              </a:ext>
            </a:extLst>
          </p:cNvPr>
          <p:cNvSpPr/>
          <p:nvPr userDrawn="1"/>
        </p:nvSpPr>
        <p:spPr>
          <a:xfrm>
            <a:off x="6305153" y="583671"/>
            <a:ext cx="1025010" cy="2420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B1C3847-949C-4E3A-B8DB-794BD54C81AF}"/>
              </a:ext>
            </a:extLst>
          </p:cNvPr>
          <p:cNvCxnSpPr/>
          <p:nvPr userDrawn="1"/>
        </p:nvCxnSpPr>
        <p:spPr>
          <a:xfrm>
            <a:off x="6817658" y="845890"/>
            <a:ext cx="0" cy="4975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4BB88AB-AF7A-4598-89FD-2751C769E3C1}"/>
              </a:ext>
            </a:extLst>
          </p:cNvPr>
          <p:cNvCxnSpPr>
            <a:cxnSpLocks/>
          </p:cNvCxnSpPr>
          <p:nvPr userDrawn="1"/>
        </p:nvCxnSpPr>
        <p:spPr>
          <a:xfrm>
            <a:off x="3586750" y="2277036"/>
            <a:ext cx="2456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7112B78-321B-4FF7-A352-72C423E6BE72}"/>
              </a:ext>
            </a:extLst>
          </p:cNvPr>
          <p:cNvSpPr/>
          <p:nvPr userDrawn="1"/>
        </p:nvSpPr>
        <p:spPr>
          <a:xfrm>
            <a:off x="7916024" y="2707923"/>
            <a:ext cx="1025010" cy="6178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Verdana" panose="020B0604030504040204" pitchFamily="34" charset="0"/>
              <a:ea typeface="Verdana" panose="020B0604030504040204" pitchFamily="34" charset="0"/>
            </a:endParaRPr>
          </a:p>
          <a:p>
            <a:pPr algn="ctr"/>
            <a:endParaRPr lang="en-US" sz="1400" dirty="0">
              <a:solidFill>
                <a:schemeClr val="tx1"/>
              </a:solidFill>
              <a:latin typeface="Verdana" panose="020B0604030504040204" pitchFamily="34" charset="0"/>
              <a:ea typeface="Verdana" panose="020B0604030504040204" pitchFamily="34" charset="0"/>
            </a:endParaRPr>
          </a:p>
        </p:txBody>
      </p:sp>
      <p:sp>
        <p:nvSpPr>
          <p:cNvPr id="24" name="TextBox 23">
            <a:extLst>
              <a:ext uri="{FF2B5EF4-FFF2-40B4-BE49-F238E27FC236}">
                <a16:creationId xmlns:a16="http://schemas.microsoft.com/office/drawing/2014/main" id="{22BFA8C1-59AD-4885-B892-C0E0EFCB1E40}"/>
              </a:ext>
            </a:extLst>
          </p:cNvPr>
          <p:cNvSpPr txBox="1"/>
          <p:nvPr userDrawn="1"/>
        </p:nvSpPr>
        <p:spPr>
          <a:xfrm>
            <a:off x="7869185" y="2277036"/>
            <a:ext cx="1085974" cy="430887"/>
          </a:xfrm>
          <a:prstGeom prst="rect">
            <a:avLst/>
          </a:prstGeom>
          <a:noFill/>
        </p:spPr>
        <p:txBody>
          <a:bodyPr wrap="square">
            <a:spAutoFit/>
          </a:bodyPr>
          <a:lstStyle/>
          <a:p>
            <a:pPr marL="17463" indent="0" algn="r" defTabSz="1005840">
              <a:lnSpc>
                <a:spcPct val="100000"/>
              </a:lnSpc>
              <a:spcAft>
                <a:spcPts val="0"/>
              </a:spcAft>
              <a:buFont typeface="+mj-lt"/>
              <a:buNone/>
            </a:pPr>
            <a:r>
              <a:rPr lang="en-US" sz="1100" b="0" dirty="0">
                <a:solidFill>
                  <a:schemeClr val="tx1"/>
                </a:solidFill>
                <a:latin typeface="Verdana" panose="020B0604030504040204" pitchFamily="34" charset="0"/>
                <a:ea typeface="Verdana" panose="020B0604030504040204" pitchFamily="34" charset="0"/>
              </a:rPr>
              <a:t>Same number of</a:t>
            </a:r>
          </a:p>
        </p:txBody>
      </p:sp>
      <p:cxnSp>
        <p:nvCxnSpPr>
          <p:cNvPr id="25" name="Straight Arrow Connector 24">
            <a:extLst>
              <a:ext uri="{FF2B5EF4-FFF2-40B4-BE49-F238E27FC236}">
                <a16:creationId xmlns:a16="http://schemas.microsoft.com/office/drawing/2014/main" id="{4ED2D35E-2655-4846-A79F-D08E38D7D538}"/>
              </a:ext>
            </a:extLst>
          </p:cNvPr>
          <p:cNvCxnSpPr>
            <a:cxnSpLocks/>
          </p:cNvCxnSpPr>
          <p:nvPr userDrawn="1"/>
        </p:nvCxnSpPr>
        <p:spPr>
          <a:xfrm flipH="1">
            <a:off x="7026090" y="2461526"/>
            <a:ext cx="1164644" cy="2808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7F3876D-3EAF-4981-B5CA-D518A4CB1D3D}"/>
              </a:ext>
            </a:extLst>
          </p:cNvPr>
          <p:cNvCxnSpPr>
            <a:cxnSpLocks/>
          </p:cNvCxnSpPr>
          <p:nvPr userDrawn="1"/>
        </p:nvCxnSpPr>
        <p:spPr>
          <a:xfrm flipH="1">
            <a:off x="7034672" y="2450972"/>
            <a:ext cx="1156062" cy="548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CA9C69D-8222-48A7-BA0C-313B30D9784C}"/>
              </a:ext>
            </a:extLst>
          </p:cNvPr>
          <p:cNvSpPr txBox="1"/>
          <p:nvPr userDrawn="1"/>
        </p:nvSpPr>
        <p:spPr>
          <a:xfrm>
            <a:off x="2483866" y="3102199"/>
            <a:ext cx="1085974" cy="430887"/>
          </a:xfrm>
          <a:prstGeom prst="rect">
            <a:avLst/>
          </a:prstGeom>
          <a:noFill/>
        </p:spPr>
        <p:txBody>
          <a:bodyPr wrap="square">
            <a:spAutoFit/>
          </a:bodyPr>
          <a:lstStyle/>
          <a:p>
            <a:pPr marL="17463" indent="0" algn="l" defTabSz="1005840">
              <a:lnSpc>
                <a:spcPct val="100000"/>
              </a:lnSpc>
              <a:spcAft>
                <a:spcPts val="0"/>
              </a:spcAft>
              <a:buFont typeface="+mj-lt"/>
              <a:buNone/>
            </a:pPr>
            <a:r>
              <a:rPr lang="en-US" sz="1100" b="0" dirty="0">
                <a:solidFill>
                  <a:schemeClr val="tx1"/>
                </a:solidFill>
                <a:latin typeface="Verdana" panose="020B0604030504040204" pitchFamily="34" charset="0"/>
                <a:ea typeface="Verdana" panose="020B0604030504040204" pitchFamily="34" charset="0"/>
              </a:rPr>
              <a:t>Same number of</a:t>
            </a:r>
          </a:p>
        </p:txBody>
      </p:sp>
      <p:cxnSp>
        <p:nvCxnSpPr>
          <p:cNvPr id="36" name="Straight Arrow Connector 35">
            <a:extLst>
              <a:ext uri="{FF2B5EF4-FFF2-40B4-BE49-F238E27FC236}">
                <a16:creationId xmlns:a16="http://schemas.microsoft.com/office/drawing/2014/main" id="{7437CF33-27AC-4FEB-AB00-9F1D3D6B8AE6}"/>
              </a:ext>
            </a:extLst>
          </p:cNvPr>
          <p:cNvCxnSpPr>
            <a:cxnSpLocks/>
          </p:cNvCxnSpPr>
          <p:nvPr userDrawn="1"/>
        </p:nvCxnSpPr>
        <p:spPr>
          <a:xfrm flipV="1">
            <a:off x="3200400" y="2999629"/>
            <a:ext cx="792618" cy="238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A00E191-E4EE-4BB9-A387-72FDB56E573C}"/>
              </a:ext>
            </a:extLst>
          </p:cNvPr>
          <p:cNvCxnSpPr>
            <a:cxnSpLocks/>
          </p:cNvCxnSpPr>
          <p:nvPr userDrawn="1"/>
        </p:nvCxnSpPr>
        <p:spPr>
          <a:xfrm flipV="1">
            <a:off x="3465978" y="3016852"/>
            <a:ext cx="736228" cy="346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0EE2B70-D033-4DAD-B8A2-1A76721169A2}"/>
              </a:ext>
            </a:extLst>
          </p:cNvPr>
          <p:cNvSpPr/>
          <p:nvPr userDrawn="1"/>
        </p:nvSpPr>
        <p:spPr>
          <a:xfrm>
            <a:off x="2583582" y="3506802"/>
            <a:ext cx="1025010" cy="61785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482024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ssess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B181-0BF3-4F51-B599-434A7FEF0D2D}"/>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a:t>
            </a:r>
          </a:p>
        </p:txBody>
      </p:sp>
      <p:sp>
        <p:nvSpPr>
          <p:cNvPr id="11" name="TextBox 10">
            <a:extLst>
              <a:ext uri="{FF2B5EF4-FFF2-40B4-BE49-F238E27FC236}">
                <a16:creationId xmlns:a16="http://schemas.microsoft.com/office/drawing/2014/main" id="{15363EC0-4B10-439E-BA8C-5A112F7E51C5}"/>
              </a:ext>
            </a:extLst>
          </p:cNvPr>
          <p:cNvSpPr txBox="1"/>
          <p:nvPr userDrawn="1"/>
        </p:nvSpPr>
        <p:spPr>
          <a:xfrm>
            <a:off x="0" y="0"/>
            <a:ext cx="2322325" cy="2769989"/>
          </a:xfrm>
          <a:prstGeom prst="rect">
            <a:avLst/>
          </a:prstGeom>
          <a:noFill/>
        </p:spPr>
        <p:txBody>
          <a:bodyPr wrap="squar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1.</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2.</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3" name="Rectangle 12">
            <a:extLst>
              <a:ext uri="{FF2B5EF4-FFF2-40B4-BE49-F238E27FC236}">
                <a16:creationId xmlns:a16="http://schemas.microsoft.com/office/drawing/2014/main" id="{D02C0B5E-234E-476F-8CFC-C56AEF6593BD}"/>
              </a:ext>
            </a:extLst>
          </p:cNvPr>
          <p:cNvSpPr/>
          <p:nvPr userDrawn="1"/>
        </p:nvSpPr>
        <p:spPr>
          <a:xfrm>
            <a:off x="248478" y="417394"/>
            <a:ext cx="2017644" cy="202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TextBox 7">
            <a:extLst>
              <a:ext uri="{FF2B5EF4-FFF2-40B4-BE49-F238E27FC236}">
                <a16:creationId xmlns:a16="http://schemas.microsoft.com/office/drawing/2014/main" id="{66FD71E8-A178-4E57-A195-73E15C40FD69}"/>
              </a:ext>
            </a:extLst>
          </p:cNvPr>
          <p:cNvSpPr txBox="1"/>
          <p:nvPr userDrawn="1"/>
        </p:nvSpPr>
        <p:spPr>
          <a:xfrm>
            <a:off x="2567330" y="604453"/>
            <a:ext cx="6492694" cy="307777"/>
          </a:xfrm>
          <a:prstGeom prst="rect">
            <a:avLst/>
          </a:prstGeom>
          <a:noFill/>
        </p:spPr>
        <p:txBody>
          <a:bodyPr wrap="square" rtlCol="0">
            <a:spAutoFit/>
          </a:bodyPr>
          <a:lstStyle/>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Which is not true about all of these elements?</a:t>
            </a:r>
          </a:p>
        </p:txBody>
      </p:sp>
      <p:sp>
        <p:nvSpPr>
          <p:cNvPr id="15" name="TextBox 14">
            <a:extLst>
              <a:ext uri="{FF2B5EF4-FFF2-40B4-BE49-F238E27FC236}">
                <a16:creationId xmlns:a16="http://schemas.microsoft.com/office/drawing/2014/main" id="{94411A12-305D-4CFE-A14A-8A4697893605}"/>
              </a:ext>
            </a:extLst>
          </p:cNvPr>
          <p:cNvSpPr txBox="1"/>
          <p:nvPr userDrawn="1"/>
        </p:nvSpPr>
        <p:spPr>
          <a:xfrm>
            <a:off x="2733699" y="905169"/>
            <a:ext cx="5350428" cy="1233736"/>
          </a:xfrm>
          <a:prstGeom prst="rect">
            <a:avLst/>
          </a:prstGeom>
          <a:noFill/>
        </p:spPr>
        <p:txBody>
          <a:bodyPr wrap="square" rtlCol="0">
            <a:spAutoFit/>
          </a:bodyPr>
          <a:lstStyle/>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They are all in the same group</a:t>
            </a:r>
          </a:p>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They all have the same number of valence electrons  </a:t>
            </a:r>
          </a:p>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They all have the same number of protons  </a:t>
            </a:r>
          </a:p>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They all share similar properties  </a:t>
            </a:r>
          </a:p>
          <a:p>
            <a:pPr defTabSz="1005840">
              <a:lnSpc>
                <a:spcPct val="150000"/>
              </a:lnSpc>
            </a:pPr>
            <a:endParaRPr lang="en-US" sz="1400" dirty="0">
              <a:solidFill>
                <a:prstClr val="black"/>
              </a:solidFill>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2DCBC3F6-0184-4894-AB28-98A9CA4E6E01}"/>
              </a:ext>
            </a:extLst>
          </p:cNvPr>
          <p:cNvSpPr txBox="1"/>
          <p:nvPr userDrawn="1"/>
        </p:nvSpPr>
        <p:spPr>
          <a:xfrm>
            <a:off x="2567330" y="2021435"/>
            <a:ext cx="6492694" cy="307777"/>
          </a:xfrm>
          <a:prstGeom prst="rect">
            <a:avLst/>
          </a:prstGeom>
          <a:noFill/>
        </p:spPr>
        <p:txBody>
          <a:bodyPr wrap="square" rtlCol="0">
            <a:spAutoFit/>
          </a:bodyPr>
          <a:lstStyle/>
          <a:p>
            <a:pPr marL="342900" indent="-342900" defTabSz="1005840">
              <a:buFont typeface="+mj-lt"/>
              <a:buAutoNum type="arabicPeriod" startAt="2"/>
            </a:pPr>
            <a:r>
              <a:rPr lang="en-US" sz="1400" dirty="0">
                <a:solidFill>
                  <a:prstClr val="black"/>
                </a:solidFill>
                <a:latin typeface="Verdana" panose="020B0604030504040204" pitchFamily="34" charset="0"/>
                <a:ea typeface="Verdana" panose="020B0604030504040204" pitchFamily="34" charset="0"/>
              </a:rPr>
              <a:t>Which element has 2 valence electrons and is in period 4?</a:t>
            </a:r>
          </a:p>
        </p:txBody>
      </p:sp>
      <p:sp>
        <p:nvSpPr>
          <p:cNvPr id="19" name="Rectangle 18">
            <a:extLst>
              <a:ext uri="{FF2B5EF4-FFF2-40B4-BE49-F238E27FC236}">
                <a16:creationId xmlns:a16="http://schemas.microsoft.com/office/drawing/2014/main" id="{9C46D431-7E57-4444-987F-D33D115FEB87}"/>
              </a:ext>
            </a:extLst>
          </p:cNvPr>
          <p:cNvSpPr/>
          <p:nvPr userDrawn="1"/>
        </p:nvSpPr>
        <p:spPr>
          <a:xfrm>
            <a:off x="2733699" y="2305426"/>
            <a:ext cx="6161405" cy="954107"/>
          </a:xfrm>
          <a:prstGeom prst="rect">
            <a:avLst/>
          </a:prstGeom>
        </p:spPr>
        <p:txBody>
          <a:bodyPr wrap="square">
            <a:spAutoFit/>
          </a:bodyPr>
          <a:lstStyle/>
          <a:p>
            <a:pPr marL="377190" indent="-37719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Sodium </a:t>
            </a:r>
          </a:p>
          <a:p>
            <a:pPr marL="377190" indent="-37719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Carbon   </a:t>
            </a:r>
          </a:p>
          <a:p>
            <a:pPr marL="377190" indent="-37719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Beryllium   </a:t>
            </a:r>
          </a:p>
          <a:p>
            <a:pPr marL="377190" indent="-37719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Calcium   </a:t>
            </a:r>
          </a:p>
        </p:txBody>
      </p:sp>
      <p:sp>
        <p:nvSpPr>
          <p:cNvPr id="21" name="TextBox 20">
            <a:extLst>
              <a:ext uri="{FF2B5EF4-FFF2-40B4-BE49-F238E27FC236}">
                <a16:creationId xmlns:a16="http://schemas.microsoft.com/office/drawing/2014/main" id="{27B9ED52-D916-4805-9083-01E3F6B70995}"/>
              </a:ext>
            </a:extLst>
          </p:cNvPr>
          <p:cNvSpPr txBox="1"/>
          <p:nvPr userDrawn="1"/>
        </p:nvSpPr>
        <p:spPr>
          <a:xfrm>
            <a:off x="2567330" y="3362092"/>
            <a:ext cx="6161405" cy="307777"/>
          </a:xfrm>
          <a:prstGeom prst="rect">
            <a:avLst/>
          </a:prstGeom>
          <a:noFill/>
        </p:spPr>
        <p:txBody>
          <a:bodyPr wrap="square" rtlCol="0">
            <a:spAutoFit/>
          </a:bodyPr>
          <a:lstStyle/>
          <a:p>
            <a:pPr marL="342900" indent="-342900" defTabSz="1005840">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Which two elements share similar properties?</a:t>
            </a:r>
          </a:p>
        </p:txBody>
      </p:sp>
      <p:sp>
        <p:nvSpPr>
          <p:cNvPr id="23" name="TextBox 22">
            <a:extLst>
              <a:ext uri="{FF2B5EF4-FFF2-40B4-BE49-F238E27FC236}">
                <a16:creationId xmlns:a16="http://schemas.microsoft.com/office/drawing/2014/main" id="{D3245B45-EAF1-4A56-9B1A-9D9D7E583DDB}"/>
              </a:ext>
            </a:extLst>
          </p:cNvPr>
          <p:cNvSpPr txBox="1"/>
          <p:nvPr userDrawn="1"/>
        </p:nvSpPr>
        <p:spPr>
          <a:xfrm>
            <a:off x="2733699" y="3664492"/>
            <a:ext cx="4934792" cy="1233736"/>
          </a:xfrm>
          <a:prstGeom prst="rect">
            <a:avLst/>
          </a:prstGeom>
          <a:noFill/>
        </p:spPr>
        <p:txBody>
          <a:bodyPr wrap="square" rtlCol="0">
            <a:spAutoFit/>
          </a:bodyPr>
          <a:lstStyle/>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Oxygen and sulfur</a:t>
            </a:r>
          </a:p>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Oxygen and nitrogen  </a:t>
            </a:r>
          </a:p>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Oxygen and helium  </a:t>
            </a:r>
          </a:p>
          <a:p>
            <a:pPr marL="377190" indent="-37719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Oxygen and chlorine   </a:t>
            </a:r>
          </a:p>
          <a:p>
            <a:pPr defTabSz="1005840">
              <a:lnSpc>
                <a:spcPct val="150000"/>
              </a:lnSpc>
            </a:pPr>
            <a:endParaRPr lang="en-US" sz="1400" dirty="0">
              <a:solidFill>
                <a:prstClr val="black"/>
              </a:solidFill>
              <a:latin typeface="Verdana" panose="020B0604030504040204" pitchFamily="34" charset="0"/>
              <a:ea typeface="Verdana" panose="020B0604030504040204" pitchFamily="34" charset="0"/>
            </a:endParaRPr>
          </a:p>
        </p:txBody>
      </p:sp>
      <p:pic>
        <p:nvPicPr>
          <p:cNvPr id="16" name="Picture 15">
            <a:extLst>
              <a:ext uri="{FF2B5EF4-FFF2-40B4-BE49-F238E27FC236}">
                <a16:creationId xmlns:a16="http://schemas.microsoft.com/office/drawing/2014/main" id="{38E61EA4-6035-452F-8C93-D77F5CCFDC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1912" y="417394"/>
            <a:ext cx="321668" cy="1591409"/>
          </a:xfrm>
          <a:prstGeom prst="rect">
            <a:avLst/>
          </a:prstGeom>
        </p:spPr>
      </p:pic>
    </p:spTree>
    <p:extLst>
      <p:ext uri="{BB962C8B-B14F-4D97-AF65-F5344CB8AC3E}">
        <p14:creationId xmlns:p14="http://schemas.microsoft.com/office/powerpoint/2010/main" val="2364657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Assess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B181-0BF3-4F51-B599-434A7FEF0D2D}"/>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a:t>
            </a:r>
          </a:p>
        </p:txBody>
      </p:sp>
      <p:sp>
        <p:nvSpPr>
          <p:cNvPr id="5" name="TextBox 4">
            <a:extLst>
              <a:ext uri="{FF2B5EF4-FFF2-40B4-BE49-F238E27FC236}">
                <a16:creationId xmlns:a16="http://schemas.microsoft.com/office/drawing/2014/main" id="{82490E7E-EFB0-47ED-8DC1-EE6D713BE435}"/>
              </a:ext>
            </a:extLst>
          </p:cNvPr>
          <p:cNvSpPr txBox="1"/>
          <p:nvPr userDrawn="1"/>
        </p:nvSpPr>
        <p:spPr>
          <a:xfrm>
            <a:off x="0" y="0"/>
            <a:ext cx="2322325" cy="3508653"/>
          </a:xfrm>
          <a:prstGeom prst="rect">
            <a:avLst/>
          </a:prstGeom>
          <a:noFill/>
        </p:spPr>
        <p:txBody>
          <a:bodyPr wrap="squar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4.</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5.</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6.</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7.</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8.</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7" name="Rectangle 6">
            <a:extLst>
              <a:ext uri="{FF2B5EF4-FFF2-40B4-BE49-F238E27FC236}">
                <a16:creationId xmlns:a16="http://schemas.microsoft.com/office/drawing/2014/main" id="{111E3B40-DCB9-4AA6-9F35-02E82CB8464F}"/>
              </a:ext>
            </a:extLst>
          </p:cNvPr>
          <p:cNvSpPr/>
          <p:nvPr userDrawn="1"/>
        </p:nvSpPr>
        <p:spPr>
          <a:xfrm>
            <a:off x="248478" y="417393"/>
            <a:ext cx="2017644" cy="3091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Box 19">
            <a:extLst>
              <a:ext uri="{FF2B5EF4-FFF2-40B4-BE49-F238E27FC236}">
                <a16:creationId xmlns:a16="http://schemas.microsoft.com/office/drawing/2014/main" id="{2BDD9288-633C-4439-878D-18C4BB2D7A58}"/>
              </a:ext>
            </a:extLst>
          </p:cNvPr>
          <p:cNvSpPr txBox="1"/>
          <p:nvPr userDrawn="1"/>
        </p:nvSpPr>
        <p:spPr>
          <a:xfrm>
            <a:off x="2601859" y="575826"/>
            <a:ext cx="64312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i="1" dirty="0">
                <a:latin typeface="Verdana" panose="020B0604030504040204" pitchFamily="34" charset="0"/>
                <a:ea typeface="Verdana" panose="020B0604030504040204" pitchFamily="34" charset="0"/>
              </a:rPr>
              <a:t>Use the vocabulary words from “Read It” to complete the following sentences.</a:t>
            </a:r>
          </a:p>
        </p:txBody>
      </p:sp>
      <p:sp>
        <p:nvSpPr>
          <p:cNvPr id="3" name="Rectangle 2">
            <a:extLst>
              <a:ext uri="{FF2B5EF4-FFF2-40B4-BE49-F238E27FC236}">
                <a16:creationId xmlns:a16="http://schemas.microsoft.com/office/drawing/2014/main" id="{B50041A2-180E-4A91-80FC-B13AA3297722}"/>
              </a:ext>
            </a:extLst>
          </p:cNvPr>
          <p:cNvSpPr/>
          <p:nvPr userDrawn="1"/>
        </p:nvSpPr>
        <p:spPr>
          <a:xfrm>
            <a:off x="2601859" y="1200328"/>
            <a:ext cx="6411979" cy="3360279"/>
          </a:xfrm>
          <a:prstGeom prst="rect">
            <a:avLst/>
          </a:prstGeom>
        </p:spPr>
        <p:txBody>
          <a:bodyPr wrap="square">
            <a:spAutoFit/>
          </a:bodyPr>
          <a:lstStyle/>
          <a:p>
            <a:pPr defTabSz="1005840">
              <a:lnSpc>
                <a:spcPct val="150000"/>
              </a:lnSpc>
            </a:pPr>
            <a:r>
              <a:rPr lang="en-US" sz="1800" dirty="0">
                <a:solidFill>
                  <a:prstClr val="black"/>
                </a:solidFill>
                <a:latin typeface="Verdana" panose="020B0604030504040204" pitchFamily="34" charset="0"/>
                <a:ea typeface="Verdana" panose="020B0604030504040204" pitchFamily="34" charset="0"/>
              </a:rPr>
              <a:t>Dmitri Mendeleev created the (4)_____ after spending time studying the (5)_____. They’re arranged in a specific order, based on things like (6)_____. Within the periodic table are seven rows, called (7)_____. The columns moving up and down are known as (8)_____. The information found in these columns will explain the chemical               makeup of the elements.</a:t>
            </a:r>
          </a:p>
        </p:txBody>
      </p:sp>
    </p:spTree>
    <p:extLst>
      <p:ext uri="{BB962C8B-B14F-4D97-AF65-F5344CB8AC3E}">
        <p14:creationId xmlns:p14="http://schemas.microsoft.com/office/powerpoint/2010/main" val="1957967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llenge It">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25353455-9749-4D24-9DF0-9DBC6E3C350C}"/>
              </a:ext>
            </a:extLst>
          </p:cNvPr>
          <p:cNvGraphicFramePr>
            <a:graphicFrameLocks noGrp="1"/>
          </p:cNvGraphicFramePr>
          <p:nvPr userDrawn="1">
            <p:extLst>
              <p:ext uri="{D42A27DB-BD31-4B8C-83A1-F6EECF244321}">
                <p14:modId xmlns:p14="http://schemas.microsoft.com/office/powerpoint/2010/main" val="967907760"/>
              </p:ext>
            </p:extLst>
          </p:nvPr>
        </p:nvGraphicFramePr>
        <p:xfrm>
          <a:off x="3382318" y="1577064"/>
          <a:ext cx="5037782" cy="3143000"/>
        </p:xfrm>
        <a:graphic>
          <a:graphicData uri="http://schemas.openxmlformats.org/drawingml/2006/table">
            <a:tbl>
              <a:tblPr firstRow="1" bandRow="1">
                <a:tableStyleId>{5C22544A-7EE6-4342-B048-85BDC9FD1C3A}</a:tableStyleId>
              </a:tblPr>
              <a:tblGrid>
                <a:gridCol w="2518891">
                  <a:extLst>
                    <a:ext uri="{9D8B030D-6E8A-4147-A177-3AD203B41FA5}">
                      <a16:colId xmlns:a16="http://schemas.microsoft.com/office/drawing/2014/main" val="2633989542"/>
                    </a:ext>
                  </a:extLst>
                </a:gridCol>
                <a:gridCol w="2518891">
                  <a:extLst>
                    <a:ext uri="{9D8B030D-6E8A-4147-A177-3AD203B41FA5}">
                      <a16:colId xmlns:a16="http://schemas.microsoft.com/office/drawing/2014/main" val="236157691"/>
                    </a:ext>
                  </a:extLst>
                </a:gridCol>
              </a:tblGrid>
              <a:tr h="1571500">
                <a:tc>
                  <a:txBody>
                    <a:bodyPr/>
                    <a:lstStyle/>
                    <a:p>
                      <a:pPr algn="ctr"/>
                      <a:endParaRPr lang="en-US" dirty="0"/>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00B0F0">
                        <a:alpha val="50000"/>
                      </a:srgbClr>
                    </a:solidFill>
                  </a:tcPr>
                </a:tc>
                <a:tc>
                  <a:txBody>
                    <a:bodyPr/>
                    <a:lstStyle/>
                    <a:p>
                      <a:endParaRPr lang="en-US"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DAE3F3">
                        <a:alpha val="50000"/>
                      </a:srgbClr>
                    </a:solidFill>
                  </a:tcPr>
                </a:tc>
                <a:extLst>
                  <a:ext uri="{0D108BD9-81ED-4DB2-BD59-A6C34878D82A}">
                    <a16:rowId xmlns:a16="http://schemas.microsoft.com/office/drawing/2014/main" val="2615647320"/>
                  </a:ext>
                </a:extLst>
              </a:tr>
              <a:tr h="1571500">
                <a:tc>
                  <a:txBody>
                    <a:bodyPr/>
                    <a:lstStyle/>
                    <a:p>
                      <a:endParaRPr lang="en-US"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DAE3F3">
                        <a:alpha val="50000"/>
                      </a:srgbClr>
                    </a:solidFill>
                  </a:tcPr>
                </a:tc>
                <a:tc>
                  <a:txBody>
                    <a:bodyPr/>
                    <a:lstStyle/>
                    <a:p>
                      <a:endParaRPr lang="en-US"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3664205265"/>
                  </a:ext>
                </a:extLst>
              </a:tr>
            </a:tbl>
          </a:graphicData>
        </a:graphic>
      </p:graphicFrame>
      <p:sp>
        <p:nvSpPr>
          <p:cNvPr id="2" name="Rectangle 1">
            <a:extLst>
              <a:ext uri="{FF2B5EF4-FFF2-40B4-BE49-F238E27FC236}">
                <a16:creationId xmlns:a16="http://schemas.microsoft.com/office/drawing/2014/main" id="{84F06F82-1646-4F31-9CBA-23C41FF8C119}"/>
              </a:ext>
            </a:extLst>
          </p:cNvPr>
          <p:cNvSpPr/>
          <p:nvPr userDrawn="1"/>
        </p:nvSpPr>
        <p:spPr>
          <a:xfrm>
            <a:off x="3382319" y="629755"/>
            <a:ext cx="5487361" cy="830997"/>
          </a:xfrm>
          <a:prstGeom prst="rect">
            <a:avLst/>
          </a:prstGeom>
        </p:spPr>
        <p:txBody>
          <a:bodyPr wrap="square">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All other stations must be completed before you begin this station.  Choose one or more of the activities below.</a:t>
            </a:r>
          </a:p>
        </p:txBody>
      </p:sp>
      <p:sp>
        <p:nvSpPr>
          <p:cNvPr id="21" name="TextBox 20">
            <a:extLst>
              <a:ext uri="{FF2B5EF4-FFF2-40B4-BE49-F238E27FC236}">
                <a16:creationId xmlns:a16="http://schemas.microsoft.com/office/drawing/2014/main" id="{26DFBCA8-9289-4AC3-B083-AC23E40C4776}"/>
              </a:ext>
            </a:extLst>
          </p:cNvPr>
          <p:cNvSpPr txBox="1"/>
          <p:nvPr userDrawn="1"/>
        </p:nvSpPr>
        <p:spPr>
          <a:xfrm>
            <a:off x="305566" y="2368535"/>
            <a:ext cx="1704912" cy="1077218"/>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Click on the word to go to the page for that activity.</a:t>
            </a:r>
          </a:p>
        </p:txBody>
      </p:sp>
    </p:spTree>
    <p:extLst>
      <p:ext uri="{BB962C8B-B14F-4D97-AF65-F5344CB8AC3E}">
        <p14:creationId xmlns:p14="http://schemas.microsoft.com/office/powerpoint/2010/main" val="2042484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C5D552-1553-4AE1-A479-4657255E2C2F}"/>
              </a:ext>
            </a:extLst>
          </p:cNvPr>
          <p:cNvSpPr txBox="1"/>
          <p:nvPr userDrawn="1"/>
        </p:nvSpPr>
        <p:spPr>
          <a:xfrm>
            <a:off x="256488" y="171630"/>
            <a:ext cx="2099556" cy="584775"/>
          </a:xfrm>
          <a:prstGeom prst="rect">
            <a:avLst/>
          </a:prstGeom>
          <a:noFill/>
        </p:spPr>
        <p:txBody>
          <a:bodyPr wrap="square" rtlCol="0">
            <a:spAutoFit/>
          </a:bodyPr>
          <a:lstStyle/>
          <a:p>
            <a:pPr algn="ctr"/>
            <a:r>
              <a:rPr lang="en-US" sz="1600" b="1" dirty="0">
                <a:latin typeface="Verdana" panose="020B0604030504040204" pitchFamily="34" charset="0"/>
                <a:ea typeface="Verdana" panose="020B0604030504040204" pitchFamily="34" charset="0"/>
              </a:rPr>
              <a:t>WANTED POSTER</a:t>
            </a:r>
            <a:endParaRPr lang="en-US" sz="16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DE30AFA7-D62A-458F-A540-717BB7C304FE}"/>
              </a:ext>
            </a:extLst>
          </p:cNvPr>
          <p:cNvSpPr txBox="1"/>
          <p:nvPr userDrawn="1"/>
        </p:nvSpPr>
        <p:spPr>
          <a:xfrm>
            <a:off x="256488" y="801431"/>
            <a:ext cx="2099556" cy="2246769"/>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Research an element of your choice. Create a “wanted” poster that shows what it looks like on the atomic level. You must also include information about it that can be found on the periodic table.</a:t>
            </a:r>
            <a:endParaRPr lang="en-US" sz="1400" b="0" i="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5F02E119-52BA-45B4-8EEC-27E9B5458DCF}"/>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poster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198697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338554"/>
          </a:xfrm>
          <a:prstGeom prst="rect">
            <a:avLst/>
          </a:prstGeom>
          <a:noFill/>
        </p:spPr>
        <p:txBody>
          <a:bodyPr wrap="square" rtlCol="0">
            <a:spAutoFit/>
          </a:bodyPr>
          <a:lstStyle/>
          <a:p>
            <a:pPr algn="ctr"/>
            <a:r>
              <a:rPr lang="en-US" sz="1600" b="1" dirty="0">
                <a:latin typeface="Verdana" panose="020B0604030504040204" pitchFamily="34" charset="0"/>
                <a:ea typeface="Verdana" panose="020B0604030504040204" pitchFamily="34" charset="0"/>
              </a:rPr>
              <a:t>JOURNAL ENTRY</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06062" y="634002"/>
            <a:ext cx="2154542" cy="2462213"/>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Imagine you are Dmitri Mendeleev. Write a journal entry detailing the patterns “you” noticed while comparing various elements. Explain your thoughts on how the elements could be arranged into the Periodic Table.</a:t>
            </a:r>
            <a:endParaRPr lang="en-US" sz="1400" b="0" i="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5" name="TextBox 4">
            <a:extLst>
              <a:ext uri="{FF2B5EF4-FFF2-40B4-BE49-F238E27FC236}">
                <a16:creationId xmlns:a16="http://schemas.microsoft.com/office/drawing/2014/main" id="{8EF4467D-F427-47B6-A0B5-66959B4EE245}"/>
              </a:ext>
            </a:extLst>
          </p:cNvPr>
          <p:cNvSpPr txBox="1"/>
          <p:nvPr userDrawn="1"/>
        </p:nvSpPr>
        <p:spPr>
          <a:xfrm>
            <a:off x="2724539" y="1001486"/>
            <a:ext cx="6158413" cy="3693319"/>
          </a:xfrm>
          <a:custGeom>
            <a:avLst/>
            <a:gdLst>
              <a:gd name="connsiteX0" fmla="*/ 0 w 6158413"/>
              <a:gd name="connsiteY0" fmla="*/ 0 h 3693319"/>
              <a:gd name="connsiteX1" fmla="*/ 375103 w 6158413"/>
              <a:gd name="connsiteY1" fmla="*/ 0 h 3693319"/>
              <a:gd name="connsiteX2" fmla="*/ 811791 w 6158413"/>
              <a:gd name="connsiteY2" fmla="*/ 0 h 3693319"/>
              <a:gd name="connsiteX3" fmla="*/ 1494815 w 6158413"/>
              <a:gd name="connsiteY3" fmla="*/ 0 h 3693319"/>
              <a:gd name="connsiteX4" fmla="*/ 1931502 w 6158413"/>
              <a:gd name="connsiteY4" fmla="*/ 0 h 3693319"/>
              <a:gd name="connsiteX5" fmla="*/ 2368190 w 6158413"/>
              <a:gd name="connsiteY5" fmla="*/ 0 h 3693319"/>
              <a:gd name="connsiteX6" fmla="*/ 2804877 w 6158413"/>
              <a:gd name="connsiteY6" fmla="*/ 0 h 3693319"/>
              <a:gd name="connsiteX7" fmla="*/ 3303149 w 6158413"/>
              <a:gd name="connsiteY7" fmla="*/ 0 h 3693319"/>
              <a:gd name="connsiteX8" fmla="*/ 3678252 w 6158413"/>
              <a:gd name="connsiteY8" fmla="*/ 0 h 3693319"/>
              <a:gd name="connsiteX9" fmla="*/ 4114940 w 6158413"/>
              <a:gd name="connsiteY9" fmla="*/ 0 h 3693319"/>
              <a:gd name="connsiteX10" fmla="*/ 4613211 w 6158413"/>
              <a:gd name="connsiteY10" fmla="*/ 0 h 3693319"/>
              <a:gd name="connsiteX11" fmla="*/ 5234651 w 6158413"/>
              <a:gd name="connsiteY11" fmla="*/ 0 h 3693319"/>
              <a:gd name="connsiteX12" fmla="*/ 6158413 w 6158413"/>
              <a:gd name="connsiteY12" fmla="*/ 0 h 3693319"/>
              <a:gd name="connsiteX13" fmla="*/ 6158413 w 6158413"/>
              <a:gd name="connsiteY13" fmla="*/ 490684 h 3693319"/>
              <a:gd name="connsiteX14" fmla="*/ 6158413 w 6158413"/>
              <a:gd name="connsiteY14" fmla="*/ 907501 h 3693319"/>
              <a:gd name="connsiteX15" fmla="*/ 6158413 w 6158413"/>
              <a:gd name="connsiteY15" fmla="*/ 1398185 h 3693319"/>
              <a:gd name="connsiteX16" fmla="*/ 6158413 w 6158413"/>
              <a:gd name="connsiteY16" fmla="*/ 1962735 h 3693319"/>
              <a:gd name="connsiteX17" fmla="*/ 6158413 w 6158413"/>
              <a:gd name="connsiteY17" fmla="*/ 2416486 h 3693319"/>
              <a:gd name="connsiteX18" fmla="*/ 6158413 w 6158413"/>
              <a:gd name="connsiteY18" fmla="*/ 2870236 h 3693319"/>
              <a:gd name="connsiteX19" fmla="*/ 6158413 w 6158413"/>
              <a:gd name="connsiteY19" fmla="*/ 3693319 h 3693319"/>
              <a:gd name="connsiteX20" fmla="*/ 5783310 w 6158413"/>
              <a:gd name="connsiteY20" fmla="*/ 3693319 h 3693319"/>
              <a:gd name="connsiteX21" fmla="*/ 5223454 w 6158413"/>
              <a:gd name="connsiteY21" fmla="*/ 3693319 h 3693319"/>
              <a:gd name="connsiteX22" fmla="*/ 4540430 w 6158413"/>
              <a:gd name="connsiteY22" fmla="*/ 3693319 h 3693319"/>
              <a:gd name="connsiteX23" fmla="*/ 4042158 w 6158413"/>
              <a:gd name="connsiteY23" fmla="*/ 3693319 h 3693319"/>
              <a:gd name="connsiteX24" fmla="*/ 3543887 w 6158413"/>
              <a:gd name="connsiteY24" fmla="*/ 3693319 h 3693319"/>
              <a:gd name="connsiteX25" fmla="*/ 3107199 w 6158413"/>
              <a:gd name="connsiteY25" fmla="*/ 3693319 h 3693319"/>
              <a:gd name="connsiteX26" fmla="*/ 2732096 w 6158413"/>
              <a:gd name="connsiteY26" fmla="*/ 3693319 h 3693319"/>
              <a:gd name="connsiteX27" fmla="*/ 2295408 w 6158413"/>
              <a:gd name="connsiteY27" fmla="*/ 3693319 h 3693319"/>
              <a:gd name="connsiteX28" fmla="*/ 1797137 w 6158413"/>
              <a:gd name="connsiteY28" fmla="*/ 3693319 h 3693319"/>
              <a:gd name="connsiteX29" fmla="*/ 1175697 w 6158413"/>
              <a:gd name="connsiteY29" fmla="*/ 3693319 h 3693319"/>
              <a:gd name="connsiteX30" fmla="*/ 492673 w 6158413"/>
              <a:gd name="connsiteY30" fmla="*/ 3693319 h 3693319"/>
              <a:gd name="connsiteX31" fmla="*/ 0 w 6158413"/>
              <a:gd name="connsiteY31" fmla="*/ 3693319 h 3693319"/>
              <a:gd name="connsiteX32" fmla="*/ 0 w 6158413"/>
              <a:gd name="connsiteY32" fmla="*/ 3128769 h 3693319"/>
              <a:gd name="connsiteX33" fmla="*/ 0 w 6158413"/>
              <a:gd name="connsiteY33" fmla="*/ 2711951 h 3693319"/>
              <a:gd name="connsiteX34" fmla="*/ 0 w 6158413"/>
              <a:gd name="connsiteY34" fmla="*/ 2221268 h 3693319"/>
              <a:gd name="connsiteX35" fmla="*/ 0 w 6158413"/>
              <a:gd name="connsiteY35" fmla="*/ 1730584 h 3693319"/>
              <a:gd name="connsiteX36" fmla="*/ 0 w 6158413"/>
              <a:gd name="connsiteY36" fmla="*/ 1239900 h 3693319"/>
              <a:gd name="connsiteX37" fmla="*/ 0 w 6158413"/>
              <a:gd name="connsiteY37" fmla="*/ 638417 h 3693319"/>
              <a:gd name="connsiteX38" fmla="*/ 0 w 6158413"/>
              <a:gd name="connsiteY38" fmla="*/ 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93319"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205580" y="203102"/>
                  <a:pt x="6152421" y="341113"/>
                  <a:pt x="6158413" y="490684"/>
                </a:cubicBezTo>
                <a:cubicBezTo>
                  <a:pt x="6164405" y="640255"/>
                  <a:pt x="6115154" y="819988"/>
                  <a:pt x="6158413" y="907501"/>
                </a:cubicBezTo>
                <a:cubicBezTo>
                  <a:pt x="6201672" y="995014"/>
                  <a:pt x="6155000" y="1190701"/>
                  <a:pt x="6158413" y="1398185"/>
                </a:cubicBezTo>
                <a:cubicBezTo>
                  <a:pt x="6161826" y="1605669"/>
                  <a:pt x="6118118" y="1706664"/>
                  <a:pt x="6158413" y="1962735"/>
                </a:cubicBezTo>
                <a:cubicBezTo>
                  <a:pt x="6198708" y="2218806"/>
                  <a:pt x="6105194" y="2311398"/>
                  <a:pt x="6158413" y="2416486"/>
                </a:cubicBezTo>
                <a:cubicBezTo>
                  <a:pt x="6211632" y="2521574"/>
                  <a:pt x="6106594" y="2756129"/>
                  <a:pt x="6158413" y="2870236"/>
                </a:cubicBezTo>
                <a:cubicBezTo>
                  <a:pt x="6210232" y="2984343"/>
                  <a:pt x="6091226" y="3391930"/>
                  <a:pt x="6158413" y="3693319"/>
                </a:cubicBezTo>
                <a:cubicBezTo>
                  <a:pt x="5997798" y="3729817"/>
                  <a:pt x="5955466" y="3663387"/>
                  <a:pt x="5783310" y="3693319"/>
                </a:cubicBezTo>
                <a:cubicBezTo>
                  <a:pt x="5611154" y="3723251"/>
                  <a:pt x="5382829" y="3673952"/>
                  <a:pt x="5223454" y="3693319"/>
                </a:cubicBezTo>
                <a:cubicBezTo>
                  <a:pt x="5064079" y="3712686"/>
                  <a:pt x="4734043" y="3690659"/>
                  <a:pt x="4540430" y="3693319"/>
                </a:cubicBezTo>
                <a:cubicBezTo>
                  <a:pt x="4346817" y="3695979"/>
                  <a:pt x="4171290" y="3683580"/>
                  <a:pt x="4042158" y="3693319"/>
                </a:cubicBezTo>
                <a:cubicBezTo>
                  <a:pt x="3913026" y="3703058"/>
                  <a:pt x="3656701" y="3686005"/>
                  <a:pt x="3543887" y="3693319"/>
                </a:cubicBezTo>
                <a:cubicBezTo>
                  <a:pt x="3431073" y="3700633"/>
                  <a:pt x="3286617" y="3680858"/>
                  <a:pt x="3107199" y="3693319"/>
                </a:cubicBezTo>
                <a:cubicBezTo>
                  <a:pt x="2927781" y="3705780"/>
                  <a:pt x="2840538" y="3690286"/>
                  <a:pt x="2732096" y="3693319"/>
                </a:cubicBezTo>
                <a:cubicBezTo>
                  <a:pt x="2623654" y="3696352"/>
                  <a:pt x="2477932" y="3641628"/>
                  <a:pt x="2295408" y="3693319"/>
                </a:cubicBezTo>
                <a:cubicBezTo>
                  <a:pt x="2112884" y="3745010"/>
                  <a:pt x="1924669" y="3676237"/>
                  <a:pt x="1797137" y="3693319"/>
                </a:cubicBezTo>
                <a:cubicBezTo>
                  <a:pt x="1669605" y="3710401"/>
                  <a:pt x="1318830" y="3661063"/>
                  <a:pt x="1175697" y="3693319"/>
                </a:cubicBezTo>
                <a:cubicBezTo>
                  <a:pt x="1032564" y="3725575"/>
                  <a:pt x="711317" y="3623760"/>
                  <a:pt x="492673" y="3693319"/>
                </a:cubicBezTo>
                <a:cubicBezTo>
                  <a:pt x="274029" y="3762878"/>
                  <a:pt x="110871" y="3651372"/>
                  <a:pt x="0" y="3693319"/>
                </a:cubicBezTo>
                <a:cubicBezTo>
                  <a:pt x="-14093" y="3523238"/>
                  <a:pt x="46949" y="3372125"/>
                  <a:pt x="0" y="3128769"/>
                </a:cubicBezTo>
                <a:cubicBezTo>
                  <a:pt x="-46949" y="2885413"/>
                  <a:pt x="28438" y="2914797"/>
                  <a:pt x="0" y="2711951"/>
                </a:cubicBezTo>
                <a:cubicBezTo>
                  <a:pt x="-28438" y="2509105"/>
                  <a:pt x="30904" y="2464953"/>
                  <a:pt x="0" y="2221268"/>
                </a:cubicBezTo>
                <a:cubicBezTo>
                  <a:pt x="-30904" y="1977583"/>
                  <a:pt x="58290" y="1834834"/>
                  <a:pt x="0" y="1730584"/>
                </a:cubicBezTo>
                <a:cubicBezTo>
                  <a:pt x="-58290" y="1626334"/>
                  <a:pt x="49149" y="1423817"/>
                  <a:pt x="0" y="1239900"/>
                </a:cubicBezTo>
                <a:cubicBezTo>
                  <a:pt x="-49149" y="1055983"/>
                  <a:pt x="43433" y="793321"/>
                  <a:pt x="0" y="638417"/>
                </a:cubicBezTo>
                <a:cubicBezTo>
                  <a:pt x="-43433" y="483513"/>
                  <a:pt x="1717" y="266185"/>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1297494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584775"/>
          </a:xfrm>
          <a:prstGeom prst="rect">
            <a:avLst/>
          </a:prstGeom>
          <a:noFill/>
        </p:spPr>
        <p:txBody>
          <a:bodyPr wrap="square" rtlCol="0">
            <a:spAutoFit/>
          </a:bodyPr>
          <a:lstStyle/>
          <a:p>
            <a:pPr algn="ctr"/>
            <a:r>
              <a:rPr lang="en-US" sz="1600" b="1" dirty="0">
                <a:latin typeface="Verdana" panose="020B0604030504040204" pitchFamily="34" charset="0"/>
                <a:ea typeface="Verdana" panose="020B0604030504040204" pitchFamily="34" charset="0"/>
              </a:rPr>
              <a:t>RESEARCH REPORT</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922308"/>
            <a:ext cx="2099556" cy="2462213"/>
          </a:xfrm>
          <a:prstGeom prst="rect">
            <a:avLst/>
          </a:prstGeom>
          <a:noFill/>
        </p:spPr>
        <p:txBody>
          <a:bodyPr wrap="square" rtlCol="0">
            <a:spAutoFit/>
          </a:bodyPr>
          <a:lstStyle/>
          <a:p>
            <a:r>
              <a:rPr lang="en-US" sz="1400" dirty="0">
                <a:latin typeface="Verdana" panose="020B0604030504040204" pitchFamily="34" charset="0"/>
                <a:ea typeface="Verdana" panose="020B0604030504040204" pitchFamily="34" charset="0"/>
                <a:cs typeface="Verdana" panose="020B0604030504040204" pitchFamily="34" charset="0"/>
              </a:rPr>
              <a:t>Research an element you are not familiar with. Write a paragraph with at least five complete sentences describing the element’s properties. Also explain at least two uses of the element in everyday life.</a:t>
            </a:r>
            <a:endParaRPr lang="en-US" sz="1400" b="0" i="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1AE53CFF-79EC-4842-BB71-D951E8D4DC10}"/>
              </a:ext>
            </a:extLst>
          </p:cNvPr>
          <p:cNvSpPr txBox="1"/>
          <p:nvPr userDrawn="1"/>
        </p:nvSpPr>
        <p:spPr>
          <a:xfrm>
            <a:off x="2724539" y="1001486"/>
            <a:ext cx="6158413" cy="3693319"/>
          </a:xfrm>
          <a:custGeom>
            <a:avLst/>
            <a:gdLst>
              <a:gd name="connsiteX0" fmla="*/ 0 w 6158413"/>
              <a:gd name="connsiteY0" fmla="*/ 0 h 3693319"/>
              <a:gd name="connsiteX1" fmla="*/ 375103 w 6158413"/>
              <a:gd name="connsiteY1" fmla="*/ 0 h 3693319"/>
              <a:gd name="connsiteX2" fmla="*/ 811791 w 6158413"/>
              <a:gd name="connsiteY2" fmla="*/ 0 h 3693319"/>
              <a:gd name="connsiteX3" fmla="*/ 1494815 w 6158413"/>
              <a:gd name="connsiteY3" fmla="*/ 0 h 3693319"/>
              <a:gd name="connsiteX4" fmla="*/ 1931502 w 6158413"/>
              <a:gd name="connsiteY4" fmla="*/ 0 h 3693319"/>
              <a:gd name="connsiteX5" fmla="*/ 2368190 w 6158413"/>
              <a:gd name="connsiteY5" fmla="*/ 0 h 3693319"/>
              <a:gd name="connsiteX6" fmla="*/ 2804877 w 6158413"/>
              <a:gd name="connsiteY6" fmla="*/ 0 h 3693319"/>
              <a:gd name="connsiteX7" fmla="*/ 3303149 w 6158413"/>
              <a:gd name="connsiteY7" fmla="*/ 0 h 3693319"/>
              <a:gd name="connsiteX8" fmla="*/ 3678252 w 6158413"/>
              <a:gd name="connsiteY8" fmla="*/ 0 h 3693319"/>
              <a:gd name="connsiteX9" fmla="*/ 4114940 w 6158413"/>
              <a:gd name="connsiteY9" fmla="*/ 0 h 3693319"/>
              <a:gd name="connsiteX10" fmla="*/ 4613211 w 6158413"/>
              <a:gd name="connsiteY10" fmla="*/ 0 h 3693319"/>
              <a:gd name="connsiteX11" fmla="*/ 5234651 w 6158413"/>
              <a:gd name="connsiteY11" fmla="*/ 0 h 3693319"/>
              <a:gd name="connsiteX12" fmla="*/ 6158413 w 6158413"/>
              <a:gd name="connsiteY12" fmla="*/ 0 h 3693319"/>
              <a:gd name="connsiteX13" fmla="*/ 6158413 w 6158413"/>
              <a:gd name="connsiteY13" fmla="*/ 490684 h 3693319"/>
              <a:gd name="connsiteX14" fmla="*/ 6158413 w 6158413"/>
              <a:gd name="connsiteY14" fmla="*/ 907501 h 3693319"/>
              <a:gd name="connsiteX15" fmla="*/ 6158413 w 6158413"/>
              <a:gd name="connsiteY15" fmla="*/ 1398185 h 3693319"/>
              <a:gd name="connsiteX16" fmla="*/ 6158413 w 6158413"/>
              <a:gd name="connsiteY16" fmla="*/ 1962735 h 3693319"/>
              <a:gd name="connsiteX17" fmla="*/ 6158413 w 6158413"/>
              <a:gd name="connsiteY17" fmla="*/ 2416486 h 3693319"/>
              <a:gd name="connsiteX18" fmla="*/ 6158413 w 6158413"/>
              <a:gd name="connsiteY18" fmla="*/ 2870236 h 3693319"/>
              <a:gd name="connsiteX19" fmla="*/ 6158413 w 6158413"/>
              <a:gd name="connsiteY19" fmla="*/ 3693319 h 3693319"/>
              <a:gd name="connsiteX20" fmla="*/ 5783310 w 6158413"/>
              <a:gd name="connsiteY20" fmla="*/ 3693319 h 3693319"/>
              <a:gd name="connsiteX21" fmla="*/ 5223454 w 6158413"/>
              <a:gd name="connsiteY21" fmla="*/ 3693319 h 3693319"/>
              <a:gd name="connsiteX22" fmla="*/ 4540430 w 6158413"/>
              <a:gd name="connsiteY22" fmla="*/ 3693319 h 3693319"/>
              <a:gd name="connsiteX23" fmla="*/ 4042158 w 6158413"/>
              <a:gd name="connsiteY23" fmla="*/ 3693319 h 3693319"/>
              <a:gd name="connsiteX24" fmla="*/ 3543887 w 6158413"/>
              <a:gd name="connsiteY24" fmla="*/ 3693319 h 3693319"/>
              <a:gd name="connsiteX25" fmla="*/ 3107199 w 6158413"/>
              <a:gd name="connsiteY25" fmla="*/ 3693319 h 3693319"/>
              <a:gd name="connsiteX26" fmla="*/ 2732096 w 6158413"/>
              <a:gd name="connsiteY26" fmla="*/ 3693319 h 3693319"/>
              <a:gd name="connsiteX27" fmla="*/ 2295408 w 6158413"/>
              <a:gd name="connsiteY27" fmla="*/ 3693319 h 3693319"/>
              <a:gd name="connsiteX28" fmla="*/ 1797137 w 6158413"/>
              <a:gd name="connsiteY28" fmla="*/ 3693319 h 3693319"/>
              <a:gd name="connsiteX29" fmla="*/ 1175697 w 6158413"/>
              <a:gd name="connsiteY29" fmla="*/ 3693319 h 3693319"/>
              <a:gd name="connsiteX30" fmla="*/ 492673 w 6158413"/>
              <a:gd name="connsiteY30" fmla="*/ 3693319 h 3693319"/>
              <a:gd name="connsiteX31" fmla="*/ 0 w 6158413"/>
              <a:gd name="connsiteY31" fmla="*/ 3693319 h 3693319"/>
              <a:gd name="connsiteX32" fmla="*/ 0 w 6158413"/>
              <a:gd name="connsiteY32" fmla="*/ 3128769 h 3693319"/>
              <a:gd name="connsiteX33" fmla="*/ 0 w 6158413"/>
              <a:gd name="connsiteY33" fmla="*/ 2711951 h 3693319"/>
              <a:gd name="connsiteX34" fmla="*/ 0 w 6158413"/>
              <a:gd name="connsiteY34" fmla="*/ 2221268 h 3693319"/>
              <a:gd name="connsiteX35" fmla="*/ 0 w 6158413"/>
              <a:gd name="connsiteY35" fmla="*/ 1730584 h 3693319"/>
              <a:gd name="connsiteX36" fmla="*/ 0 w 6158413"/>
              <a:gd name="connsiteY36" fmla="*/ 1239900 h 3693319"/>
              <a:gd name="connsiteX37" fmla="*/ 0 w 6158413"/>
              <a:gd name="connsiteY37" fmla="*/ 638417 h 3693319"/>
              <a:gd name="connsiteX38" fmla="*/ 0 w 6158413"/>
              <a:gd name="connsiteY38" fmla="*/ 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93319"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205580" y="203102"/>
                  <a:pt x="6152421" y="341113"/>
                  <a:pt x="6158413" y="490684"/>
                </a:cubicBezTo>
                <a:cubicBezTo>
                  <a:pt x="6164405" y="640255"/>
                  <a:pt x="6115154" y="819988"/>
                  <a:pt x="6158413" y="907501"/>
                </a:cubicBezTo>
                <a:cubicBezTo>
                  <a:pt x="6201672" y="995014"/>
                  <a:pt x="6155000" y="1190701"/>
                  <a:pt x="6158413" y="1398185"/>
                </a:cubicBezTo>
                <a:cubicBezTo>
                  <a:pt x="6161826" y="1605669"/>
                  <a:pt x="6118118" y="1706664"/>
                  <a:pt x="6158413" y="1962735"/>
                </a:cubicBezTo>
                <a:cubicBezTo>
                  <a:pt x="6198708" y="2218806"/>
                  <a:pt x="6105194" y="2311398"/>
                  <a:pt x="6158413" y="2416486"/>
                </a:cubicBezTo>
                <a:cubicBezTo>
                  <a:pt x="6211632" y="2521574"/>
                  <a:pt x="6106594" y="2756129"/>
                  <a:pt x="6158413" y="2870236"/>
                </a:cubicBezTo>
                <a:cubicBezTo>
                  <a:pt x="6210232" y="2984343"/>
                  <a:pt x="6091226" y="3391930"/>
                  <a:pt x="6158413" y="3693319"/>
                </a:cubicBezTo>
                <a:cubicBezTo>
                  <a:pt x="5997798" y="3729817"/>
                  <a:pt x="5955466" y="3663387"/>
                  <a:pt x="5783310" y="3693319"/>
                </a:cubicBezTo>
                <a:cubicBezTo>
                  <a:pt x="5611154" y="3723251"/>
                  <a:pt x="5382829" y="3673952"/>
                  <a:pt x="5223454" y="3693319"/>
                </a:cubicBezTo>
                <a:cubicBezTo>
                  <a:pt x="5064079" y="3712686"/>
                  <a:pt x="4734043" y="3690659"/>
                  <a:pt x="4540430" y="3693319"/>
                </a:cubicBezTo>
                <a:cubicBezTo>
                  <a:pt x="4346817" y="3695979"/>
                  <a:pt x="4171290" y="3683580"/>
                  <a:pt x="4042158" y="3693319"/>
                </a:cubicBezTo>
                <a:cubicBezTo>
                  <a:pt x="3913026" y="3703058"/>
                  <a:pt x="3656701" y="3686005"/>
                  <a:pt x="3543887" y="3693319"/>
                </a:cubicBezTo>
                <a:cubicBezTo>
                  <a:pt x="3431073" y="3700633"/>
                  <a:pt x="3286617" y="3680858"/>
                  <a:pt x="3107199" y="3693319"/>
                </a:cubicBezTo>
                <a:cubicBezTo>
                  <a:pt x="2927781" y="3705780"/>
                  <a:pt x="2840538" y="3690286"/>
                  <a:pt x="2732096" y="3693319"/>
                </a:cubicBezTo>
                <a:cubicBezTo>
                  <a:pt x="2623654" y="3696352"/>
                  <a:pt x="2477932" y="3641628"/>
                  <a:pt x="2295408" y="3693319"/>
                </a:cubicBezTo>
                <a:cubicBezTo>
                  <a:pt x="2112884" y="3745010"/>
                  <a:pt x="1924669" y="3676237"/>
                  <a:pt x="1797137" y="3693319"/>
                </a:cubicBezTo>
                <a:cubicBezTo>
                  <a:pt x="1669605" y="3710401"/>
                  <a:pt x="1318830" y="3661063"/>
                  <a:pt x="1175697" y="3693319"/>
                </a:cubicBezTo>
                <a:cubicBezTo>
                  <a:pt x="1032564" y="3725575"/>
                  <a:pt x="711317" y="3623760"/>
                  <a:pt x="492673" y="3693319"/>
                </a:cubicBezTo>
                <a:cubicBezTo>
                  <a:pt x="274029" y="3762878"/>
                  <a:pt x="110871" y="3651372"/>
                  <a:pt x="0" y="3693319"/>
                </a:cubicBezTo>
                <a:cubicBezTo>
                  <a:pt x="-14093" y="3523238"/>
                  <a:pt x="46949" y="3372125"/>
                  <a:pt x="0" y="3128769"/>
                </a:cubicBezTo>
                <a:cubicBezTo>
                  <a:pt x="-46949" y="2885413"/>
                  <a:pt x="28438" y="2914797"/>
                  <a:pt x="0" y="2711951"/>
                </a:cubicBezTo>
                <a:cubicBezTo>
                  <a:pt x="-28438" y="2509105"/>
                  <a:pt x="30904" y="2464953"/>
                  <a:pt x="0" y="2221268"/>
                </a:cubicBezTo>
                <a:cubicBezTo>
                  <a:pt x="-30904" y="1977583"/>
                  <a:pt x="58290" y="1834834"/>
                  <a:pt x="0" y="1730584"/>
                </a:cubicBezTo>
                <a:cubicBezTo>
                  <a:pt x="-58290" y="1626334"/>
                  <a:pt x="49149" y="1423817"/>
                  <a:pt x="0" y="1239900"/>
                </a:cubicBezTo>
                <a:cubicBezTo>
                  <a:pt x="-49149" y="1055983"/>
                  <a:pt x="43433" y="793321"/>
                  <a:pt x="0" y="638417"/>
                </a:cubicBezTo>
                <a:cubicBezTo>
                  <a:pt x="-43433" y="483513"/>
                  <a:pt x="1717" y="266185"/>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5140242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338554"/>
          </a:xfrm>
          <a:prstGeom prst="rect">
            <a:avLst/>
          </a:prstGeom>
          <a:noFill/>
        </p:spPr>
        <p:txBody>
          <a:bodyPr wrap="square" rtlCol="0">
            <a:spAutoFit/>
          </a:bodyPr>
          <a:lstStyle/>
          <a:p>
            <a:pPr algn="ctr"/>
            <a:r>
              <a:rPr lang="en-US" sz="1600" b="1" dirty="0">
                <a:latin typeface="Verdana" panose="020B0604030504040204" pitchFamily="34" charset="0"/>
                <a:ea typeface="Verdana" panose="020B0604030504040204" pitchFamily="34" charset="0"/>
              </a:rPr>
              <a:t>ACROSTIC</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770653"/>
            <a:ext cx="2050710" cy="2308324"/>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Create an acrostic poem using the word “CHEMISTRY” that describes what you’ve learned in this lab about the periodic table.</a:t>
            </a:r>
            <a:endParaRPr lang="en-US" sz="1600" b="0" i="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522241BF-BCF3-4C4A-A486-84CB90E09860}"/>
              </a:ext>
            </a:extLst>
          </p:cNvPr>
          <p:cNvSpPr txBox="1"/>
          <p:nvPr userDrawn="1"/>
        </p:nvSpPr>
        <p:spPr>
          <a:xfrm>
            <a:off x="2724539" y="1001486"/>
            <a:ext cx="6158413" cy="3775777"/>
          </a:xfrm>
          <a:custGeom>
            <a:avLst/>
            <a:gdLst>
              <a:gd name="connsiteX0" fmla="*/ 0 w 6158413"/>
              <a:gd name="connsiteY0" fmla="*/ 0 h 3775777"/>
              <a:gd name="connsiteX1" fmla="*/ 375103 w 6158413"/>
              <a:gd name="connsiteY1" fmla="*/ 0 h 3775777"/>
              <a:gd name="connsiteX2" fmla="*/ 811791 w 6158413"/>
              <a:gd name="connsiteY2" fmla="*/ 0 h 3775777"/>
              <a:gd name="connsiteX3" fmla="*/ 1494815 w 6158413"/>
              <a:gd name="connsiteY3" fmla="*/ 0 h 3775777"/>
              <a:gd name="connsiteX4" fmla="*/ 1931502 w 6158413"/>
              <a:gd name="connsiteY4" fmla="*/ 0 h 3775777"/>
              <a:gd name="connsiteX5" fmla="*/ 2368190 w 6158413"/>
              <a:gd name="connsiteY5" fmla="*/ 0 h 3775777"/>
              <a:gd name="connsiteX6" fmla="*/ 2804877 w 6158413"/>
              <a:gd name="connsiteY6" fmla="*/ 0 h 3775777"/>
              <a:gd name="connsiteX7" fmla="*/ 3303149 w 6158413"/>
              <a:gd name="connsiteY7" fmla="*/ 0 h 3775777"/>
              <a:gd name="connsiteX8" fmla="*/ 3678252 w 6158413"/>
              <a:gd name="connsiteY8" fmla="*/ 0 h 3775777"/>
              <a:gd name="connsiteX9" fmla="*/ 4114940 w 6158413"/>
              <a:gd name="connsiteY9" fmla="*/ 0 h 3775777"/>
              <a:gd name="connsiteX10" fmla="*/ 4613211 w 6158413"/>
              <a:gd name="connsiteY10" fmla="*/ 0 h 3775777"/>
              <a:gd name="connsiteX11" fmla="*/ 5234651 w 6158413"/>
              <a:gd name="connsiteY11" fmla="*/ 0 h 3775777"/>
              <a:gd name="connsiteX12" fmla="*/ 6158413 w 6158413"/>
              <a:gd name="connsiteY12" fmla="*/ 0 h 3775777"/>
              <a:gd name="connsiteX13" fmla="*/ 6158413 w 6158413"/>
              <a:gd name="connsiteY13" fmla="*/ 501639 h 3775777"/>
              <a:gd name="connsiteX14" fmla="*/ 6158413 w 6158413"/>
              <a:gd name="connsiteY14" fmla="*/ 927762 h 3775777"/>
              <a:gd name="connsiteX15" fmla="*/ 6158413 w 6158413"/>
              <a:gd name="connsiteY15" fmla="*/ 1429401 h 3775777"/>
              <a:gd name="connsiteX16" fmla="*/ 6158413 w 6158413"/>
              <a:gd name="connsiteY16" fmla="*/ 2006556 h 3775777"/>
              <a:gd name="connsiteX17" fmla="*/ 6158413 w 6158413"/>
              <a:gd name="connsiteY17" fmla="*/ 2470437 h 3775777"/>
              <a:gd name="connsiteX18" fmla="*/ 6158413 w 6158413"/>
              <a:gd name="connsiteY18" fmla="*/ 2934318 h 3775777"/>
              <a:gd name="connsiteX19" fmla="*/ 6158413 w 6158413"/>
              <a:gd name="connsiteY19" fmla="*/ 3775777 h 3775777"/>
              <a:gd name="connsiteX20" fmla="*/ 5783310 w 6158413"/>
              <a:gd name="connsiteY20" fmla="*/ 3775777 h 3775777"/>
              <a:gd name="connsiteX21" fmla="*/ 5223454 w 6158413"/>
              <a:gd name="connsiteY21" fmla="*/ 3775777 h 3775777"/>
              <a:gd name="connsiteX22" fmla="*/ 4540430 w 6158413"/>
              <a:gd name="connsiteY22" fmla="*/ 3775777 h 3775777"/>
              <a:gd name="connsiteX23" fmla="*/ 4042158 w 6158413"/>
              <a:gd name="connsiteY23" fmla="*/ 3775777 h 3775777"/>
              <a:gd name="connsiteX24" fmla="*/ 3543887 w 6158413"/>
              <a:gd name="connsiteY24" fmla="*/ 3775777 h 3775777"/>
              <a:gd name="connsiteX25" fmla="*/ 3107199 w 6158413"/>
              <a:gd name="connsiteY25" fmla="*/ 3775777 h 3775777"/>
              <a:gd name="connsiteX26" fmla="*/ 2732096 w 6158413"/>
              <a:gd name="connsiteY26" fmla="*/ 3775777 h 3775777"/>
              <a:gd name="connsiteX27" fmla="*/ 2295408 w 6158413"/>
              <a:gd name="connsiteY27" fmla="*/ 3775777 h 3775777"/>
              <a:gd name="connsiteX28" fmla="*/ 1797137 w 6158413"/>
              <a:gd name="connsiteY28" fmla="*/ 3775777 h 3775777"/>
              <a:gd name="connsiteX29" fmla="*/ 1175697 w 6158413"/>
              <a:gd name="connsiteY29" fmla="*/ 3775777 h 3775777"/>
              <a:gd name="connsiteX30" fmla="*/ 492673 w 6158413"/>
              <a:gd name="connsiteY30" fmla="*/ 3775777 h 3775777"/>
              <a:gd name="connsiteX31" fmla="*/ 0 w 6158413"/>
              <a:gd name="connsiteY31" fmla="*/ 3775777 h 3775777"/>
              <a:gd name="connsiteX32" fmla="*/ 0 w 6158413"/>
              <a:gd name="connsiteY32" fmla="*/ 3198623 h 3775777"/>
              <a:gd name="connsiteX33" fmla="*/ 0 w 6158413"/>
              <a:gd name="connsiteY33" fmla="*/ 2772499 h 3775777"/>
              <a:gd name="connsiteX34" fmla="*/ 0 w 6158413"/>
              <a:gd name="connsiteY34" fmla="*/ 2270860 h 3775777"/>
              <a:gd name="connsiteX35" fmla="*/ 0 w 6158413"/>
              <a:gd name="connsiteY35" fmla="*/ 1769221 h 3775777"/>
              <a:gd name="connsiteX36" fmla="*/ 0 w 6158413"/>
              <a:gd name="connsiteY36" fmla="*/ 1267582 h 3775777"/>
              <a:gd name="connsiteX37" fmla="*/ 0 w 6158413"/>
              <a:gd name="connsiteY37" fmla="*/ 652670 h 3775777"/>
              <a:gd name="connsiteX38" fmla="*/ 0 w 6158413"/>
              <a:gd name="connsiteY38" fmla="*/ 0 h 377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775777"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4499" y="184606"/>
                  <a:pt x="6120249" y="271397"/>
                  <a:pt x="6158413" y="501639"/>
                </a:cubicBezTo>
                <a:cubicBezTo>
                  <a:pt x="6196577" y="731881"/>
                  <a:pt x="6154904" y="757479"/>
                  <a:pt x="6158413" y="927762"/>
                </a:cubicBezTo>
                <a:cubicBezTo>
                  <a:pt x="6161922" y="1098045"/>
                  <a:pt x="6149182" y="1209702"/>
                  <a:pt x="6158413" y="1429401"/>
                </a:cubicBezTo>
                <a:cubicBezTo>
                  <a:pt x="6167644" y="1649100"/>
                  <a:pt x="6149701" y="1842073"/>
                  <a:pt x="6158413" y="2006556"/>
                </a:cubicBezTo>
                <a:cubicBezTo>
                  <a:pt x="6167125" y="2171039"/>
                  <a:pt x="6139449" y="2360729"/>
                  <a:pt x="6158413" y="2470437"/>
                </a:cubicBezTo>
                <a:cubicBezTo>
                  <a:pt x="6177377" y="2580145"/>
                  <a:pt x="6129978" y="2776131"/>
                  <a:pt x="6158413" y="2934318"/>
                </a:cubicBezTo>
                <a:cubicBezTo>
                  <a:pt x="6186848" y="3092505"/>
                  <a:pt x="6122255" y="3446016"/>
                  <a:pt x="6158413" y="3775777"/>
                </a:cubicBezTo>
                <a:cubicBezTo>
                  <a:pt x="5997798" y="3812275"/>
                  <a:pt x="5955466" y="3745845"/>
                  <a:pt x="5783310" y="3775777"/>
                </a:cubicBezTo>
                <a:cubicBezTo>
                  <a:pt x="5611154" y="3805709"/>
                  <a:pt x="5382829" y="3756410"/>
                  <a:pt x="5223454" y="3775777"/>
                </a:cubicBezTo>
                <a:cubicBezTo>
                  <a:pt x="5064079" y="3795144"/>
                  <a:pt x="4734043" y="3773117"/>
                  <a:pt x="4540430" y="3775777"/>
                </a:cubicBezTo>
                <a:cubicBezTo>
                  <a:pt x="4346817" y="3778437"/>
                  <a:pt x="4171290" y="3766038"/>
                  <a:pt x="4042158" y="3775777"/>
                </a:cubicBezTo>
                <a:cubicBezTo>
                  <a:pt x="3913026" y="3785516"/>
                  <a:pt x="3656701" y="3768463"/>
                  <a:pt x="3543887" y="3775777"/>
                </a:cubicBezTo>
                <a:cubicBezTo>
                  <a:pt x="3431073" y="3783091"/>
                  <a:pt x="3286617" y="3763316"/>
                  <a:pt x="3107199" y="3775777"/>
                </a:cubicBezTo>
                <a:cubicBezTo>
                  <a:pt x="2927781" y="3788238"/>
                  <a:pt x="2840538" y="3772744"/>
                  <a:pt x="2732096" y="3775777"/>
                </a:cubicBezTo>
                <a:cubicBezTo>
                  <a:pt x="2623654" y="3778810"/>
                  <a:pt x="2477932" y="3724086"/>
                  <a:pt x="2295408" y="3775777"/>
                </a:cubicBezTo>
                <a:cubicBezTo>
                  <a:pt x="2112884" y="3827468"/>
                  <a:pt x="1924669" y="3758695"/>
                  <a:pt x="1797137" y="3775777"/>
                </a:cubicBezTo>
                <a:cubicBezTo>
                  <a:pt x="1669605" y="3792859"/>
                  <a:pt x="1318830" y="3743521"/>
                  <a:pt x="1175697" y="3775777"/>
                </a:cubicBezTo>
                <a:cubicBezTo>
                  <a:pt x="1032564" y="3808033"/>
                  <a:pt x="711317" y="3706218"/>
                  <a:pt x="492673" y="3775777"/>
                </a:cubicBezTo>
                <a:cubicBezTo>
                  <a:pt x="274029" y="3845336"/>
                  <a:pt x="110871" y="3733830"/>
                  <a:pt x="0" y="3775777"/>
                </a:cubicBezTo>
                <a:cubicBezTo>
                  <a:pt x="-49741" y="3530880"/>
                  <a:pt x="44837" y="3332376"/>
                  <a:pt x="0" y="3198623"/>
                </a:cubicBezTo>
                <a:cubicBezTo>
                  <a:pt x="-44837" y="3064870"/>
                  <a:pt x="24456" y="2931043"/>
                  <a:pt x="0" y="2772499"/>
                </a:cubicBezTo>
                <a:cubicBezTo>
                  <a:pt x="-24456" y="2613955"/>
                  <a:pt x="57043" y="2440726"/>
                  <a:pt x="0" y="2270860"/>
                </a:cubicBezTo>
                <a:cubicBezTo>
                  <a:pt x="-57043" y="2100994"/>
                  <a:pt x="7933" y="2010322"/>
                  <a:pt x="0" y="1769221"/>
                </a:cubicBezTo>
                <a:cubicBezTo>
                  <a:pt x="-7933" y="1528120"/>
                  <a:pt x="50439" y="1421358"/>
                  <a:pt x="0" y="1267582"/>
                </a:cubicBezTo>
                <a:cubicBezTo>
                  <a:pt x="-50439" y="1113806"/>
                  <a:pt x="65026" y="942100"/>
                  <a:pt x="0" y="652670"/>
                </a:cubicBezTo>
                <a:cubicBezTo>
                  <a:pt x="-65026" y="363240"/>
                  <a:pt x="73424" y="185405"/>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C</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H</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E</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M</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I</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S</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T</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R</a:t>
            </a:r>
          </a:p>
          <a:p>
            <a:pPr marL="0" algn="l" defTabSz="457200" rtl="0" eaLnBrk="1" latinLnBrk="0" hangingPunct="1">
              <a:lnSpc>
                <a:spcPct val="150000"/>
              </a:lnSpc>
            </a:pPr>
            <a:r>
              <a:rPr lang="en-US" sz="1800" kern="1200" dirty="0">
                <a:solidFill>
                  <a:schemeClr val="tx1"/>
                </a:solidFill>
                <a:latin typeface="Verdana" panose="020B0604030504040204" pitchFamily="34" charset="0"/>
                <a:ea typeface="Verdana" panose="020B0604030504040204" pitchFamily="34" charset="0"/>
                <a:cs typeface="+mn-cs"/>
              </a:rPr>
              <a:t>Y</a:t>
            </a:r>
            <a:endParaRPr lang="en-US" sz="1400" kern="1200" dirty="0">
              <a:solidFill>
                <a:schemeClr val="tx1"/>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132506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ram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99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hadow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7CA12-B913-452D-AA3B-AC724699DD5A}"/>
              </a:ext>
            </a:extLst>
          </p:cNvPr>
          <p:cNvSpPr txBox="1"/>
          <p:nvPr userDrawn="1"/>
        </p:nvSpPr>
        <p:spPr>
          <a:xfrm>
            <a:off x="2629912" y="687771"/>
            <a:ext cx="1586038" cy="977191"/>
          </a:xfrm>
          <a:prstGeom prst="rect">
            <a:avLst/>
          </a:prstGeom>
          <a:noFill/>
        </p:spPr>
        <p:txBody>
          <a:bodyPr wrap="square" rtlCol="0">
            <a:spAutoFit/>
          </a:bodyPr>
          <a:lstStyle/>
          <a:p>
            <a:pPr algn="ctr">
              <a:lnSpc>
                <a:spcPct val="150000"/>
              </a:lnSpc>
            </a:pPr>
            <a:r>
              <a:rPr lang="en-US" sz="2000" b="1" dirty="0">
                <a:latin typeface="Janda Safe and Sound" panose="02000503000000020004" pitchFamily="2" charset="0"/>
              </a:rPr>
              <a:t>Periodic Table</a:t>
            </a:r>
          </a:p>
        </p:txBody>
      </p:sp>
      <p:pic>
        <p:nvPicPr>
          <p:cNvPr id="3" name="Picture 2" descr="A close up of a logo&#10;&#10;Description automatically generated">
            <a:extLst>
              <a:ext uri="{FF2B5EF4-FFF2-40B4-BE49-F238E27FC236}">
                <a16:creationId xmlns:a16="http://schemas.microsoft.com/office/drawing/2014/main" id="{4FD8C799-D2D3-4F08-9241-C9A41C2452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4926" y="4060285"/>
            <a:ext cx="1798324" cy="987554"/>
          </a:xfrm>
          <a:prstGeom prst="rect">
            <a:avLst/>
          </a:prstGeom>
        </p:spPr>
      </p:pic>
    </p:spTree>
    <p:extLst>
      <p:ext uri="{BB962C8B-B14F-4D97-AF65-F5344CB8AC3E}">
        <p14:creationId xmlns:p14="http://schemas.microsoft.com/office/powerpoint/2010/main" val="22912688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deba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916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Copyright">
    <p:spTree>
      <p:nvGrpSpPr>
        <p:cNvPr id="1" name=""/>
        <p:cNvGrpSpPr/>
        <p:nvPr/>
      </p:nvGrpSpPr>
      <p:grpSpPr>
        <a:xfrm>
          <a:off x="0" y="0"/>
          <a:ext cx="0" cy="0"/>
          <a:chOff x="0" y="0"/>
          <a:chExt cx="0" cy="0"/>
        </a:xfrm>
      </p:grpSpPr>
      <p:pic>
        <p:nvPicPr>
          <p:cNvPr id="2" name="Graphic 1" descr="Checkmark">
            <a:extLst>
              <a:ext uri="{FF2B5EF4-FFF2-40B4-BE49-F238E27FC236}">
                <a16:creationId xmlns:a16="http://schemas.microsoft.com/office/drawing/2014/main" id="{4A08B33F-C79B-46FD-B7EA-3E04054851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597" y="5868460"/>
            <a:ext cx="252847" cy="252847"/>
          </a:xfrm>
          <a:prstGeom prst="rect">
            <a:avLst/>
          </a:prstGeom>
        </p:spPr>
      </p:pic>
    </p:spTree>
    <p:extLst>
      <p:ext uri="{BB962C8B-B14F-4D97-AF65-F5344CB8AC3E}">
        <p14:creationId xmlns:p14="http://schemas.microsoft.com/office/powerpoint/2010/main" val="194090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tch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53BE318-4BD1-456A-B3F0-752CCD7E6DD2}"/>
              </a:ext>
            </a:extLst>
          </p:cNvPr>
          <p:cNvSpPr txBox="1"/>
          <p:nvPr userDrawn="1"/>
        </p:nvSpPr>
        <p:spPr>
          <a:xfrm>
            <a:off x="0" y="0"/>
            <a:ext cx="1484702" cy="4431983"/>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1.</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2.</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3" name="Rectangle 2">
            <a:extLst>
              <a:ext uri="{FF2B5EF4-FFF2-40B4-BE49-F238E27FC236}">
                <a16:creationId xmlns:a16="http://schemas.microsoft.com/office/drawing/2014/main" id="{165F4EE0-DD90-4DFF-8AA6-7BDCCBB4519F}"/>
              </a:ext>
            </a:extLst>
          </p:cNvPr>
          <p:cNvSpPr/>
          <p:nvPr userDrawn="1"/>
        </p:nvSpPr>
        <p:spPr>
          <a:xfrm>
            <a:off x="248478" y="461071"/>
            <a:ext cx="2087218" cy="397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 name="TextBox 6">
            <a:extLst>
              <a:ext uri="{FF2B5EF4-FFF2-40B4-BE49-F238E27FC236}">
                <a16:creationId xmlns:a16="http://schemas.microsoft.com/office/drawing/2014/main" id="{C4FEBF9E-1B14-49C3-9EBB-8A5FE54B966E}"/>
              </a:ext>
            </a:extLst>
          </p:cNvPr>
          <p:cNvSpPr txBox="1"/>
          <p:nvPr userDrawn="1"/>
        </p:nvSpPr>
        <p:spPr>
          <a:xfrm>
            <a:off x="2584174" y="571908"/>
            <a:ext cx="6243804" cy="4247317"/>
          </a:xfrm>
          <a:prstGeom prst="rect">
            <a:avLst/>
          </a:prstGeom>
          <a:noFill/>
        </p:spPr>
        <p:txBody>
          <a:bodyPr wrap="square">
            <a:spAutoFit/>
          </a:bodyPr>
          <a:lstStyle/>
          <a:p>
            <a:pPr defTabSz="1005840">
              <a:spcAft>
                <a:spcPts val="0"/>
              </a:spcAft>
            </a:pPr>
            <a:r>
              <a:rPr lang="en-US" sz="1800" dirty="0">
                <a:solidFill>
                  <a:prstClr val="black"/>
                </a:solidFill>
                <a:latin typeface="Verdana" panose="020B0604030504040204" pitchFamily="34" charset="0"/>
                <a:ea typeface="Verdana" panose="020B0604030504040204" pitchFamily="34" charset="0"/>
              </a:rPr>
              <a:t>Go to this link and watch the video:</a:t>
            </a:r>
          </a:p>
          <a:p>
            <a:pPr defTabSz="1005840">
              <a:spcAft>
                <a:spcPts val="0"/>
              </a:spcAft>
            </a:pPr>
            <a:endParaRPr lang="en-US" sz="1800" dirty="0">
              <a:solidFill>
                <a:prstClr val="black"/>
              </a:solidFill>
              <a:latin typeface="Verdana" panose="020B0604030504040204" pitchFamily="34" charset="0"/>
              <a:ea typeface="Verdana" panose="020B0604030504040204" pitchFamily="34" charset="0"/>
            </a:endParaRPr>
          </a:p>
          <a:p>
            <a:pPr defTabSz="1005840">
              <a:spcAft>
                <a:spcPts val="0"/>
              </a:spcAft>
            </a:pPr>
            <a:endParaRPr lang="en-US" sz="1800" dirty="0">
              <a:solidFill>
                <a:prstClr val="black"/>
              </a:solidFill>
              <a:latin typeface="Verdana" panose="020B0604030504040204" pitchFamily="34" charset="0"/>
              <a:ea typeface="Verdana" panose="020B0604030504040204" pitchFamily="34" charset="0"/>
            </a:endParaRPr>
          </a:p>
          <a:p>
            <a:pPr defTabSz="1005840">
              <a:spcAft>
                <a:spcPts val="0"/>
              </a:spcAft>
            </a:pPr>
            <a:endParaRPr lang="en-US" sz="1800" dirty="0">
              <a:solidFill>
                <a:prstClr val="black"/>
              </a:solidFill>
              <a:latin typeface="Verdana" panose="020B0604030504040204" pitchFamily="34" charset="0"/>
              <a:ea typeface="Verdana" panose="020B0604030504040204" pitchFamily="34" charset="0"/>
            </a:endParaRPr>
          </a:p>
          <a:p>
            <a:pPr defTabSz="1005840">
              <a:spcAft>
                <a:spcPts val="0"/>
              </a:spcAft>
            </a:pPr>
            <a:br>
              <a:rPr lang="en-US" sz="1800" b="1" dirty="0">
                <a:solidFill>
                  <a:prstClr val="black"/>
                </a:solidFill>
                <a:latin typeface="Verdana" panose="020B0604030504040204" pitchFamily="34" charset="0"/>
                <a:ea typeface="Verdana" panose="020B0604030504040204" pitchFamily="34" charset="0"/>
              </a:rPr>
            </a:br>
            <a:r>
              <a:rPr lang="en-US" sz="1800" dirty="0">
                <a:solidFill>
                  <a:prstClr val="black"/>
                </a:solidFill>
                <a:latin typeface="Verdana" panose="020B0604030504040204" pitchFamily="34" charset="0"/>
                <a:ea typeface="Verdana" panose="020B0604030504040204" pitchFamily="34" charset="0"/>
              </a:rPr>
              <a:t>Then answer these questions:</a:t>
            </a:r>
          </a:p>
          <a:p>
            <a:pPr defTabSz="1005840">
              <a:spcAft>
                <a:spcPts val="0"/>
              </a:spcAft>
            </a:pPr>
            <a:endParaRPr lang="en-US" sz="1800" dirty="0">
              <a:solidFill>
                <a:prstClr val="black"/>
              </a:solidFill>
              <a:latin typeface="Verdana" panose="020B0604030504040204" pitchFamily="34" charset="0"/>
              <a:ea typeface="Verdana" panose="020B0604030504040204" pitchFamily="34" charset="0"/>
            </a:endParaRPr>
          </a:p>
          <a:p>
            <a:pPr marL="228600" indent="-228600" defTabSz="1005840">
              <a:spcAft>
                <a:spcPts val="0"/>
              </a:spcAft>
              <a:buAutoNum type="arabicPeriod"/>
            </a:pPr>
            <a:r>
              <a:rPr lang="en-US" sz="1800" dirty="0">
                <a:solidFill>
                  <a:prstClr val="black"/>
                </a:solidFill>
                <a:latin typeface="Verdana" panose="020B0604030504040204" pitchFamily="34" charset="0"/>
                <a:ea typeface="Verdana" panose="020B0604030504040204" pitchFamily="34" charset="0"/>
              </a:rPr>
              <a:t>What does the atomic number represent on the periodic table?</a:t>
            </a:r>
          </a:p>
          <a:p>
            <a:pPr marL="228600" indent="-228600" defTabSz="1005840">
              <a:spcAft>
                <a:spcPts val="0"/>
              </a:spcAft>
              <a:buAutoNum type="arabicPeriod"/>
            </a:pPr>
            <a:endParaRPr lang="en-US" sz="1800" dirty="0">
              <a:solidFill>
                <a:prstClr val="black"/>
              </a:solidFill>
              <a:latin typeface="Verdana" panose="020B0604030504040204" pitchFamily="34" charset="0"/>
              <a:ea typeface="Verdana" panose="020B0604030504040204" pitchFamily="34" charset="0"/>
            </a:endParaRPr>
          </a:p>
          <a:p>
            <a:pPr marL="228600" indent="-228600" defTabSz="1005840">
              <a:spcAft>
                <a:spcPts val="0"/>
              </a:spcAft>
              <a:buFontTx/>
              <a:buAutoNum type="arabicPeriod"/>
            </a:pPr>
            <a:r>
              <a:rPr lang="en-US" sz="1800" dirty="0">
                <a:solidFill>
                  <a:prstClr val="black"/>
                </a:solidFill>
                <a:latin typeface="Verdana" panose="020B0604030504040204" pitchFamily="34" charset="0"/>
                <a:ea typeface="Verdana" panose="020B0604030504040204" pitchFamily="34" charset="0"/>
              </a:rPr>
              <a:t>Which part of the atom allows one atom to react with another one?</a:t>
            </a:r>
          </a:p>
          <a:p>
            <a:pPr marL="228600" indent="-228600" defTabSz="1005840">
              <a:spcAft>
                <a:spcPts val="0"/>
              </a:spcAft>
              <a:buFontTx/>
              <a:buAutoNum type="arabicPeriod"/>
            </a:pPr>
            <a:endParaRPr lang="en-US" sz="1800" dirty="0">
              <a:solidFill>
                <a:prstClr val="black"/>
              </a:solidFill>
              <a:latin typeface="Verdana" panose="020B0604030504040204" pitchFamily="34" charset="0"/>
              <a:ea typeface="Verdana" panose="020B0604030504040204" pitchFamily="34" charset="0"/>
            </a:endParaRPr>
          </a:p>
          <a:p>
            <a:pPr marL="228600" indent="-228600" defTabSz="1005840">
              <a:spcAft>
                <a:spcPts val="0"/>
              </a:spcAft>
              <a:buFontTx/>
              <a:buAutoNum type="arabicPeriod"/>
            </a:pPr>
            <a:r>
              <a:rPr lang="en-US" sz="1800" dirty="0">
                <a:solidFill>
                  <a:prstClr val="black"/>
                </a:solidFill>
                <a:latin typeface="Verdana" panose="020B0604030504040204" pitchFamily="34" charset="0"/>
                <a:ea typeface="Verdana" panose="020B0604030504040204" pitchFamily="34" charset="0"/>
              </a:rPr>
              <a:t>What is true about elements that are in             the same column (group/family)?</a:t>
            </a:r>
          </a:p>
        </p:txBody>
      </p:sp>
    </p:spTree>
    <p:extLst>
      <p:ext uri="{BB962C8B-B14F-4D97-AF65-F5344CB8AC3E}">
        <p14:creationId xmlns:p14="http://schemas.microsoft.com/office/powerpoint/2010/main" val="389440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ad I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4866C-8C78-451E-BC0E-F393DCDF98C0}"/>
              </a:ext>
            </a:extLst>
          </p:cNvPr>
          <p:cNvSpPr/>
          <p:nvPr userDrawn="1"/>
        </p:nvSpPr>
        <p:spPr>
          <a:xfrm>
            <a:off x="2418492" y="1178262"/>
            <a:ext cx="3376921" cy="3416320"/>
          </a:xfrm>
          <a:prstGeom prst="rect">
            <a:avLst/>
          </a:prstGeom>
        </p:spPr>
        <p:txBody>
          <a:bodyPr wrap="square" numCol="1">
            <a:spAutoFit/>
          </a:bodyPr>
          <a:lstStyle/>
          <a:p>
            <a:pPr marL="274320"/>
            <a:r>
              <a:rPr lang="en-US" sz="1200" dirty="0">
                <a:latin typeface="Verdana" panose="020B0604030504040204" pitchFamily="34" charset="0"/>
                <a:ea typeface="Verdana" panose="020B0604030504040204" pitchFamily="34" charset="0"/>
                <a:cs typeface="Century Gothic" charset="0"/>
              </a:rPr>
              <a:t>The year was 1869, and the place was St. Petersburg University in Russia. Dmitri Mendeleev had become a professor at the university and was teaching chemistry. He had noticed some interesting things about the elements they studied. He noticed relationships and connections between some of the elements. Seeing these connections, he felt there must be a way to organize the known </a:t>
            </a:r>
            <a:r>
              <a:rPr lang="en-US" sz="1200" b="1" dirty="0">
                <a:latin typeface="Verdana" panose="020B0604030504040204" pitchFamily="34" charset="0"/>
                <a:ea typeface="Verdana" panose="020B0604030504040204" pitchFamily="34" charset="0"/>
                <a:cs typeface="Century Gothic" charset="0"/>
              </a:rPr>
              <a:t>elements</a:t>
            </a:r>
            <a:r>
              <a:rPr lang="en-US" sz="1200" dirty="0">
                <a:latin typeface="Verdana" panose="020B0604030504040204" pitchFamily="34" charset="0"/>
                <a:ea typeface="Verdana" panose="020B0604030504040204" pitchFamily="34" charset="0"/>
                <a:cs typeface="Century Gothic" charset="0"/>
              </a:rPr>
              <a:t> in a way that made sense. He came up with what we now call the </a:t>
            </a:r>
            <a:r>
              <a:rPr lang="en-US" sz="1200" b="1" dirty="0">
                <a:latin typeface="Verdana" panose="020B0604030504040204" pitchFamily="34" charset="0"/>
                <a:ea typeface="Verdana" panose="020B0604030504040204" pitchFamily="34" charset="0"/>
                <a:cs typeface="Century Gothic" charset="0"/>
              </a:rPr>
              <a:t>Periodic Table</a:t>
            </a:r>
            <a:r>
              <a:rPr lang="en-US" sz="1200" dirty="0">
                <a:latin typeface="Verdana" panose="020B0604030504040204" pitchFamily="34" charset="0"/>
                <a:ea typeface="Verdana" panose="020B0604030504040204" pitchFamily="34" charset="0"/>
                <a:cs typeface="Century Gothic" charset="0"/>
              </a:rPr>
              <a:t>. It started out with 63 elements and has changed and evolved over time to include 118.</a:t>
            </a:r>
          </a:p>
          <a:p>
            <a:pPr marL="274320"/>
            <a:endParaRPr lang="en-US" sz="1200" dirty="0">
              <a:latin typeface="Verdana" panose="020B0604030504040204" pitchFamily="34" charset="0"/>
              <a:ea typeface="Verdana" panose="020B0604030504040204" pitchFamily="34" charset="0"/>
              <a:cs typeface="Century Gothic" charset="0"/>
            </a:endParaRPr>
          </a:p>
        </p:txBody>
      </p:sp>
      <p:sp>
        <p:nvSpPr>
          <p:cNvPr id="15" name="TextBox 14">
            <a:extLst>
              <a:ext uri="{FF2B5EF4-FFF2-40B4-BE49-F238E27FC236}">
                <a16:creationId xmlns:a16="http://schemas.microsoft.com/office/drawing/2014/main" id="{83326DAF-48DE-4686-9EBE-FF1C258D19B9}"/>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1. Jot down notes and drawings that will help you remember the meanings of these words. You can use the sketch/scribble button on the toolbar. </a:t>
            </a:r>
          </a:p>
        </p:txBody>
      </p:sp>
      <p:sp>
        <p:nvSpPr>
          <p:cNvPr id="16" name="TextBox 15">
            <a:extLst>
              <a:ext uri="{FF2B5EF4-FFF2-40B4-BE49-F238E27FC236}">
                <a16:creationId xmlns:a16="http://schemas.microsoft.com/office/drawing/2014/main" id="{4573F7BE-544F-4910-8038-E41B9144C329}"/>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The Periodic Table – Part 1</a:t>
            </a:r>
          </a:p>
        </p:txBody>
      </p:sp>
      <p:sp>
        <p:nvSpPr>
          <p:cNvPr id="5" name="Rectangle 4">
            <a:extLst>
              <a:ext uri="{FF2B5EF4-FFF2-40B4-BE49-F238E27FC236}">
                <a16:creationId xmlns:a16="http://schemas.microsoft.com/office/drawing/2014/main" id="{66FD0AB2-8D2C-4E3B-A332-2863C6FF80BB}"/>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00B0F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32C00F-1571-4F43-8E3C-E05A377DCB6F}"/>
              </a:ext>
            </a:extLst>
          </p:cNvPr>
          <p:cNvSpPr/>
          <p:nvPr userDrawn="1"/>
        </p:nvSpPr>
        <p:spPr>
          <a:xfrm>
            <a:off x="5593080" y="1178262"/>
            <a:ext cx="3432933" cy="3549818"/>
          </a:xfrm>
          <a:prstGeom prst="rect">
            <a:avLst/>
          </a:prstGeom>
        </p:spPr>
        <p:txBody>
          <a:bodyPr wrap="square" numCol="1">
            <a:spAutoFit/>
          </a:bodyPr>
          <a:lstStyle/>
          <a:p>
            <a:pPr marL="274320" marR="0" lvl="0" indent="0" algn="l" defTabSz="1005840" rtl="0" eaLnBrk="1" fontAlgn="auto" latinLnBrk="0" hangingPunct="1">
              <a:lnSpc>
                <a:spcPct val="107000"/>
              </a:lnSpc>
              <a:spcBef>
                <a:spcPts val="0"/>
              </a:spcBef>
              <a:spcAft>
                <a:spcPts val="880"/>
              </a:spcAft>
              <a:buClrTx/>
              <a:buSzTx/>
              <a:buFontTx/>
              <a:buNone/>
              <a:tabLst/>
              <a:defRPr/>
            </a:pPr>
            <a:r>
              <a:rPr lang="en-US" sz="1200" dirty="0">
                <a:latin typeface="Verdana" panose="020B0604030504040204" pitchFamily="34" charset="0"/>
                <a:ea typeface="Verdana" panose="020B0604030504040204" pitchFamily="34" charset="0"/>
                <a:cs typeface="Century Gothic" charset="0"/>
              </a:rPr>
              <a:t>How are they arranged? It looks like a massive grid. It’s arranged by atomic structure. There are rows and columns in the grid. Rows are horizontal, columns are vertical. Elements in the same row or in the same column share characteristics.</a:t>
            </a:r>
          </a:p>
          <a:p>
            <a:pPr marL="274320" marR="0" lvl="0" indent="0" algn="l" defTabSz="1005840" rtl="0" eaLnBrk="1" fontAlgn="auto" latinLnBrk="0" hangingPunct="1">
              <a:lnSpc>
                <a:spcPct val="107000"/>
              </a:lnSpc>
              <a:spcBef>
                <a:spcPts val="0"/>
              </a:spcBef>
              <a:spcAft>
                <a:spcPts val="880"/>
              </a:spcAft>
              <a:buClrTx/>
              <a:buSzTx/>
              <a:buFontTx/>
              <a:buNone/>
              <a:tabLst/>
              <a:defRPr/>
            </a:pPr>
            <a:r>
              <a:rPr lang="en-US" sz="1200" dirty="0">
                <a:latin typeface="Verdana" panose="020B0604030504040204" pitchFamily="34" charset="0"/>
                <a:ea typeface="Verdana" panose="020B0604030504040204" pitchFamily="34" charset="0"/>
                <a:cs typeface="Century Gothic" charset="0"/>
              </a:rPr>
              <a:t>Rows are called </a:t>
            </a:r>
            <a:r>
              <a:rPr lang="en-US" sz="1200" b="1" dirty="0">
                <a:latin typeface="Verdana" panose="020B0604030504040204" pitchFamily="34" charset="0"/>
                <a:ea typeface="Verdana" panose="020B0604030504040204" pitchFamily="34" charset="0"/>
                <a:cs typeface="Century Gothic" charset="0"/>
              </a:rPr>
              <a:t>periods</a:t>
            </a:r>
            <a:r>
              <a:rPr lang="en-US" sz="1200" dirty="0">
                <a:latin typeface="Verdana" panose="020B0604030504040204" pitchFamily="34" charset="0"/>
                <a:ea typeface="Verdana" panose="020B0604030504040204" pitchFamily="34" charset="0"/>
                <a:cs typeface="Century Gothic" charset="0"/>
              </a:rPr>
              <a:t>. Elements in the same row have the same number of shells. There are seven periods in the periodic table. As you move across a period in the table, electron shells stay the same, but protons increase. (For example, in the fourth row of the periodic table, all the elements have four electron shells. So, as you move across, atomic mass is increasing.</a:t>
            </a:r>
          </a:p>
        </p:txBody>
      </p:sp>
      <p:graphicFrame>
        <p:nvGraphicFramePr>
          <p:cNvPr id="2" name="Table 2">
            <a:extLst>
              <a:ext uri="{FF2B5EF4-FFF2-40B4-BE49-F238E27FC236}">
                <a16:creationId xmlns:a16="http://schemas.microsoft.com/office/drawing/2014/main" id="{3016192A-01E5-4C6F-B216-5FBC0CB66E31}"/>
              </a:ext>
            </a:extLst>
          </p:cNvPr>
          <p:cNvGraphicFramePr>
            <a:graphicFrameLocks noGrp="1"/>
          </p:cNvGraphicFramePr>
          <p:nvPr userDrawn="1">
            <p:extLst>
              <p:ext uri="{D42A27DB-BD31-4B8C-83A1-F6EECF244321}">
                <p14:modId xmlns:p14="http://schemas.microsoft.com/office/powerpoint/2010/main" val="3794180418"/>
              </p:ext>
            </p:extLst>
          </p:nvPr>
        </p:nvGraphicFramePr>
        <p:xfrm>
          <a:off x="174171" y="1416827"/>
          <a:ext cx="2065877" cy="3260919"/>
        </p:xfrm>
        <a:graphic>
          <a:graphicData uri="http://schemas.openxmlformats.org/drawingml/2006/table">
            <a:tbl>
              <a:tblPr>
                <a:tableStyleId>{5C22544A-7EE6-4342-B048-85BDC9FD1C3A}</a:tableStyleId>
              </a:tblPr>
              <a:tblGrid>
                <a:gridCol w="2065877">
                  <a:extLst>
                    <a:ext uri="{9D8B030D-6E8A-4147-A177-3AD203B41FA5}">
                      <a16:colId xmlns:a16="http://schemas.microsoft.com/office/drawing/2014/main" val="3432592881"/>
                    </a:ext>
                  </a:extLst>
                </a:gridCol>
              </a:tblGrid>
              <a:tr h="1086973">
                <a:tc>
                  <a:txBody>
                    <a:bodyPr/>
                    <a:lstStyle/>
                    <a:p>
                      <a:r>
                        <a:rPr lang="en-US" sz="1200" b="0" dirty="0">
                          <a:solidFill>
                            <a:schemeClr val="tx1"/>
                          </a:solidFill>
                          <a:latin typeface="Verdana" panose="020B0604030504040204" pitchFamily="34" charset="0"/>
                          <a:ea typeface="Verdana" panose="020B0604030504040204" pitchFamily="34" charset="0"/>
                        </a:rPr>
                        <a:t>elements </a:t>
                      </a:r>
                    </a:p>
                  </a:txBody>
                  <a:tcPr>
                    <a:noFill/>
                  </a:tcPr>
                </a:tc>
                <a:extLst>
                  <a:ext uri="{0D108BD9-81ED-4DB2-BD59-A6C34878D82A}">
                    <a16:rowId xmlns:a16="http://schemas.microsoft.com/office/drawing/2014/main" val="1908185840"/>
                  </a:ext>
                </a:extLst>
              </a:tr>
              <a:tr h="1086973">
                <a:tc>
                  <a:txBody>
                    <a:bodyPr/>
                    <a:lstStyle/>
                    <a:p>
                      <a:r>
                        <a:rPr lang="en-US" sz="1200" b="0" dirty="0">
                          <a:solidFill>
                            <a:schemeClr val="tx1"/>
                          </a:solidFill>
                          <a:latin typeface="Verdana" panose="020B0604030504040204" pitchFamily="34" charset="0"/>
                          <a:ea typeface="Verdana" panose="020B0604030504040204" pitchFamily="34" charset="0"/>
                        </a:rPr>
                        <a:t>Periodic Table </a:t>
                      </a:r>
                    </a:p>
                  </a:txBody>
                  <a:tcPr>
                    <a:noFill/>
                  </a:tcPr>
                </a:tc>
                <a:extLst>
                  <a:ext uri="{0D108BD9-81ED-4DB2-BD59-A6C34878D82A}">
                    <a16:rowId xmlns:a16="http://schemas.microsoft.com/office/drawing/2014/main" val="3556504523"/>
                  </a:ext>
                </a:extLst>
              </a:tr>
              <a:tr h="1086973">
                <a:tc>
                  <a:txBody>
                    <a:bodyPr/>
                    <a:lstStyle/>
                    <a:p>
                      <a:r>
                        <a:rPr lang="en-US" sz="1200" b="0" dirty="0">
                          <a:solidFill>
                            <a:schemeClr val="tx1"/>
                          </a:solidFill>
                          <a:latin typeface="Verdana" panose="020B0604030504040204" pitchFamily="34" charset="0"/>
                          <a:ea typeface="Verdana" panose="020B0604030504040204" pitchFamily="34" charset="0"/>
                        </a:rPr>
                        <a:t>periods </a:t>
                      </a:r>
                    </a:p>
                  </a:txBody>
                  <a:tcPr>
                    <a:noFill/>
                  </a:tcPr>
                </a:tc>
                <a:extLst>
                  <a:ext uri="{0D108BD9-81ED-4DB2-BD59-A6C34878D82A}">
                    <a16:rowId xmlns:a16="http://schemas.microsoft.com/office/drawing/2014/main" val="4195646363"/>
                  </a:ext>
                </a:extLst>
              </a:tr>
            </a:tbl>
          </a:graphicData>
        </a:graphic>
      </p:graphicFrame>
      <p:pic>
        <p:nvPicPr>
          <p:cNvPr id="8" name="Picture 7">
            <a:extLst>
              <a:ext uri="{FF2B5EF4-FFF2-40B4-BE49-F238E27FC236}">
                <a16:creationId xmlns:a16="http://schemas.microsoft.com/office/drawing/2014/main" id="{3F34C477-BD4B-40A1-9867-E500229232F7}"/>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09016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ead I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A5A7BB-D5CE-4916-8F15-E74FF4423AD5}"/>
              </a:ext>
            </a:extLst>
          </p:cNvPr>
          <p:cNvSpPr/>
          <p:nvPr userDrawn="1"/>
        </p:nvSpPr>
        <p:spPr>
          <a:xfrm>
            <a:off x="2461308" y="1127928"/>
            <a:ext cx="3314733" cy="3549818"/>
          </a:xfrm>
          <a:prstGeom prst="rect">
            <a:avLst/>
          </a:prstGeom>
        </p:spPr>
        <p:txBody>
          <a:bodyPr wrap="square" numCol="1">
            <a:spAutoFit/>
          </a:bodyPr>
          <a:lstStyle/>
          <a:p>
            <a:pPr marL="274320" marR="0" lvl="0" indent="0" algn="l" defTabSz="1005840" rtl="0" eaLnBrk="1" fontAlgn="auto" latinLnBrk="0" hangingPunct="1">
              <a:lnSpc>
                <a:spcPct val="107000"/>
              </a:lnSpc>
              <a:spcBef>
                <a:spcPts val="0"/>
              </a:spcBef>
              <a:spcAft>
                <a:spcPts val="880"/>
              </a:spcAft>
              <a:buClrTx/>
              <a:buSzTx/>
              <a:buFontTx/>
              <a:buNone/>
              <a:tabLst/>
              <a:defRPr/>
            </a:pPr>
            <a:r>
              <a:rPr lang="en-US" sz="1200" dirty="0">
                <a:latin typeface="Verdana" panose="020B0604030504040204" pitchFamily="34" charset="0"/>
                <a:ea typeface="Verdana" panose="020B0604030504040204" pitchFamily="34" charset="0"/>
                <a:cs typeface="Century Gothic" charset="0"/>
              </a:rPr>
              <a:t>Vertical columns are called </a:t>
            </a:r>
            <a:r>
              <a:rPr lang="en-US" sz="1200" b="1" dirty="0">
                <a:latin typeface="Verdana" panose="020B0604030504040204" pitchFamily="34" charset="0"/>
                <a:ea typeface="Verdana" panose="020B0604030504040204" pitchFamily="34" charset="0"/>
                <a:cs typeface="Century Gothic" charset="0"/>
              </a:rPr>
              <a:t>groups</a:t>
            </a:r>
            <a:r>
              <a:rPr lang="en-US" sz="1200" dirty="0">
                <a:latin typeface="Verdana" panose="020B0604030504040204" pitchFamily="34" charset="0"/>
                <a:ea typeface="Verdana" panose="020B0604030504040204" pitchFamily="34" charset="0"/>
                <a:cs typeface="Century Gothic" charset="0"/>
              </a:rPr>
              <a:t>. All elements in the same group have the same number of electrons in their outer shell. They’re called valence electrons, and these are the ones that do the bonding with other elements. For example, each element in group 1, the first column? They have one electron in their outer shell.</a:t>
            </a:r>
          </a:p>
          <a:p>
            <a:pPr marL="274320" marR="0" lvl="0" indent="0" algn="l" defTabSz="1005840" rtl="0" eaLnBrk="1" fontAlgn="auto" latinLnBrk="0" hangingPunct="1">
              <a:lnSpc>
                <a:spcPct val="107000"/>
              </a:lnSpc>
              <a:spcBef>
                <a:spcPts val="0"/>
              </a:spcBef>
              <a:spcAft>
                <a:spcPts val="880"/>
              </a:spcAft>
              <a:buClrTx/>
              <a:buSzTx/>
              <a:buFontTx/>
              <a:buNone/>
              <a:tabLst/>
              <a:defRPr/>
            </a:pPr>
            <a:r>
              <a:rPr lang="en-US" sz="1200" dirty="0">
                <a:latin typeface="Verdana" panose="020B0604030504040204" pitchFamily="34" charset="0"/>
                <a:ea typeface="Verdana" panose="020B0604030504040204" pitchFamily="34" charset="0"/>
                <a:cs typeface="Century Gothic" charset="0"/>
              </a:rPr>
              <a:t>When you read the individual squares on the periodic table, you need to know what you’re looking for! While tables can vary based on the version you’re looking at, they typically include some very basic information. </a:t>
            </a:r>
          </a:p>
        </p:txBody>
      </p:sp>
      <p:sp>
        <p:nvSpPr>
          <p:cNvPr id="10" name="TextBox 9">
            <a:extLst>
              <a:ext uri="{FF2B5EF4-FFF2-40B4-BE49-F238E27FC236}">
                <a16:creationId xmlns:a16="http://schemas.microsoft.com/office/drawing/2014/main" id="{3D79B420-71D0-40BB-AF50-F3492A2BB7DE}"/>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The Periodic Table – Part 2</a:t>
            </a:r>
          </a:p>
        </p:txBody>
      </p:sp>
      <p:sp>
        <p:nvSpPr>
          <p:cNvPr id="6" name="Rectangle 5">
            <a:extLst>
              <a:ext uri="{FF2B5EF4-FFF2-40B4-BE49-F238E27FC236}">
                <a16:creationId xmlns:a16="http://schemas.microsoft.com/office/drawing/2014/main" id="{4259C846-8FB2-44C4-A3B9-09ED1F1AA445}"/>
              </a:ext>
            </a:extLst>
          </p:cNvPr>
          <p:cNvSpPr/>
          <p:nvPr userDrawn="1"/>
        </p:nvSpPr>
        <p:spPr>
          <a:xfrm>
            <a:off x="5655096" y="1127928"/>
            <a:ext cx="3314733" cy="2051074"/>
          </a:xfrm>
          <a:prstGeom prst="rect">
            <a:avLst/>
          </a:prstGeom>
        </p:spPr>
        <p:txBody>
          <a:bodyPr wrap="square" numCol="1">
            <a:spAutoFit/>
          </a:bodyPr>
          <a:lstStyle/>
          <a:p>
            <a:pPr marL="274320" defTabSz="1005840">
              <a:lnSpc>
                <a:spcPct val="107000"/>
              </a:lnSpc>
              <a:spcAft>
                <a:spcPts val="880"/>
              </a:spcAft>
            </a:pPr>
            <a:r>
              <a:rPr lang="en-US" sz="1200" dirty="0">
                <a:latin typeface="Verdana" panose="020B0604030504040204" pitchFamily="34" charset="0"/>
                <a:ea typeface="Verdana" panose="020B0604030504040204" pitchFamily="34" charset="0"/>
                <a:cs typeface="Century Gothic" charset="0"/>
              </a:rPr>
              <a:t>They have the letter for the element (like the H for hydrogen). Sometimes, it will also have the name of the element. They have the </a:t>
            </a:r>
            <a:r>
              <a:rPr lang="en-US" sz="1200" b="1" dirty="0">
                <a:latin typeface="Verdana" panose="020B0604030504040204" pitchFamily="34" charset="0"/>
                <a:ea typeface="Verdana" panose="020B0604030504040204" pitchFamily="34" charset="0"/>
                <a:cs typeface="Century Gothic" charset="0"/>
              </a:rPr>
              <a:t>atomic number</a:t>
            </a:r>
            <a:r>
              <a:rPr lang="en-US" sz="1200" dirty="0">
                <a:latin typeface="Verdana" panose="020B0604030504040204" pitchFamily="34" charset="0"/>
                <a:ea typeface="Verdana" panose="020B0604030504040204" pitchFamily="34" charset="0"/>
                <a:cs typeface="Century Gothic" charset="0"/>
              </a:rPr>
              <a:t>, which is the number of protons in the nucleus and the number of electrons in the electron cloud. It will also give you the atomic mass number of the element.</a:t>
            </a:r>
            <a:endParaRPr lang="en-US" sz="1100"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0BAB96E-9FF9-417E-ABD8-1446078A6895}"/>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2. Jot down notes and drawings that will help you remember the meanings of these words. You can use the sketch/scribble button on the toolbar. </a:t>
            </a:r>
          </a:p>
        </p:txBody>
      </p:sp>
      <p:sp>
        <p:nvSpPr>
          <p:cNvPr id="11" name="Rectangle 10">
            <a:extLst>
              <a:ext uri="{FF2B5EF4-FFF2-40B4-BE49-F238E27FC236}">
                <a16:creationId xmlns:a16="http://schemas.microsoft.com/office/drawing/2014/main" id="{996335F9-40E7-4FF3-A429-5242EA46A910}"/>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00B0F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2">
            <a:extLst>
              <a:ext uri="{FF2B5EF4-FFF2-40B4-BE49-F238E27FC236}">
                <a16:creationId xmlns:a16="http://schemas.microsoft.com/office/drawing/2014/main" id="{DCD26871-1407-4818-A68B-D2EC9D79A588}"/>
              </a:ext>
            </a:extLst>
          </p:cNvPr>
          <p:cNvGraphicFramePr>
            <a:graphicFrameLocks noGrp="1"/>
          </p:cNvGraphicFramePr>
          <p:nvPr userDrawn="1">
            <p:extLst>
              <p:ext uri="{D42A27DB-BD31-4B8C-83A1-F6EECF244321}">
                <p14:modId xmlns:p14="http://schemas.microsoft.com/office/powerpoint/2010/main" val="215991166"/>
              </p:ext>
            </p:extLst>
          </p:nvPr>
        </p:nvGraphicFramePr>
        <p:xfrm>
          <a:off x="174171" y="1416827"/>
          <a:ext cx="2065877" cy="3260919"/>
        </p:xfrm>
        <a:graphic>
          <a:graphicData uri="http://schemas.openxmlformats.org/drawingml/2006/table">
            <a:tbl>
              <a:tblPr>
                <a:tableStyleId>{5C22544A-7EE6-4342-B048-85BDC9FD1C3A}</a:tableStyleId>
              </a:tblPr>
              <a:tblGrid>
                <a:gridCol w="2065877">
                  <a:extLst>
                    <a:ext uri="{9D8B030D-6E8A-4147-A177-3AD203B41FA5}">
                      <a16:colId xmlns:a16="http://schemas.microsoft.com/office/drawing/2014/main" val="3432592881"/>
                    </a:ext>
                  </a:extLst>
                </a:gridCol>
              </a:tblGrid>
              <a:tr h="1086973">
                <a:tc>
                  <a:txBody>
                    <a:bodyPr/>
                    <a:lstStyle/>
                    <a:p>
                      <a:r>
                        <a:rPr lang="en-US" sz="1200" b="0" dirty="0">
                          <a:solidFill>
                            <a:schemeClr val="tx1"/>
                          </a:solidFill>
                          <a:latin typeface="Verdana" panose="020B0604030504040204" pitchFamily="34" charset="0"/>
                          <a:ea typeface="Verdana" panose="020B0604030504040204" pitchFamily="34" charset="0"/>
                        </a:rPr>
                        <a:t>groups </a:t>
                      </a:r>
                    </a:p>
                  </a:txBody>
                  <a:tcPr>
                    <a:noFill/>
                  </a:tcPr>
                </a:tc>
                <a:extLst>
                  <a:ext uri="{0D108BD9-81ED-4DB2-BD59-A6C34878D82A}">
                    <a16:rowId xmlns:a16="http://schemas.microsoft.com/office/drawing/2014/main" val="1908185840"/>
                  </a:ext>
                </a:extLst>
              </a:tr>
              <a:tr h="1086973">
                <a:tc>
                  <a:txBody>
                    <a:bodyPr/>
                    <a:lstStyle/>
                    <a:p>
                      <a:r>
                        <a:rPr lang="en-US" sz="1200" b="0" dirty="0">
                          <a:solidFill>
                            <a:schemeClr val="tx1"/>
                          </a:solidFill>
                          <a:latin typeface="Verdana" panose="020B0604030504040204" pitchFamily="34" charset="0"/>
                          <a:ea typeface="Verdana" panose="020B0604030504040204" pitchFamily="34" charset="0"/>
                        </a:rPr>
                        <a:t>atomic number </a:t>
                      </a:r>
                    </a:p>
                  </a:txBody>
                  <a:tcPr>
                    <a:noFill/>
                  </a:tcPr>
                </a:tc>
                <a:extLst>
                  <a:ext uri="{0D108BD9-81ED-4DB2-BD59-A6C34878D82A}">
                    <a16:rowId xmlns:a16="http://schemas.microsoft.com/office/drawing/2014/main" val="3556504523"/>
                  </a:ext>
                </a:extLst>
              </a:tr>
              <a:tr h="1086973">
                <a:tc>
                  <a:txBody>
                    <a:bodyPr/>
                    <a:lstStyle/>
                    <a:p>
                      <a:endParaRPr lang="en-US" sz="1200" b="0" dirty="0">
                        <a:solidFill>
                          <a:schemeClr val="tx1"/>
                        </a:solidFill>
                        <a:latin typeface="Verdana" panose="020B0604030504040204" pitchFamily="34" charset="0"/>
                        <a:ea typeface="Verdana" panose="020B0604030504040204" pitchFamily="34" charset="0"/>
                      </a:endParaRPr>
                    </a:p>
                  </a:txBody>
                  <a:tcPr>
                    <a:noFill/>
                  </a:tcPr>
                </a:tc>
                <a:extLst>
                  <a:ext uri="{0D108BD9-81ED-4DB2-BD59-A6C34878D82A}">
                    <a16:rowId xmlns:a16="http://schemas.microsoft.com/office/drawing/2014/main" val="4195646363"/>
                  </a:ext>
                </a:extLst>
              </a:tr>
            </a:tbl>
          </a:graphicData>
        </a:graphic>
      </p:graphicFrame>
      <p:pic>
        <p:nvPicPr>
          <p:cNvPr id="13" name="Picture 12">
            <a:extLst>
              <a:ext uri="{FF2B5EF4-FFF2-40B4-BE49-F238E27FC236}">
                <a16:creationId xmlns:a16="http://schemas.microsoft.com/office/drawing/2014/main" id="{7D4E22B7-69B0-46B3-A29B-FA57B21BCB00}"/>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4271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Read I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2CBDA2-C03A-4563-8DF3-4565A57CD73A}"/>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Periodic Table – Questions</a:t>
            </a:r>
          </a:p>
        </p:txBody>
      </p:sp>
      <p:sp>
        <p:nvSpPr>
          <p:cNvPr id="18" name="TextBox 17">
            <a:extLst>
              <a:ext uri="{FF2B5EF4-FFF2-40B4-BE49-F238E27FC236}">
                <a16:creationId xmlns:a16="http://schemas.microsoft.com/office/drawing/2014/main" id="{CDBCCD8B-B1CA-470E-A1AF-C2C72C87CC28}"/>
              </a:ext>
            </a:extLst>
          </p:cNvPr>
          <p:cNvSpPr txBox="1"/>
          <p:nvPr userDrawn="1"/>
        </p:nvSpPr>
        <p:spPr>
          <a:xfrm>
            <a:off x="0" y="0"/>
            <a:ext cx="1484702" cy="2954655"/>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Answers</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1.</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2.</a:t>
            </a: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2" name="Rectangle 11">
            <a:extLst>
              <a:ext uri="{FF2B5EF4-FFF2-40B4-BE49-F238E27FC236}">
                <a16:creationId xmlns:a16="http://schemas.microsoft.com/office/drawing/2014/main" id="{ECBF39C4-1A46-4B54-BEEA-CB7389E7FB2D}"/>
              </a:ext>
            </a:extLst>
          </p:cNvPr>
          <p:cNvSpPr/>
          <p:nvPr userDrawn="1"/>
        </p:nvSpPr>
        <p:spPr>
          <a:xfrm>
            <a:off x="248478" y="417394"/>
            <a:ext cx="2017644" cy="238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18E7F317-73F5-44CC-B58E-A6B4B7CA0E98}"/>
              </a:ext>
            </a:extLst>
          </p:cNvPr>
          <p:cNvSpPr txBox="1"/>
          <p:nvPr userDrawn="1"/>
        </p:nvSpPr>
        <p:spPr>
          <a:xfrm>
            <a:off x="2543894" y="1153070"/>
            <a:ext cx="3208171" cy="461665"/>
          </a:xfrm>
          <a:prstGeom prst="rect">
            <a:avLst/>
          </a:prstGeom>
          <a:noFill/>
        </p:spPr>
        <p:txBody>
          <a:bodyPr wrap="square" rtlCol="0">
            <a:spAutoFit/>
          </a:bodyPr>
          <a:lstStyle/>
          <a:p>
            <a:pPr marL="342900" indent="-342900" defTabSz="1005840">
              <a:buFont typeface="+mj-lt"/>
              <a:buAutoNum type="arabicPeriod"/>
            </a:pPr>
            <a:r>
              <a:rPr lang="en-US" sz="1200" dirty="0">
                <a:solidFill>
                  <a:prstClr val="black"/>
                </a:solidFill>
                <a:latin typeface="Verdana" panose="020B0604030504040204" pitchFamily="34" charset="0"/>
                <a:ea typeface="Verdana" panose="020B0604030504040204" pitchFamily="34" charset="0"/>
              </a:rPr>
              <a:t>Which number determines how the Periodic Table is arranged?</a:t>
            </a:r>
          </a:p>
        </p:txBody>
      </p:sp>
      <p:sp>
        <p:nvSpPr>
          <p:cNvPr id="3" name="TextBox 2">
            <a:extLst>
              <a:ext uri="{FF2B5EF4-FFF2-40B4-BE49-F238E27FC236}">
                <a16:creationId xmlns:a16="http://schemas.microsoft.com/office/drawing/2014/main" id="{59F3363A-D547-4606-86B8-D947B9B6CF75}"/>
              </a:ext>
            </a:extLst>
          </p:cNvPr>
          <p:cNvSpPr txBox="1"/>
          <p:nvPr userDrawn="1"/>
        </p:nvSpPr>
        <p:spPr>
          <a:xfrm>
            <a:off x="2730572" y="1698886"/>
            <a:ext cx="3021494" cy="1061829"/>
          </a:xfrm>
          <a:prstGeom prst="rect">
            <a:avLst/>
          </a:prstGeom>
          <a:noFill/>
        </p:spPr>
        <p:txBody>
          <a:bodyPr wrap="square" rtlCol="0">
            <a:spAutoFit/>
          </a:bodyPr>
          <a:lstStyle/>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Atomic number</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Atomic mass  </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Number of neutrons  </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Number of ions  </a:t>
            </a:r>
          </a:p>
        </p:txBody>
      </p:sp>
      <p:sp>
        <p:nvSpPr>
          <p:cNvPr id="4" name="TextBox 3">
            <a:extLst>
              <a:ext uri="{FF2B5EF4-FFF2-40B4-BE49-F238E27FC236}">
                <a16:creationId xmlns:a16="http://schemas.microsoft.com/office/drawing/2014/main" id="{E90149C7-C1C7-4BAA-98B2-F7544EA35C69}"/>
              </a:ext>
            </a:extLst>
          </p:cNvPr>
          <p:cNvSpPr txBox="1"/>
          <p:nvPr userDrawn="1"/>
        </p:nvSpPr>
        <p:spPr>
          <a:xfrm>
            <a:off x="2528094" y="2913699"/>
            <a:ext cx="3279630" cy="461665"/>
          </a:xfrm>
          <a:prstGeom prst="rect">
            <a:avLst/>
          </a:prstGeom>
          <a:noFill/>
        </p:spPr>
        <p:txBody>
          <a:bodyPr wrap="square" rtlCol="0">
            <a:spAutoFit/>
          </a:bodyPr>
          <a:lstStyle/>
          <a:p>
            <a:pPr marL="342900" indent="-342900" defTabSz="1005840">
              <a:buFont typeface="+mj-lt"/>
              <a:buAutoNum type="arabicPeriod" startAt="2"/>
            </a:pPr>
            <a:r>
              <a:rPr lang="en-US" sz="1200" dirty="0">
                <a:solidFill>
                  <a:prstClr val="black"/>
                </a:solidFill>
                <a:latin typeface="Verdana" panose="020B0604030504040204" pitchFamily="34" charset="0"/>
                <a:ea typeface="Verdana" panose="020B0604030504040204" pitchFamily="34" charset="0"/>
              </a:rPr>
              <a:t>All the elements in the same period have the same _______.</a:t>
            </a:r>
          </a:p>
        </p:txBody>
      </p:sp>
      <p:sp>
        <p:nvSpPr>
          <p:cNvPr id="5" name="TextBox 4">
            <a:extLst>
              <a:ext uri="{FF2B5EF4-FFF2-40B4-BE49-F238E27FC236}">
                <a16:creationId xmlns:a16="http://schemas.microsoft.com/office/drawing/2014/main" id="{9D3A2210-4A42-44E0-A612-0EA5EB748C84}"/>
              </a:ext>
            </a:extLst>
          </p:cNvPr>
          <p:cNvSpPr txBox="1"/>
          <p:nvPr userDrawn="1"/>
        </p:nvSpPr>
        <p:spPr>
          <a:xfrm>
            <a:off x="2711395" y="3375364"/>
            <a:ext cx="3021495" cy="1061829"/>
          </a:xfrm>
          <a:prstGeom prst="rect">
            <a:avLst/>
          </a:prstGeom>
          <a:noFill/>
        </p:spPr>
        <p:txBody>
          <a:bodyPr wrap="square" rtlCol="0">
            <a:spAutoFit/>
          </a:bodyPr>
          <a:lstStyle/>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Valence electrons</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Energy shells or orbitals  </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Atomic mass  </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Atomic number  </a:t>
            </a:r>
          </a:p>
        </p:txBody>
      </p:sp>
      <p:sp>
        <p:nvSpPr>
          <p:cNvPr id="16" name="TextBox 15">
            <a:extLst>
              <a:ext uri="{FF2B5EF4-FFF2-40B4-BE49-F238E27FC236}">
                <a16:creationId xmlns:a16="http://schemas.microsoft.com/office/drawing/2014/main" id="{1A562E12-6107-493A-8C2C-FCBA2984F62E}"/>
              </a:ext>
            </a:extLst>
          </p:cNvPr>
          <p:cNvSpPr txBox="1"/>
          <p:nvPr userDrawn="1"/>
        </p:nvSpPr>
        <p:spPr>
          <a:xfrm>
            <a:off x="5791919" y="1153069"/>
            <a:ext cx="3208171" cy="461665"/>
          </a:xfrm>
          <a:prstGeom prst="rect">
            <a:avLst/>
          </a:prstGeom>
          <a:noFill/>
        </p:spPr>
        <p:txBody>
          <a:bodyPr wrap="square" rtlCol="0">
            <a:spAutoFit/>
          </a:bodyPr>
          <a:lstStyle/>
          <a:p>
            <a:pPr marL="342900" indent="-342900" defTabSz="1005840">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All the elements in the same group have the same ______.</a:t>
            </a:r>
          </a:p>
        </p:txBody>
      </p:sp>
      <p:sp>
        <p:nvSpPr>
          <p:cNvPr id="22" name="Rectangle 21">
            <a:extLst>
              <a:ext uri="{FF2B5EF4-FFF2-40B4-BE49-F238E27FC236}">
                <a16:creationId xmlns:a16="http://schemas.microsoft.com/office/drawing/2014/main" id="{2BEACE44-BD79-4365-83DC-3C53C5BE4244}"/>
              </a:ext>
            </a:extLst>
          </p:cNvPr>
          <p:cNvSpPr/>
          <p:nvPr userDrawn="1"/>
        </p:nvSpPr>
        <p:spPr>
          <a:xfrm>
            <a:off x="5926994" y="1605726"/>
            <a:ext cx="2968528" cy="1061829"/>
          </a:xfrm>
          <a:prstGeom prst="rect">
            <a:avLst/>
          </a:prstGeom>
        </p:spPr>
        <p:txBody>
          <a:bodyPr wrap="square">
            <a:spAutoFit/>
          </a:bodyPr>
          <a:lstStyle/>
          <a:p>
            <a:pPr marL="377190" indent="-377190" defTabSz="1005840">
              <a:lnSpc>
                <a:spcPct val="100000"/>
              </a:lnSpc>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Valence electrons</a:t>
            </a:r>
          </a:p>
          <a:p>
            <a:pPr marL="377190" indent="-377190" defTabSz="1005840">
              <a:lnSpc>
                <a:spcPct val="100000"/>
              </a:lnSpc>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Energy shells or orbitals  </a:t>
            </a:r>
          </a:p>
          <a:p>
            <a:pPr marL="377190" indent="-377190" defTabSz="1005840">
              <a:lnSpc>
                <a:spcPct val="100000"/>
              </a:lnSpc>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Atomic mass  </a:t>
            </a:r>
          </a:p>
          <a:p>
            <a:pPr marL="377190" indent="-377190" defTabSz="1005840">
              <a:lnSpc>
                <a:spcPct val="100000"/>
              </a:lnSpc>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Atomic number  </a:t>
            </a:r>
          </a:p>
        </p:txBody>
      </p:sp>
    </p:spTree>
    <p:extLst>
      <p:ext uri="{BB962C8B-B14F-4D97-AF65-F5344CB8AC3E}">
        <p14:creationId xmlns:p14="http://schemas.microsoft.com/office/powerpoint/2010/main" val="164236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 </a:t>
            </a:r>
          </a:p>
        </p:txBody>
      </p:sp>
      <p:sp>
        <p:nvSpPr>
          <p:cNvPr id="2" name="Rectangle 1">
            <a:extLst>
              <a:ext uri="{FF2B5EF4-FFF2-40B4-BE49-F238E27FC236}">
                <a16:creationId xmlns:a16="http://schemas.microsoft.com/office/drawing/2014/main" id="{8816796C-185B-8B42-B683-19F3A352ABA6}"/>
              </a:ext>
            </a:extLst>
          </p:cNvPr>
          <p:cNvSpPr/>
          <p:nvPr userDrawn="1"/>
        </p:nvSpPr>
        <p:spPr>
          <a:xfrm>
            <a:off x="50854" y="451"/>
            <a:ext cx="2408926" cy="3139321"/>
          </a:xfrm>
          <a:prstGeom prst="rect">
            <a:avLst/>
          </a:prstGeom>
        </p:spPr>
        <p:txBody>
          <a:bodyPr wrap="square">
            <a:spAutoFit/>
          </a:bodyPr>
          <a:lstStyle/>
          <a:p>
            <a:pPr defTabSz="1005840"/>
            <a:r>
              <a:rPr lang="en-US" sz="1400" dirty="0">
                <a:solidFill>
                  <a:prstClr val="black"/>
                </a:solidFill>
                <a:latin typeface="Verdana" panose="020B0604030504040204" pitchFamily="34" charset="0"/>
                <a:ea typeface="Verdana" panose="020B0604030504040204" pitchFamily="34" charset="0"/>
              </a:rPr>
              <a:t>There are 20 shapes of different colors in front of you. </a:t>
            </a:r>
          </a:p>
          <a:p>
            <a:pPr defTabSz="1005840"/>
            <a:endParaRPr lang="en-US" sz="1400" dirty="0">
              <a:solidFill>
                <a:prstClr val="black"/>
              </a:solidFill>
              <a:latin typeface="Verdana" panose="020B0604030504040204" pitchFamily="34" charset="0"/>
              <a:ea typeface="Verdana" panose="020B0604030504040204" pitchFamily="34" charset="0"/>
            </a:endParaRPr>
          </a:p>
          <a:p>
            <a:pPr defTabSz="1005840"/>
            <a:r>
              <a:rPr lang="en-US" sz="1400" dirty="0">
                <a:solidFill>
                  <a:prstClr val="black"/>
                </a:solidFill>
                <a:latin typeface="Verdana" panose="020B0604030504040204" pitchFamily="34" charset="0"/>
                <a:ea typeface="Verdana" panose="020B0604030504040204" pitchFamily="34" charset="0"/>
              </a:rPr>
              <a:t>Organize all of            them into a 4x4         grid that makes            the most logical sense to you.</a:t>
            </a:r>
          </a:p>
          <a:p>
            <a:pPr marL="0" indent="0" defTabSz="1005840">
              <a:buFont typeface="+mj-lt"/>
              <a:buNone/>
            </a:pPr>
            <a:endParaRPr lang="en-US" sz="1600" dirty="0">
              <a:solidFill>
                <a:prstClr val="black"/>
              </a:solidFill>
              <a:latin typeface="Verdana" panose="020B0604030504040204" pitchFamily="34" charset="0"/>
              <a:ea typeface="Verdana" panose="020B0604030504040204" pitchFamily="34" charset="0"/>
            </a:endParaRPr>
          </a:p>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Describe your thought process in organizing the shapes.</a:t>
            </a:r>
          </a:p>
        </p:txBody>
      </p:sp>
      <p:sp>
        <p:nvSpPr>
          <p:cNvPr id="4" name="TextBox 3">
            <a:extLst>
              <a:ext uri="{FF2B5EF4-FFF2-40B4-BE49-F238E27FC236}">
                <a16:creationId xmlns:a16="http://schemas.microsoft.com/office/drawing/2014/main" id="{12B34035-EE21-8F49-9235-758932ABF44E}"/>
              </a:ext>
            </a:extLst>
          </p:cNvPr>
          <p:cNvSpPr txBox="1"/>
          <p:nvPr userDrawn="1"/>
        </p:nvSpPr>
        <p:spPr>
          <a:xfrm>
            <a:off x="0" y="3062184"/>
            <a:ext cx="1393330" cy="1661993"/>
          </a:xfrm>
          <a:prstGeom prst="rect">
            <a:avLst/>
          </a:prstGeom>
          <a:noFill/>
        </p:spPr>
        <p:txBody>
          <a:bodyPr wrap="none" rtlCol="0">
            <a:sp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Your</a:t>
            </a:r>
            <a:r>
              <a:rPr lang="en-US" dirty="0">
                <a:latin typeface="Verdana" panose="020B0604030504040204" pitchFamily="34" charset="0"/>
                <a:ea typeface="Verdana" panose="020B0604030504040204" pitchFamily="34" charset="0"/>
                <a:cs typeface="Verdana" panose="020B0604030504040204" pitchFamily="34" charset="0"/>
              </a:rPr>
              <a:t> </a:t>
            </a:r>
            <a:r>
              <a:rPr lang="en-US" sz="1200" b="1" dirty="0">
                <a:latin typeface="Verdana" panose="020B0604030504040204" pitchFamily="34" charset="0"/>
                <a:ea typeface="Verdana" panose="020B0604030504040204" pitchFamily="34" charset="0"/>
                <a:cs typeface="Verdana" panose="020B0604030504040204" pitchFamily="34" charset="0"/>
              </a:rPr>
              <a:t>Answer</a:t>
            </a:r>
            <a:r>
              <a:rPr lang="en-US" sz="1200" dirty="0">
                <a:latin typeface="Verdana" panose="020B0604030504040204" pitchFamily="34" charset="0"/>
                <a:ea typeface="Verdana" panose="020B0604030504040204" pitchFamily="34" charset="0"/>
                <a:cs typeface="Verdana" panose="020B0604030504040204" pitchFamily="34" charset="0"/>
              </a:rPr>
              <a:t>:</a:t>
            </a:r>
          </a:p>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5" name="Rectangle 4">
            <a:extLst>
              <a:ext uri="{FF2B5EF4-FFF2-40B4-BE49-F238E27FC236}">
                <a16:creationId xmlns:a16="http://schemas.microsoft.com/office/drawing/2014/main" id="{55279C7A-E5D5-B348-8CFC-448258E323F9}"/>
              </a:ext>
            </a:extLst>
          </p:cNvPr>
          <p:cNvSpPr/>
          <p:nvPr userDrawn="1"/>
        </p:nvSpPr>
        <p:spPr>
          <a:xfrm>
            <a:off x="268467" y="3416668"/>
            <a:ext cx="2066883" cy="1307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pic>
        <p:nvPicPr>
          <p:cNvPr id="7" name="Picture 6">
            <a:extLst>
              <a:ext uri="{FF2B5EF4-FFF2-40B4-BE49-F238E27FC236}">
                <a16:creationId xmlns:a16="http://schemas.microsoft.com/office/drawing/2014/main" id="{41D09FEA-2D70-49A1-9487-BDBD2795A5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55206" y="822353"/>
            <a:ext cx="680144" cy="680144"/>
          </a:xfrm>
          <a:prstGeom prst="rect">
            <a:avLst/>
          </a:prstGeom>
        </p:spPr>
      </p:pic>
    </p:spTree>
    <p:extLst>
      <p:ext uri="{BB962C8B-B14F-4D97-AF65-F5344CB8AC3E}">
        <p14:creationId xmlns:p14="http://schemas.microsoft.com/office/powerpoint/2010/main" val="209428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 </a:t>
            </a:r>
          </a:p>
        </p:txBody>
      </p:sp>
      <p:pic>
        <p:nvPicPr>
          <p:cNvPr id="5" name="Picture 4">
            <a:extLst>
              <a:ext uri="{FF2B5EF4-FFF2-40B4-BE49-F238E27FC236}">
                <a16:creationId xmlns:a16="http://schemas.microsoft.com/office/drawing/2014/main" id="{2966761A-16E9-4E4A-BAE4-E00A9D459AA8}"/>
              </a:ext>
            </a:extLst>
          </p:cNvPr>
          <p:cNvPicPr>
            <a:picLocks noChangeAspect="1"/>
          </p:cNvPicPr>
          <p:nvPr userDrawn="1"/>
        </p:nvPicPr>
        <p:blipFill>
          <a:blip r:embed="rId2"/>
          <a:stretch>
            <a:fillRect/>
          </a:stretch>
        </p:blipFill>
        <p:spPr>
          <a:xfrm>
            <a:off x="2934805" y="1120656"/>
            <a:ext cx="4652079" cy="3595879"/>
          </a:xfrm>
          <a:prstGeom prst="rect">
            <a:avLst/>
          </a:prstGeom>
        </p:spPr>
      </p:pic>
      <p:sp>
        <p:nvSpPr>
          <p:cNvPr id="11" name="TextBox 10">
            <a:extLst>
              <a:ext uri="{FF2B5EF4-FFF2-40B4-BE49-F238E27FC236}">
                <a16:creationId xmlns:a16="http://schemas.microsoft.com/office/drawing/2014/main" id="{DBA8A5C7-B36C-4F96-8F28-2EFE09DFA7C3}"/>
              </a:ext>
            </a:extLst>
          </p:cNvPr>
          <p:cNvSpPr txBox="1"/>
          <p:nvPr userDrawn="1"/>
        </p:nvSpPr>
        <p:spPr>
          <a:xfrm>
            <a:off x="85940" y="103830"/>
            <a:ext cx="2334126" cy="3108543"/>
          </a:xfrm>
          <a:prstGeom prst="rect">
            <a:avLst/>
          </a:prstGeom>
          <a:noFill/>
        </p:spPr>
        <p:txBody>
          <a:bodyPr wrap="square">
            <a:spAutoFit/>
          </a:bodyPr>
          <a:lstStyle/>
          <a:p>
            <a:pPr defTabSz="1005840"/>
            <a:r>
              <a:rPr lang="en-US" sz="1400" dirty="0">
                <a:solidFill>
                  <a:prstClr val="black"/>
                </a:solidFill>
                <a:latin typeface="Verdana" panose="020B0604030504040204" pitchFamily="34" charset="0"/>
                <a:ea typeface="Verdana" panose="020B0604030504040204" pitchFamily="34" charset="0"/>
              </a:rPr>
              <a:t>The </a:t>
            </a:r>
            <a:r>
              <a:rPr lang="en-US" sz="1400" b="1" dirty="0">
                <a:solidFill>
                  <a:prstClr val="black"/>
                </a:solidFill>
                <a:latin typeface="Verdana" panose="020B0604030504040204" pitchFamily="34" charset="0"/>
                <a:ea typeface="Verdana" panose="020B0604030504040204" pitchFamily="34" charset="0"/>
              </a:rPr>
              <a:t>Periodic Table</a:t>
            </a:r>
            <a:r>
              <a:rPr lang="en-US" sz="1400" dirty="0">
                <a:solidFill>
                  <a:prstClr val="black"/>
                </a:solidFill>
                <a:latin typeface="Verdana" panose="020B0604030504040204" pitchFamily="34" charset="0"/>
                <a:ea typeface="Verdana" panose="020B0604030504040204" pitchFamily="34" charset="0"/>
              </a:rPr>
              <a:t> is an organization system for all of the known elements. It uses patterns in the elements’ properties to sort them into rows and columns, much like how you sorted these cards.</a:t>
            </a:r>
          </a:p>
          <a:p>
            <a:pPr defTabSz="1005840"/>
            <a:endParaRPr lang="en-US" sz="1400" dirty="0">
              <a:solidFill>
                <a:prstClr val="black"/>
              </a:solidFill>
              <a:latin typeface="Verdana" panose="020B0604030504040204" pitchFamily="34" charset="0"/>
              <a:ea typeface="Verdana" panose="020B0604030504040204" pitchFamily="34" charset="0"/>
            </a:endParaRPr>
          </a:p>
          <a:p>
            <a:pPr defTabSz="1005840"/>
            <a:r>
              <a:rPr lang="en-US" sz="1400" dirty="0">
                <a:solidFill>
                  <a:prstClr val="black"/>
                </a:solidFill>
                <a:latin typeface="Verdana" panose="020B0604030504040204" pitchFamily="34" charset="0"/>
                <a:ea typeface="Verdana" panose="020B0604030504040204" pitchFamily="34" charset="0"/>
              </a:rPr>
              <a:t>Our model represents how the Periodic Table is organized.</a:t>
            </a:r>
          </a:p>
        </p:txBody>
      </p:sp>
    </p:spTree>
    <p:extLst>
      <p:ext uri="{BB962C8B-B14F-4D97-AF65-F5344CB8AC3E}">
        <p14:creationId xmlns:p14="http://schemas.microsoft.com/office/powerpoint/2010/main" val="1691766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tiff"/><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 Id="rId9" Type="http://schemas.openxmlformats.org/officeDocument/2006/relationships/image" Target="../media/image5.tiff"/></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6.xml"/><Relationship Id="rId7" Type="http://schemas.openxmlformats.org/officeDocument/2006/relationships/image" Target="../media/image8.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10.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11.xml"/><Relationship Id="rId1" Type="http://schemas.openxmlformats.org/officeDocument/2006/relationships/slideLayout" Target="../slideLayouts/slideLayout29.xml"/><Relationship Id="rId4" Type="http://schemas.openxmlformats.org/officeDocument/2006/relationships/image" Target="../media/image9.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2.xml"/><Relationship Id="rId1" Type="http://schemas.openxmlformats.org/officeDocument/2006/relationships/slideLayout" Target="../slideLayouts/slideLayout30.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3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9.png"/><Relationship Id="rId5" Type="http://schemas.openxmlformats.org/officeDocument/2006/relationships/slideLayout" Target="../slideLayouts/slideLayout12.xml"/><Relationship Id="rId10" Type="http://schemas.openxmlformats.org/officeDocument/2006/relationships/image" Target="../media/image8.png"/><Relationship Id="rId4" Type="http://schemas.openxmlformats.org/officeDocument/2006/relationships/slideLayout" Target="../slideLayouts/slideLayout11.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5.xml"/><Relationship Id="rId1" Type="http://schemas.openxmlformats.org/officeDocument/2006/relationships/slideLayout" Target="../slideLayouts/slideLayout16.xml"/><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20.xml"/><Relationship Id="rId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8.xml"/><Relationship Id="rId1" Type="http://schemas.openxmlformats.org/officeDocument/2006/relationships/slideLayout" Target="../slideLayouts/slideLayout21.xml"/><Relationship Id="rId4" Type="http://schemas.openxmlformats.org/officeDocument/2006/relationships/image" Target="../media/image9.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picture containing living, indoor, room, table&#10;&#10;Description automatically generated">
            <a:extLst>
              <a:ext uri="{FF2B5EF4-FFF2-40B4-BE49-F238E27FC236}">
                <a16:creationId xmlns:a16="http://schemas.microsoft.com/office/drawing/2014/main" id="{3FDDD393-AA82-4B40-931E-FC8629F449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9" name="Picture 8" descr="A picture containing table, water, small, sitting&#10;&#10;Description automatically generated">
            <a:extLst>
              <a:ext uri="{FF2B5EF4-FFF2-40B4-BE49-F238E27FC236}">
                <a16:creationId xmlns:a16="http://schemas.microsoft.com/office/drawing/2014/main" id="{B77A2B69-CBA5-45F6-B070-3729262112D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380847">
            <a:off x="500802" y="2742293"/>
            <a:ext cx="872730" cy="609352"/>
          </a:xfrm>
          <a:prstGeom prst="rect">
            <a:avLst/>
          </a:prstGeom>
        </p:spPr>
      </p:pic>
      <p:pic>
        <p:nvPicPr>
          <p:cNvPr id="12" name="Picture 11" descr="A picture containing table, water, small, sitting&#10;&#10;Description automatically generated">
            <a:extLst>
              <a:ext uri="{FF2B5EF4-FFF2-40B4-BE49-F238E27FC236}">
                <a16:creationId xmlns:a16="http://schemas.microsoft.com/office/drawing/2014/main" id="{DCCBEE15-B50C-4703-A221-88AEE74EB7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76788" y="1666217"/>
            <a:ext cx="550939" cy="366549"/>
          </a:xfrm>
          <a:prstGeom prst="rect">
            <a:avLst/>
          </a:prstGeom>
        </p:spPr>
      </p:pic>
      <p:pic>
        <p:nvPicPr>
          <p:cNvPr id="13" name="Picture 12" descr="A picture containing table, water, small, sitting&#10;&#10;Description automatically generated">
            <a:extLst>
              <a:ext uri="{FF2B5EF4-FFF2-40B4-BE49-F238E27FC236}">
                <a16:creationId xmlns:a16="http://schemas.microsoft.com/office/drawing/2014/main" id="{E21F6277-1836-493E-A502-7459207AB983}"/>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420000">
            <a:off x="1496582" y="2740735"/>
            <a:ext cx="832104" cy="603504"/>
          </a:xfrm>
          <a:prstGeom prst="rect">
            <a:avLst/>
          </a:prstGeom>
        </p:spPr>
      </p:pic>
      <p:pic>
        <p:nvPicPr>
          <p:cNvPr id="14" name="Picture 13" descr="A picture containing table, water, small, sitting&#10;&#10;Description automatically generated">
            <a:extLst>
              <a:ext uri="{FF2B5EF4-FFF2-40B4-BE49-F238E27FC236}">
                <a16:creationId xmlns:a16="http://schemas.microsoft.com/office/drawing/2014/main" id="{84992F9A-4371-43CA-A462-2173ED25C8E1}"/>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420000">
            <a:off x="951163" y="1901717"/>
            <a:ext cx="621792" cy="429768"/>
          </a:xfrm>
          <a:prstGeom prst="rect">
            <a:avLst/>
          </a:prstGeom>
        </p:spPr>
      </p:pic>
      <p:pic>
        <p:nvPicPr>
          <p:cNvPr id="15" name="Picture 14" descr="A picture containing table, water, small, sitting&#10;&#10;Description automatically generated">
            <a:extLst>
              <a:ext uri="{FF2B5EF4-FFF2-40B4-BE49-F238E27FC236}">
                <a16:creationId xmlns:a16="http://schemas.microsoft.com/office/drawing/2014/main" id="{F853FDCB-E682-4AE0-B0C8-2865B672B8B3}"/>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420000">
            <a:off x="1689158" y="1902196"/>
            <a:ext cx="603504" cy="429768"/>
          </a:xfrm>
          <a:prstGeom prst="rect">
            <a:avLst/>
          </a:prstGeom>
        </p:spPr>
      </p:pic>
      <p:pic>
        <p:nvPicPr>
          <p:cNvPr id="17" name="Picture 16" descr="A picture containing table, water, small, sitting&#10;&#10;Description automatically generated">
            <a:extLst>
              <a:ext uri="{FF2B5EF4-FFF2-40B4-BE49-F238E27FC236}">
                <a16:creationId xmlns:a16="http://schemas.microsoft.com/office/drawing/2014/main" id="{9A0F670D-FACC-40C7-964D-8221D789A56B}"/>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780000">
            <a:off x="4647537" y="1895808"/>
            <a:ext cx="594360" cy="438912"/>
          </a:xfrm>
          <a:prstGeom prst="rect">
            <a:avLst/>
          </a:prstGeom>
        </p:spPr>
      </p:pic>
      <p:pic>
        <p:nvPicPr>
          <p:cNvPr id="19" name="Picture 18" descr="A picture containing table, water, small, sitting&#10;&#10;Description automatically generated">
            <a:extLst>
              <a:ext uri="{FF2B5EF4-FFF2-40B4-BE49-F238E27FC236}">
                <a16:creationId xmlns:a16="http://schemas.microsoft.com/office/drawing/2014/main" id="{95C35705-A932-4306-A352-A684EFA98EB2}"/>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720000">
            <a:off x="5360538" y="1900043"/>
            <a:ext cx="621792" cy="438912"/>
          </a:xfrm>
          <a:prstGeom prst="rect">
            <a:avLst/>
          </a:prstGeom>
        </p:spPr>
      </p:pic>
      <p:pic>
        <p:nvPicPr>
          <p:cNvPr id="21" name="Picture 20" descr="A picture containing table, water, small, sitting&#10;&#10;Description automatically generated">
            <a:extLst>
              <a:ext uri="{FF2B5EF4-FFF2-40B4-BE49-F238E27FC236}">
                <a16:creationId xmlns:a16="http://schemas.microsoft.com/office/drawing/2014/main" id="{9A46926D-3CE8-4268-ACDE-BB879E5A05C2}"/>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25424">
            <a:off x="4662306" y="2732043"/>
            <a:ext cx="841248" cy="603504"/>
          </a:xfrm>
          <a:prstGeom prst="rect">
            <a:avLst/>
          </a:prstGeom>
        </p:spPr>
      </p:pic>
      <p:pic>
        <p:nvPicPr>
          <p:cNvPr id="24" name="Picture 23" descr="A picture containing table, water, small, sitting&#10;&#10;Description automatically generated">
            <a:extLst>
              <a:ext uri="{FF2B5EF4-FFF2-40B4-BE49-F238E27FC236}">
                <a16:creationId xmlns:a16="http://schemas.microsoft.com/office/drawing/2014/main" id="{EFE8ECC4-021A-47C9-B4BB-16295969CED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88659">
            <a:off x="5629829" y="2735976"/>
            <a:ext cx="872730" cy="609352"/>
          </a:xfrm>
          <a:prstGeom prst="rect">
            <a:avLst/>
          </a:prstGeom>
        </p:spPr>
      </p:pic>
      <p:pic>
        <p:nvPicPr>
          <p:cNvPr id="25" name="Picture 24" descr="A close up of a logo&#10;&#10;Description automatically generated">
            <a:extLst>
              <a:ext uri="{FF2B5EF4-FFF2-40B4-BE49-F238E27FC236}">
                <a16:creationId xmlns:a16="http://schemas.microsoft.com/office/drawing/2014/main" id="{706FC0AD-3C48-4FCD-BA39-9F4F3758D4D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730117" y="416510"/>
            <a:ext cx="1383912" cy="597460"/>
          </a:xfrm>
          <a:prstGeom prst="rect">
            <a:avLst/>
          </a:prstGeom>
        </p:spPr>
      </p:pic>
      <p:sp>
        <p:nvSpPr>
          <p:cNvPr id="99" name="TextBox 98">
            <a:extLst>
              <a:ext uri="{FF2B5EF4-FFF2-40B4-BE49-F238E27FC236}">
                <a16:creationId xmlns:a16="http://schemas.microsoft.com/office/drawing/2014/main" id="{D5E1DD93-A0B8-4725-888F-1B29F2701489}"/>
              </a:ext>
            </a:extLst>
          </p:cNvPr>
          <p:cNvSpPr txBox="1"/>
          <p:nvPr userDrawn="1"/>
        </p:nvSpPr>
        <p:spPr>
          <a:xfrm>
            <a:off x="6941127" y="4934877"/>
            <a:ext cx="2016757" cy="215444"/>
          </a:xfrm>
          <a:prstGeom prst="rect">
            <a:avLst/>
          </a:prstGeom>
          <a:noFill/>
        </p:spPr>
        <p:txBody>
          <a:bodyPr wrap="square" rtlCol="0">
            <a:spAutoFit/>
          </a:bodyPr>
          <a:lstStyle/>
          <a:p>
            <a:pPr algn="ctr"/>
            <a:r>
              <a:rPr lang="en-US" sz="800" dirty="0">
                <a:solidFill>
                  <a:schemeClr val="bg1">
                    <a:lumMod val="50000"/>
                  </a:schemeClr>
                </a:solidFill>
                <a:latin typeface="Verdana" panose="020B0604030504040204" pitchFamily="34" charset="0"/>
                <a:ea typeface="Verdana" panose="020B0604030504040204" pitchFamily="34" charset="0"/>
              </a:rPr>
              <a:t>Version 8/20 © Kesler Science, LLC</a:t>
            </a:r>
          </a:p>
        </p:txBody>
      </p:sp>
      <p:pic>
        <p:nvPicPr>
          <p:cNvPr id="2" name="Picture 1">
            <a:extLst>
              <a:ext uri="{FF2B5EF4-FFF2-40B4-BE49-F238E27FC236}">
                <a16:creationId xmlns:a16="http://schemas.microsoft.com/office/drawing/2014/main" id="{61ED4636-AF29-CE49-9F1E-742C851B5815}"/>
              </a:ext>
            </a:extLst>
          </p:cNvPr>
          <p:cNvPicPr>
            <a:picLocks noChangeAspect="1"/>
          </p:cNvPicPr>
          <p:nvPr userDrawn="1"/>
        </p:nvPicPr>
        <p:blipFill>
          <a:blip r:embed="rId8"/>
          <a:stretch>
            <a:fillRect/>
          </a:stretch>
        </p:blipFill>
        <p:spPr>
          <a:xfrm>
            <a:off x="2483400" y="565351"/>
            <a:ext cx="1877345" cy="1253952"/>
          </a:xfrm>
          <a:prstGeom prst="rect">
            <a:avLst/>
          </a:prstGeom>
        </p:spPr>
      </p:pic>
      <p:pic>
        <p:nvPicPr>
          <p:cNvPr id="4" name="Picture 3">
            <a:extLst>
              <a:ext uri="{FF2B5EF4-FFF2-40B4-BE49-F238E27FC236}">
                <a16:creationId xmlns:a16="http://schemas.microsoft.com/office/drawing/2014/main" id="{DA09E65B-BA86-1B46-946C-66F436D5D069}"/>
              </a:ext>
            </a:extLst>
          </p:cNvPr>
          <p:cNvPicPr>
            <a:picLocks noChangeAspect="1"/>
          </p:cNvPicPr>
          <p:nvPr userDrawn="1"/>
        </p:nvPicPr>
        <p:blipFill>
          <a:blip r:embed="rId9"/>
          <a:stretch>
            <a:fillRect/>
          </a:stretch>
        </p:blipFill>
        <p:spPr>
          <a:xfrm>
            <a:off x="6998636" y="161937"/>
            <a:ext cx="2292334" cy="4766119"/>
          </a:xfrm>
          <a:prstGeom prst="rect">
            <a:avLst/>
          </a:prstGeom>
        </p:spPr>
      </p:pic>
    </p:spTree>
    <p:extLst>
      <p:ext uri="{BB962C8B-B14F-4D97-AF65-F5344CB8AC3E}">
        <p14:creationId xmlns:p14="http://schemas.microsoft.com/office/powerpoint/2010/main" val="200115919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43757A-A4B2-AA4C-BA2E-3CB556AE9E6D}"/>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8CEB7451-EE09-D743-970D-28D0C053991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C2FED269-3137-468A-9142-00EF5600BA2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CCAE5D37-DCFE-45BA-8CAA-03D9DE4A6F59}"/>
              </a:ext>
            </a:extLst>
          </p:cNvPr>
          <p:cNvPicPr>
            <a:picLocks noChangeAspect="1"/>
          </p:cNvPicPr>
          <p:nvPr userDrawn="1"/>
        </p:nvPicPr>
        <p:blipFill>
          <a:blip r:embed="rId8"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2" name="TextBox 21">
            <a:extLst>
              <a:ext uri="{FF2B5EF4-FFF2-40B4-BE49-F238E27FC236}">
                <a16:creationId xmlns:a16="http://schemas.microsoft.com/office/drawing/2014/main" id="{F62461CE-1D39-41E0-808D-10D2E5D63F5E}"/>
              </a:ext>
            </a:extLst>
          </p:cNvPr>
          <p:cNvSpPr txBox="1"/>
          <p:nvPr userDrawn="1"/>
        </p:nvSpPr>
        <p:spPr>
          <a:xfrm>
            <a:off x="3326237" y="203016"/>
            <a:ext cx="2660205"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Challenge It! </a:t>
            </a:r>
          </a:p>
        </p:txBody>
      </p:sp>
      <p:sp>
        <p:nvSpPr>
          <p:cNvPr id="23" name="TextBox 22">
            <a:extLst>
              <a:ext uri="{FF2B5EF4-FFF2-40B4-BE49-F238E27FC236}">
                <a16:creationId xmlns:a16="http://schemas.microsoft.com/office/drawing/2014/main" id="{DB1EE803-AF01-4D71-8959-B464CE045D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3" name="Group 12">
            <a:extLst>
              <a:ext uri="{FF2B5EF4-FFF2-40B4-BE49-F238E27FC236}">
                <a16:creationId xmlns:a16="http://schemas.microsoft.com/office/drawing/2014/main" id="{03C71584-B294-48BF-9A29-44EC4194B808}"/>
              </a:ext>
            </a:extLst>
          </p:cNvPr>
          <p:cNvGrpSpPr/>
          <p:nvPr userDrawn="1"/>
        </p:nvGrpSpPr>
        <p:grpSpPr>
          <a:xfrm>
            <a:off x="2542032" y="109728"/>
            <a:ext cx="740664" cy="740664"/>
            <a:chOff x="11408" y="24791"/>
            <a:chExt cx="1212211" cy="1212211"/>
          </a:xfrm>
        </p:grpSpPr>
        <p:sp>
          <p:nvSpPr>
            <p:cNvPr id="19" name="Star: 32 Points 18">
              <a:extLst>
                <a:ext uri="{FF2B5EF4-FFF2-40B4-BE49-F238E27FC236}">
                  <a16:creationId xmlns:a16="http://schemas.microsoft.com/office/drawing/2014/main" id="{E20954DC-02FB-4B74-B151-509F78A9C9A9}"/>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293C4374-D717-4BE4-914B-11C0909DD67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FE4AD6C4-4CE8-4475-A526-220F9BFDA7F1}"/>
              </a:ext>
            </a:extLst>
          </p:cNvPr>
          <p:cNvSpPr txBox="1"/>
          <p:nvPr userDrawn="1"/>
        </p:nvSpPr>
        <p:spPr>
          <a:xfrm>
            <a:off x="2494989" y="302503"/>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BONUS STATION</a:t>
            </a:r>
          </a:p>
        </p:txBody>
      </p:sp>
      <p:sp>
        <p:nvSpPr>
          <p:cNvPr id="15" name="Rectangle 14">
            <a:extLst>
              <a:ext uri="{FF2B5EF4-FFF2-40B4-BE49-F238E27FC236}">
                <a16:creationId xmlns:a16="http://schemas.microsoft.com/office/drawing/2014/main" id="{A05C2F2D-A8F7-F742-87B0-AB02D3E1BDFF}"/>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818882"/>
      </p:ext>
    </p:extLst>
  </p:cSld>
  <p:clrMap bg1="lt1" tx1="dk1" bg2="lt2" tx2="dk2" accent1="accent1" accent2="accent2" accent3="accent3" accent4="accent4" accent5="accent5" accent6="accent6" hlink="hlink" folHlink="folHlink"/>
  <p:sldLayoutIdLst>
    <p:sldLayoutId id="2147483740" r:id="rId1"/>
    <p:sldLayoutId id="2147483751" r:id="rId2"/>
    <p:sldLayoutId id="2147483752" r:id="rId3"/>
    <p:sldLayoutId id="2147483753" r:id="rId4"/>
    <p:sldLayoutId id="214748375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7DCD51-1FE7-A444-9CA4-98AC819AD75B}"/>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0" name="Picture 9" descr="A close up of a logo&#10;&#10;Description automatically generated">
            <a:extLst>
              <a:ext uri="{FF2B5EF4-FFF2-40B4-BE49-F238E27FC236}">
                <a16:creationId xmlns:a16="http://schemas.microsoft.com/office/drawing/2014/main" id="{613DE163-0A14-9D4F-96A4-1C402E4E60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118BFEE3-6B49-4A61-A092-60188F4EE6D0}"/>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2692644C-DA0D-4C24-AFBC-AA21C1D364BF}"/>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3" name="TextBox 22">
            <a:extLst>
              <a:ext uri="{FF2B5EF4-FFF2-40B4-BE49-F238E27FC236}">
                <a16:creationId xmlns:a16="http://schemas.microsoft.com/office/drawing/2014/main" id="{0FB72C23-6700-4AD5-A58E-221AF62ABBBE}"/>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1" name="Rectangle 10">
            <a:extLst>
              <a:ext uri="{FF2B5EF4-FFF2-40B4-BE49-F238E27FC236}">
                <a16:creationId xmlns:a16="http://schemas.microsoft.com/office/drawing/2014/main" id="{A80B24F1-7ABC-1B42-A6B7-C47F45D8A198}"/>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313223"/>
      </p:ext>
    </p:extLst>
  </p:cSld>
  <p:clrMap bg1="lt1" tx1="dk1" bg2="lt2" tx2="dk2" accent1="accent1" accent2="accent2" accent3="accent3" accent4="accent4" accent5="accent5" accent6="accent6" hlink="hlink" folHlink="folHlink"/>
  <p:sldLayoutIdLst>
    <p:sldLayoutId id="214748374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FEA214-F159-40E6-BCDF-25EA21EA91B0}"/>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9" name="TextBox 8">
            <a:extLst>
              <a:ext uri="{FF2B5EF4-FFF2-40B4-BE49-F238E27FC236}">
                <a16:creationId xmlns:a16="http://schemas.microsoft.com/office/drawing/2014/main" id="{34BE0222-4B4A-4AF2-862D-C8B809116B07}"/>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7" name="Rectangle 6">
            <a:extLst>
              <a:ext uri="{FF2B5EF4-FFF2-40B4-BE49-F238E27FC236}">
                <a16:creationId xmlns:a16="http://schemas.microsoft.com/office/drawing/2014/main" id="{0F44E4F0-A775-0A4E-9D61-E4789810EF61}"/>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762563"/>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7F9485-F656-46A7-A493-1B5EEABE62FA}"/>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8" name="TextBox 7">
            <a:extLst>
              <a:ext uri="{FF2B5EF4-FFF2-40B4-BE49-F238E27FC236}">
                <a16:creationId xmlns:a16="http://schemas.microsoft.com/office/drawing/2014/main" id="{1F0D77E1-9D46-43A8-A06A-67D48CECDAB2}"/>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343085509"/>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4C2D5940-3076-C64C-9121-519D75E49A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055" y="0"/>
            <a:ext cx="6748133" cy="5143500"/>
          </a:xfrm>
          <a:prstGeom prst="rect">
            <a:avLst/>
          </a:prstGeom>
        </p:spPr>
      </p:pic>
      <p:sp>
        <p:nvSpPr>
          <p:cNvPr id="13" name="Rectangle 12">
            <a:extLst>
              <a:ext uri="{FF2B5EF4-FFF2-40B4-BE49-F238E27FC236}">
                <a16:creationId xmlns:a16="http://schemas.microsoft.com/office/drawing/2014/main" id="{EDCB64BA-732F-4491-A30A-3C731BA7CA79}"/>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EE3D498-F6C5-4796-AFFD-7D34FA423D8C}"/>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6" name="TextBox 5">
            <a:extLst>
              <a:ext uri="{FF2B5EF4-FFF2-40B4-BE49-F238E27FC236}">
                <a16:creationId xmlns:a16="http://schemas.microsoft.com/office/drawing/2014/main" id="{1694AEAB-11A7-4F94-AC0A-223874AF44D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2" name="Group 11">
            <a:extLst>
              <a:ext uri="{FF2B5EF4-FFF2-40B4-BE49-F238E27FC236}">
                <a16:creationId xmlns:a16="http://schemas.microsoft.com/office/drawing/2014/main" id="{E490DC5F-263D-4999-8E48-4C6598E59073}"/>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B4D6289A-3E80-49B7-97EA-1F813C7DE2B1}"/>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tar: 32 Points 16">
              <a:extLst>
                <a:ext uri="{FF2B5EF4-FFF2-40B4-BE49-F238E27FC236}">
                  <a16:creationId xmlns:a16="http://schemas.microsoft.com/office/drawing/2014/main" id="{CC74FA9A-475A-4F2F-9BEE-D9B6FA687B7F}"/>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27E5EF-8438-4B9A-BE8A-6B0D79A5D097}"/>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11" name="TextBox 10">
            <a:extLst>
              <a:ext uri="{FF2B5EF4-FFF2-40B4-BE49-F238E27FC236}">
                <a16:creationId xmlns:a16="http://schemas.microsoft.com/office/drawing/2014/main" id="{950530EE-AD58-464D-B06D-D71E23E58DB5}"/>
              </a:ext>
            </a:extLst>
          </p:cNvPr>
          <p:cNvSpPr txBox="1"/>
          <p:nvPr userDrawn="1"/>
        </p:nvSpPr>
        <p:spPr>
          <a:xfrm>
            <a:off x="2540445" y="43658"/>
            <a:ext cx="181244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Watch It! </a:t>
            </a:r>
          </a:p>
        </p:txBody>
      </p:sp>
    </p:spTree>
    <p:extLst>
      <p:ext uri="{BB962C8B-B14F-4D97-AF65-F5344CB8AC3E}">
        <p14:creationId xmlns:p14="http://schemas.microsoft.com/office/powerpoint/2010/main" val="1853242433"/>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95A929E-1407-7C4B-94EE-A60BAF9CB6DA}"/>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6" name="Picture 15" descr="A close up of a logo&#10;&#10;Description automatically generated">
            <a:extLst>
              <a:ext uri="{FF2B5EF4-FFF2-40B4-BE49-F238E27FC236}">
                <a16:creationId xmlns:a16="http://schemas.microsoft.com/office/drawing/2014/main" id="{803A968A-EA00-9C43-8A6D-757417D33FE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24" name="Rectangle 23">
            <a:extLst>
              <a:ext uri="{FF2B5EF4-FFF2-40B4-BE49-F238E27FC236}">
                <a16:creationId xmlns:a16="http://schemas.microsoft.com/office/drawing/2014/main" id="{748350B4-E5D4-4DFD-A262-6460FB64440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25" name="TextBox 24">
            <a:extLst>
              <a:ext uri="{FF2B5EF4-FFF2-40B4-BE49-F238E27FC236}">
                <a16:creationId xmlns:a16="http://schemas.microsoft.com/office/drawing/2014/main" id="{27D6DF2E-36A3-409E-9058-DFDE945C1C2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6"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cxnSp>
        <p:nvCxnSpPr>
          <p:cNvPr id="15" name="Straight Connector 14">
            <a:extLst>
              <a:ext uri="{FF2B5EF4-FFF2-40B4-BE49-F238E27FC236}">
                <a16:creationId xmlns:a16="http://schemas.microsoft.com/office/drawing/2014/main" id="{AFFB8D2E-C569-45F1-942C-8E599E2D1A4C}"/>
              </a:ext>
            </a:extLst>
          </p:cNvPr>
          <p:cNvCxnSpPr>
            <a:cxnSpLocks/>
          </p:cNvCxnSpPr>
          <p:nvPr userDrawn="1"/>
        </p:nvCxnSpPr>
        <p:spPr>
          <a:xfrm>
            <a:off x="5786185" y="1237002"/>
            <a:ext cx="0" cy="3197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ADC4EE0-A139-4304-8510-F25D8B7794F2}"/>
              </a:ext>
            </a:extLst>
          </p:cNvPr>
          <p:cNvGrpSpPr/>
          <p:nvPr userDrawn="1"/>
        </p:nvGrpSpPr>
        <p:grpSpPr>
          <a:xfrm>
            <a:off x="2542032" y="109728"/>
            <a:ext cx="740664" cy="740664"/>
            <a:chOff x="11408" y="24791"/>
            <a:chExt cx="1212211" cy="1212211"/>
          </a:xfrm>
        </p:grpSpPr>
        <p:sp>
          <p:nvSpPr>
            <p:cNvPr id="21" name="Star: 32 Points 20">
              <a:extLst>
                <a:ext uri="{FF2B5EF4-FFF2-40B4-BE49-F238E27FC236}">
                  <a16:creationId xmlns:a16="http://schemas.microsoft.com/office/drawing/2014/main" id="{0CD48061-755D-4525-8368-42EA9FA923B6}"/>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tar: 32 Points 21">
              <a:extLst>
                <a:ext uri="{FF2B5EF4-FFF2-40B4-BE49-F238E27FC236}">
                  <a16:creationId xmlns:a16="http://schemas.microsoft.com/office/drawing/2014/main" id="{D91CF302-0149-4FF5-AEA8-B1A94E46FCE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4FDD8F3-AA7B-4887-A850-A62AD97F7F43}"/>
              </a:ext>
            </a:extLst>
          </p:cNvPr>
          <p:cNvSpPr txBox="1"/>
          <p:nvPr userDrawn="1"/>
        </p:nvSpPr>
        <p:spPr>
          <a:xfrm>
            <a:off x="2376294" y="285098"/>
            <a:ext cx="1069741" cy="369332"/>
          </a:xfrm>
          <a:prstGeom prst="rect">
            <a:avLst/>
          </a:prstGeom>
          <a:noFill/>
        </p:spPr>
        <p:txBody>
          <a:bodyPr wrap="square" rtlCol="0">
            <a:spAutoFit/>
          </a:bodyPr>
          <a:lstStyle/>
          <a:p>
            <a:pPr algn="ctr"/>
            <a:r>
              <a:rPr lang="en-US" sz="900" b="1" dirty="0">
                <a:latin typeface="Georgia" panose="02040502050405020303" pitchFamily="18" charset="0"/>
                <a:ea typeface="Verdana" panose="020B0604030504040204" pitchFamily="34" charset="0"/>
              </a:rPr>
              <a:t>INPUT STATION</a:t>
            </a:r>
          </a:p>
        </p:txBody>
      </p:sp>
      <p:sp>
        <p:nvSpPr>
          <p:cNvPr id="20" name="TextBox 19">
            <a:extLst>
              <a:ext uri="{FF2B5EF4-FFF2-40B4-BE49-F238E27FC236}">
                <a16:creationId xmlns:a16="http://schemas.microsoft.com/office/drawing/2014/main" id="{5C7B85DF-2677-4763-B10A-4A6165983398}"/>
              </a:ext>
            </a:extLst>
          </p:cNvPr>
          <p:cNvSpPr txBox="1"/>
          <p:nvPr userDrawn="1"/>
        </p:nvSpPr>
        <p:spPr>
          <a:xfrm>
            <a:off x="3435584" y="149569"/>
            <a:ext cx="2541908" cy="369332"/>
          </a:xfrm>
          <a:prstGeom prst="rect">
            <a:avLst/>
          </a:prstGeom>
          <a:noFill/>
        </p:spPr>
        <p:txBody>
          <a:bodyPr wrap="square" rtlCol="0">
            <a:spAutoFit/>
          </a:bodyPr>
          <a:lstStyle/>
          <a:p>
            <a:r>
              <a:rPr lang="en-US" sz="1800" b="1" dirty="0">
                <a:latin typeface="Georgia" panose="02040502050405020303" pitchFamily="18" charset="0"/>
                <a:ea typeface="Verdana" panose="020B0604030504040204" pitchFamily="34" charset="0"/>
              </a:rPr>
              <a:t>Read It! </a:t>
            </a:r>
          </a:p>
        </p:txBody>
      </p:sp>
      <p:sp>
        <p:nvSpPr>
          <p:cNvPr id="17" name="Rectangle 16">
            <a:extLst>
              <a:ext uri="{FF2B5EF4-FFF2-40B4-BE49-F238E27FC236}">
                <a16:creationId xmlns:a16="http://schemas.microsoft.com/office/drawing/2014/main" id="{B20FA76C-1791-7548-B87D-CA27C762FE4B}"/>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793236"/>
      </p:ext>
    </p:extLst>
  </p:cSld>
  <p:clrMap bg1="lt1" tx1="dk1" bg2="lt2" tx2="dk2" accent1="accent1" accent2="accent2" accent3="accent3" accent4="accent4" accent5="accent5" accent6="accent6" hlink="hlink" folHlink="folHlink"/>
  <p:sldLayoutIdLst>
    <p:sldLayoutId id="2147483730" r:id="rId1"/>
    <p:sldLayoutId id="2147483743" r:id="rId2"/>
    <p:sldLayoutId id="2147483744"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EA3E64-D1A3-BB4F-B39C-FAD085894F63}"/>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A11C97C0-47E2-FB46-B127-8802BCDF4DE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9742A81C-581B-4807-BB83-3FCB249E8549}"/>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E25083A0-D482-45D9-BECD-8E86E122AAEA}"/>
              </a:ext>
            </a:extLst>
          </p:cNvPr>
          <p:cNvPicPr>
            <a:picLocks noChangeAspect="1"/>
          </p:cNvPicPr>
          <p:nvPr userDrawn="1"/>
        </p:nvPicPr>
        <p:blipFill>
          <a:blip r:embed="rId11"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30" name="Group 29">
            <a:extLst>
              <a:ext uri="{FF2B5EF4-FFF2-40B4-BE49-F238E27FC236}">
                <a16:creationId xmlns:a16="http://schemas.microsoft.com/office/drawing/2014/main" id="{9CFDD2CD-0779-4160-B331-E0FEF8C1B614}"/>
              </a:ext>
            </a:extLst>
          </p:cNvPr>
          <p:cNvGrpSpPr/>
          <p:nvPr userDrawn="1"/>
        </p:nvGrpSpPr>
        <p:grpSpPr>
          <a:xfrm>
            <a:off x="7781544" y="3785616"/>
            <a:ext cx="1207008" cy="1207008"/>
            <a:chOff x="11408" y="24791"/>
            <a:chExt cx="1212211" cy="1212211"/>
          </a:xfrm>
        </p:grpSpPr>
        <p:sp>
          <p:nvSpPr>
            <p:cNvPr id="31" name="Star: 32 Points 30">
              <a:extLst>
                <a:ext uri="{FF2B5EF4-FFF2-40B4-BE49-F238E27FC236}">
                  <a16:creationId xmlns:a16="http://schemas.microsoft.com/office/drawing/2014/main" id="{3E8A3367-53F9-45A9-BF12-DE6B2C719D7E}"/>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tar: 32 Points 31">
              <a:extLst>
                <a:ext uri="{FF2B5EF4-FFF2-40B4-BE49-F238E27FC236}">
                  <a16:creationId xmlns:a16="http://schemas.microsoft.com/office/drawing/2014/main" id="{145F4214-8879-4A90-B1DE-2953477A5AE7}"/>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559C1AF-74DE-4BBA-94CF-37379779E059}"/>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47AA88E0-D491-455A-A2AB-7051BCEFF90F}"/>
              </a:ext>
            </a:extLst>
          </p:cNvPr>
          <p:cNvSpPr txBox="1"/>
          <p:nvPr userDrawn="1"/>
        </p:nvSpPr>
        <p:spPr>
          <a:xfrm>
            <a:off x="2540445"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Explore It! </a:t>
            </a:r>
          </a:p>
        </p:txBody>
      </p:sp>
      <p:sp>
        <p:nvSpPr>
          <p:cNvPr id="24" name="TextBox 23">
            <a:extLst>
              <a:ext uri="{FF2B5EF4-FFF2-40B4-BE49-F238E27FC236}">
                <a16:creationId xmlns:a16="http://schemas.microsoft.com/office/drawing/2014/main" id="{EBBCEA1D-F84C-4BC9-AFFE-3E5B12D8853C}"/>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E5687FB8-22F3-2E44-8F24-4D2B11B55637}"/>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893126"/>
      </p:ext>
    </p:extLst>
  </p:cSld>
  <p:clrMap bg1="lt1" tx1="dk1" bg2="lt2" tx2="dk2" accent1="accent1" accent2="accent2" accent3="accent3" accent4="accent4" accent5="accent5" accent6="accent6" hlink="hlink" folHlink="folHlink"/>
  <p:sldLayoutIdLst>
    <p:sldLayoutId id="2147483766" r:id="rId1"/>
    <p:sldLayoutId id="2147483715" r:id="rId2"/>
    <p:sldLayoutId id="2147483755" r:id="rId3"/>
    <p:sldLayoutId id="2147483767" r:id="rId4"/>
    <p:sldLayoutId id="2147483768" r:id="rId5"/>
    <p:sldLayoutId id="2147483769" r:id="rId6"/>
    <p:sldLayoutId id="2147483770" r:id="rId7"/>
    <p:sldLayoutId id="2147483765"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86B99BB-CC13-A245-8C26-B6C3CFA31B33}"/>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739A7C8D-CC96-5A41-B517-FE6E470EB7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F60F7333-D367-4F15-A859-4209C3066395}"/>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F0D96999-A2F6-46C5-A3F2-7F65DA57D10A}"/>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D2F1E67B-CF35-40B7-BB8B-1FB17BE7BB5C}"/>
              </a:ext>
            </a:extLst>
          </p:cNvPr>
          <p:cNvGrpSpPr/>
          <p:nvPr userDrawn="1"/>
        </p:nvGrpSpPr>
        <p:grpSpPr>
          <a:xfrm>
            <a:off x="7781544" y="3785616"/>
            <a:ext cx="1207008" cy="1207008"/>
            <a:chOff x="11408" y="24791"/>
            <a:chExt cx="1212211" cy="1212211"/>
          </a:xfrm>
        </p:grpSpPr>
        <p:sp>
          <p:nvSpPr>
            <p:cNvPr id="18" name="Star: 32 Points 17">
              <a:extLst>
                <a:ext uri="{FF2B5EF4-FFF2-40B4-BE49-F238E27FC236}">
                  <a16:creationId xmlns:a16="http://schemas.microsoft.com/office/drawing/2014/main" id="{9111DB1D-DD25-4407-A163-63C1E4911E7A}"/>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04F9E3C2-0B80-41BD-981C-AEF1C756D592}"/>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7D8D7A8-162C-484F-97DB-579D70400F3F}"/>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618B8CA9-F2EB-44C1-A260-71C0A852C3E5}"/>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Research It! </a:t>
            </a:r>
          </a:p>
        </p:txBody>
      </p:sp>
      <p:sp>
        <p:nvSpPr>
          <p:cNvPr id="24" name="TextBox 23">
            <a:extLst>
              <a:ext uri="{FF2B5EF4-FFF2-40B4-BE49-F238E27FC236}">
                <a16:creationId xmlns:a16="http://schemas.microsoft.com/office/drawing/2014/main" id="{CAB2D8E7-4176-4A8E-9283-4C342DA8A4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A628EE76-4B9F-794D-96B8-84BA6941151B}"/>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348809"/>
      </p:ext>
    </p:extLst>
  </p:cSld>
  <p:clrMap bg1="lt1" tx1="dk1" bg2="lt2" tx2="dk2" accent1="accent1" accent2="accent2" accent3="accent3" accent4="accent4" accent5="accent5" accent6="accent6" hlink="hlink" folHlink="folHlink"/>
  <p:sldLayoutIdLst>
    <p:sldLayoutId id="214748372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B0F8928-1D1D-254D-8E1E-330BBF07AECB}"/>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5" name="Picture 14" descr="A close up of a logo&#10;&#10;Description automatically generated">
            <a:extLst>
              <a:ext uri="{FF2B5EF4-FFF2-40B4-BE49-F238E27FC236}">
                <a16:creationId xmlns:a16="http://schemas.microsoft.com/office/drawing/2014/main" id="{E88194BF-CA76-4A47-83B7-0C9DACE531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7" name="Rectangle 16">
            <a:extLst>
              <a:ext uri="{FF2B5EF4-FFF2-40B4-BE49-F238E27FC236}">
                <a16:creationId xmlns:a16="http://schemas.microsoft.com/office/drawing/2014/main" id="{EBF74850-549D-43CB-8D3D-9249A51F551B}"/>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8" name="Picture 17">
            <a:extLst>
              <a:ext uri="{FF2B5EF4-FFF2-40B4-BE49-F238E27FC236}">
                <a16:creationId xmlns:a16="http://schemas.microsoft.com/office/drawing/2014/main" id="{02347962-2875-4861-BBBC-4708BB61A2F3}"/>
              </a:ext>
            </a:extLst>
          </p:cNvPr>
          <p:cNvPicPr>
            <a:picLocks noChangeAspect="1"/>
          </p:cNvPicPr>
          <p:nvPr userDrawn="1"/>
        </p:nvPicPr>
        <p:blipFill>
          <a:blip r:embed="rId6"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E604E442-59A9-444A-8904-A44302D6E4CF}"/>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641C38B4-4736-4F35-A80B-0B3B6933D2AF}"/>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F56B0BF7-F3D1-4C61-B70E-3D6023F586CA}"/>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67109736-69B5-4C3F-AEAB-8FFB2E0C5142}"/>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3" name="TextBox 22">
            <a:extLst>
              <a:ext uri="{FF2B5EF4-FFF2-40B4-BE49-F238E27FC236}">
                <a16:creationId xmlns:a16="http://schemas.microsoft.com/office/drawing/2014/main" id="{2A206A64-640D-4343-8DB5-B2F6F3F4144B}"/>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Write It! </a:t>
            </a:r>
          </a:p>
        </p:txBody>
      </p:sp>
      <p:sp>
        <p:nvSpPr>
          <p:cNvPr id="24" name="TextBox 23">
            <a:extLst>
              <a:ext uri="{FF2B5EF4-FFF2-40B4-BE49-F238E27FC236}">
                <a16:creationId xmlns:a16="http://schemas.microsoft.com/office/drawing/2014/main" id="{D5D33C45-833F-4E37-AA18-B427ED96C43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6" name="Rectangle 15">
            <a:extLst>
              <a:ext uri="{FF2B5EF4-FFF2-40B4-BE49-F238E27FC236}">
                <a16:creationId xmlns:a16="http://schemas.microsoft.com/office/drawing/2014/main" id="{75B40C77-19C4-3345-A5C1-009A33A393FC}"/>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60510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973E028-51FA-A24B-917B-7017D90B29E5}"/>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2F657EE8-D062-B148-ABCC-A52B07A6E4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98C7A68C-07F2-4E51-9581-FDAF257A923F}"/>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013C547A-3D0C-43CE-8C46-8212D0815E95}"/>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0DB1814C-7980-46D7-9BBB-321B0664AE34}"/>
              </a:ext>
            </a:extLst>
          </p:cNvPr>
          <p:cNvGrpSpPr/>
          <p:nvPr userDrawn="1"/>
        </p:nvGrpSpPr>
        <p:grpSpPr>
          <a:xfrm>
            <a:off x="2542032" y="109728"/>
            <a:ext cx="740664" cy="740664"/>
            <a:chOff x="11408" y="24791"/>
            <a:chExt cx="1212211" cy="1212211"/>
          </a:xfrm>
        </p:grpSpPr>
        <p:sp>
          <p:nvSpPr>
            <p:cNvPr id="19" name="Star: 32 Points 18">
              <a:extLst>
                <a:ext uri="{FF2B5EF4-FFF2-40B4-BE49-F238E27FC236}">
                  <a16:creationId xmlns:a16="http://schemas.microsoft.com/office/drawing/2014/main" id="{DCDD922C-D51F-4C3E-ADBE-836FDE44AA1F}"/>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CFE34FAC-475F-4AC0-96B5-EDCA54A50E30}"/>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445DF46-8EEC-4A4E-A419-2BE554F31E94}"/>
              </a:ext>
            </a:extLst>
          </p:cNvPr>
          <p:cNvSpPr txBox="1"/>
          <p:nvPr userDrawn="1"/>
        </p:nvSpPr>
        <p:spPr>
          <a:xfrm>
            <a:off x="2497271"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66168122-476F-446B-9E49-F5C181E6CE5E}"/>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Organize It!</a:t>
            </a:r>
          </a:p>
        </p:txBody>
      </p:sp>
      <p:sp>
        <p:nvSpPr>
          <p:cNvPr id="23" name="TextBox 22">
            <a:extLst>
              <a:ext uri="{FF2B5EF4-FFF2-40B4-BE49-F238E27FC236}">
                <a16:creationId xmlns:a16="http://schemas.microsoft.com/office/drawing/2014/main" id="{B1655015-BC2E-469C-B826-67A813BDBDF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6E8D0A7F-3457-4941-A996-EE79B450DA33}"/>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460953"/>
      </p:ext>
    </p:extLst>
  </p:cSld>
  <p:clrMap bg1="lt1" tx1="dk1" bg2="lt2" tx2="dk2" accent1="accent1" accent2="accent2" accent3="accent3" accent4="accent4" accent5="accent5" accent6="accent6" hlink="hlink" folHlink="folHlink"/>
  <p:sldLayoutIdLst>
    <p:sldLayoutId id="2147483734"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ED71C2-A229-E948-A379-12D52534AFEB}"/>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2" name="Picture 11" descr="A close up of a logo&#10;&#10;Description automatically generated">
            <a:extLst>
              <a:ext uri="{FF2B5EF4-FFF2-40B4-BE49-F238E27FC236}">
                <a16:creationId xmlns:a16="http://schemas.microsoft.com/office/drawing/2014/main" id="{C179FAA8-7919-2F4E-95C8-2AD9DB9AD94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67DBB171-7388-4994-83AE-B8107DCC0A47}"/>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1CEFC884-385F-4E9B-9A00-0A2808312B93}"/>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6" name="TextBox 25">
            <a:extLst>
              <a:ext uri="{FF2B5EF4-FFF2-40B4-BE49-F238E27FC236}">
                <a16:creationId xmlns:a16="http://schemas.microsoft.com/office/drawing/2014/main" id="{4015FEC5-0750-439E-869F-F9D1877425F3}"/>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Illustrate It!</a:t>
            </a:r>
          </a:p>
        </p:txBody>
      </p:sp>
      <p:grpSp>
        <p:nvGrpSpPr>
          <p:cNvPr id="15" name="Group 14">
            <a:extLst>
              <a:ext uri="{FF2B5EF4-FFF2-40B4-BE49-F238E27FC236}">
                <a16:creationId xmlns:a16="http://schemas.microsoft.com/office/drawing/2014/main" id="{5BA8436D-F0AE-42E6-910F-963C133FAF13}"/>
              </a:ext>
            </a:extLst>
          </p:cNvPr>
          <p:cNvGrpSpPr/>
          <p:nvPr userDrawn="1"/>
        </p:nvGrpSpPr>
        <p:grpSpPr>
          <a:xfrm>
            <a:off x="2542032" y="109728"/>
            <a:ext cx="740664" cy="740664"/>
            <a:chOff x="11408" y="24791"/>
            <a:chExt cx="1212211" cy="1212211"/>
          </a:xfrm>
        </p:grpSpPr>
        <p:sp>
          <p:nvSpPr>
            <p:cNvPr id="18" name="Star: 32 Points 17">
              <a:extLst>
                <a:ext uri="{FF2B5EF4-FFF2-40B4-BE49-F238E27FC236}">
                  <a16:creationId xmlns:a16="http://schemas.microsoft.com/office/drawing/2014/main" id="{9C41AFC0-9811-4D0E-B99D-B925E17AC0BF}"/>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tar: 32 Points 18">
              <a:extLst>
                <a:ext uri="{FF2B5EF4-FFF2-40B4-BE49-F238E27FC236}">
                  <a16:creationId xmlns:a16="http://schemas.microsoft.com/office/drawing/2014/main" id="{C46BE3B7-0607-4210-B38D-F334944ABA81}"/>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1645CD79-18A4-4BE9-92B4-82A5E63A8AE1}"/>
              </a:ext>
            </a:extLst>
          </p:cNvPr>
          <p:cNvSpPr txBox="1"/>
          <p:nvPr userDrawn="1"/>
        </p:nvSpPr>
        <p:spPr>
          <a:xfrm>
            <a:off x="2490597"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
        <p:nvSpPr>
          <p:cNvPr id="13" name="Rectangle 12">
            <a:extLst>
              <a:ext uri="{FF2B5EF4-FFF2-40B4-BE49-F238E27FC236}">
                <a16:creationId xmlns:a16="http://schemas.microsoft.com/office/drawing/2014/main" id="{6DFC1BFF-F133-AE46-B1CE-7BB67F2F5488}"/>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103054"/>
      </p:ext>
    </p:extLst>
  </p:cSld>
  <p:clrMap bg1="lt1" tx1="dk1" bg2="lt2" tx2="dk2" accent1="accent1" accent2="accent2" accent3="accent3" accent4="accent4" accent5="accent5" accent6="accent6" hlink="hlink" folHlink="folHlink"/>
  <p:sldLayoutIdLst>
    <p:sldLayoutId id="2147483736"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F379E11-6DE1-D14C-A206-D86CD6874BA6}"/>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E710CF9E-520B-9142-B865-B208D4771BA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B5B38E8D-7E9E-47A2-A267-7DEB7FC5F056}"/>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3E7E38A6-D1CC-49DF-A64D-A5B3E485A65E}"/>
              </a:ext>
            </a:extLst>
          </p:cNvPr>
          <p:cNvPicPr>
            <a:picLocks noChangeAspect="1"/>
          </p:cNvPicPr>
          <p:nvPr userDrawn="1"/>
        </p:nvPicPr>
        <p:blipFill>
          <a:blip r:embed="rId5"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99A4E4EB-82B1-48A5-BF2B-0B4FF28B6264}"/>
              </a:ext>
            </a:extLst>
          </p:cNvPr>
          <p:cNvGrpSpPr/>
          <p:nvPr userDrawn="1"/>
        </p:nvGrpSpPr>
        <p:grpSpPr>
          <a:xfrm>
            <a:off x="7781544" y="3785616"/>
            <a:ext cx="1207008" cy="1207008"/>
            <a:chOff x="11408" y="24791"/>
            <a:chExt cx="1212211" cy="1212211"/>
          </a:xfrm>
        </p:grpSpPr>
        <p:sp>
          <p:nvSpPr>
            <p:cNvPr id="19" name="Star: 32 Points 18">
              <a:extLst>
                <a:ext uri="{FF2B5EF4-FFF2-40B4-BE49-F238E27FC236}">
                  <a16:creationId xmlns:a16="http://schemas.microsoft.com/office/drawing/2014/main" id="{2DB85077-644A-4FD3-836B-6A2AA595C8A7}"/>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E7613162-FE4A-4125-B022-816CE4D92770}"/>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DC900CF3-3CBB-4D04-A8BA-EC0923D09638}"/>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D828FF26-62B5-43F7-AD79-56D3BC8653C1}"/>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Assess It! </a:t>
            </a:r>
          </a:p>
        </p:txBody>
      </p:sp>
      <p:sp>
        <p:nvSpPr>
          <p:cNvPr id="23" name="TextBox 22">
            <a:extLst>
              <a:ext uri="{FF2B5EF4-FFF2-40B4-BE49-F238E27FC236}">
                <a16:creationId xmlns:a16="http://schemas.microsoft.com/office/drawing/2014/main" id="{7D0172B0-FBF6-478E-8CDD-EF2E971BA907}"/>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3A241332-EDB6-6242-816C-DF2753704C95}"/>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31760"/>
      </p:ext>
    </p:extLst>
  </p:cSld>
  <p:clrMap bg1="lt1" tx1="dk1" bg2="lt2" tx2="dk2" accent1="accent1" accent2="accent2" accent3="accent3" accent4="accent4" accent5="accent5" accent6="accent6" hlink="hlink" folHlink="folHlink"/>
  <p:sldLayoutIdLst>
    <p:sldLayoutId id="2147483738" r:id="rId1"/>
    <p:sldLayoutId id="21474837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26.png"/><Relationship Id="rId18" Type="http://schemas.openxmlformats.org/officeDocument/2006/relationships/slide" Target="slide22.xml"/><Relationship Id="rId3" Type="http://schemas.openxmlformats.org/officeDocument/2006/relationships/image" Target="../media/image19.svg"/><Relationship Id="rId21" Type="http://schemas.openxmlformats.org/officeDocument/2006/relationships/image" Target="../media/image30.png"/><Relationship Id="rId7" Type="http://schemas.openxmlformats.org/officeDocument/2006/relationships/image" Target="../media/image23.svg"/><Relationship Id="rId12" Type="http://schemas.openxmlformats.org/officeDocument/2006/relationships/slide" Target="slide2.xml"/><Relationship Id="rId17" Type="http://schemas.openxmlformats.org/officeDocument/2006/relationships/image" Target="../media/image28.png"/><Relationship Id="rId25" Type="http://schemas.openxmlformats.org/officeDocument/2006/relationships/image" Target="../media/image32.png"/><Relationship Id="rId2" Type="http://schemas.openxmlformats.org/officeDocument/2006/relationships/image" Target="../media/image18.png"/><Relationship Id="rId16" Type="http://schemas.openxmlformats.org/officeDocument/2006/relationships/slide" Target="slide3.xml"/><Relationship Id="rId20" Type="http://schemas.openxmlformats.org/officeDocument/2006/relationships/slide" Target="slide14.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5.png"/><Relationship Id="rId24" Type="http://schemas.openxmlformats.org/officeDocument/2006/relationships/slide" Target="slide16.xml"/><Relationship Id="rId5" Type="http://schemas.openxmlformats.org/officeDocument/2006/relationships/image" Target="../media/image21.svg"/><Relationship Id="rId15" Type="http://schemas.openxmlformats.org/officeDocument/2006/relationships/image" Target="../media/image27.png"/><Relationship Id="rId23" Type="http://schemas.openxmlformats.org/officeDocument/2006/relationships/image" Target="../media/image31.png"/><Relationship Id="rId10" Type="http://schemas.openxmlformats.org/officeDocument/2006/relationships/slide" Target="slide20.xml"/><Relationship Id="rId19" Type="http://schemas.openxmlformats.org/officeDocument/2006/relationships/image" Target="../media/image29.png"/><Relationship Id="rId4" Type="http://schemas.openxmlformats.org/officeDocument/2006/relationships/image" Target="../media/image20.png"/><Relationship Id="rId9" Type="http://schemas.openxmlformats.org/officeDocument/2006/relationships/image" Target="../media/image24.png"/><Relationship Id="rId14" Type="http://schemas.openxmlformats.org/officeDocument/2006/relationships/slide" Target="slide17.xml"/><Relationship Id="rId22" Type="http://schemas.openxmlformats.org/officeDocument/2006/relationships/slide" Target="slide15.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vescience.com/25300-periodic-table.html" TargetMode="External"/><Relationship Id="rId2" Type="http://schemas.openxmlformats.org/officeDocument/2006/relationships/slide" Target="slide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d4-Uy2FLWc" TargetMode="External"/><Relationship Id="rId2" Type="http://schemas.openxmlformats.org/officeDocument/2006/relationships/slide" Target="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4.xml"/><Relationship Id="rId6" Type="http://schemas.openxmlformats.org/officeDocument/2006/relationships/slide" Target="slide1.xml"/><Relationship Id="rId5" Type="http://schemas.openxmlformats.org/officeDocument/2006/relationships/slide" Target="slide26.xml"/><Relationship Id="rId4" Type="http://schemas.openxmlformats.org/officeDocument/2006/relationships/slide" Target="slide25.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22.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22.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2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 Target="slide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Checkmark">
            <a:extLst>
              <a:ext uri="{FF2B5EF4-FFF2-40B4-BE49-F238E27FC236}">
                <a16:creationId xmlns:a16="http://schemas.microsoft.com/office/drawing/2014/main" id="{E3E033E9-A075-4C79-A346-4580A3529A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5274" y="2277589"/>
            <a:ext cx="252847" cy="252847"/>
          </a:xfrm>
          <a:prstGeom prst="rect">
            <a:avLst/>
          </a:prstGeom>
        </p:spPr>
      </p:pic>
      <p:pic>
        <p:nvPicPr>
          <p:cNvPr id="4" name="Graphic 3" descr="Checkmark">
            <a:extLst>
              <a:ext uri="{FF2B5EF4-FFF2-40B4-BE49-F238E27FC236}">
                <a16:creationId xmlns:a16="http://schemas.microsoft.com/office/drawing/2014/main" id="{96F17E6E-5871-4EC8-BF28-B0481396F8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0520" y="3398136"/>
            <a:ext cx="252847" cy="252847"/>
          </a:xfrm>
          <a:prstGeom prst="rect">
            <a:avLst/>
          </a:prstGeom>
        </p:spPr>
      </p:pic>
      <p:pic>
        <p:nvPicPr>
          <p:cNvPr id="5" name="Graphic 4" descr="Checkmark">
            <a:extLst>
              <a:ext uri="{FF2B5EF4-FFF2-40B4-BE49-F238E27FC236}">
                <a16:creationId xmlns:a16="http://schemas.microsoft.com/office/drawing/2014/main" id="{651DFC84-F832-4D04-90EB-75D55BC28B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4935" y="3410551"/>
            <a:ext cx="252847" cy="252847"/>
          </a:xfrm>
          <a:prstGeom prst="rect">
            <a:avLst/>
          </a:prstGeom>
        </p:spPr>
      </p:pic>
      <p:pic>
        <p:nvPicPr>
          <p:cNvPr id="6" name="Graphic 5" descr="Checkmark">
            <a:extLst>
              <a:ext uri="{FF2B5EF4-FFF2-40B4-BE49-F238E27FC236}">
                <a16:creationId xmlns:a16="http://schemas.microsoft.com/office/drawing/2014/main" id="{60CE9A02-01B0-4B56-82CE-172C6718C6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1812" y="2279314"/>
            <a:ext cx="252847" cy="252847"/>
          </a:xfrm>
          <a:prstGeom prst="rect">
            <a:avLst/>
          </a:prstGeom>
        </p:spPr>
      </p:pic>
      <p:pic>
        <p:nvPicPr>
          <p:cNvPr id="7" name="Graphic 6" descr="Checkmark">
            <a:extLst>
              <a:ext uri="{FF2B5EF4-FFF2-40B4-BE49-F238E27FC236}">
                <a16:creationId xmlns:a16="http://schemas.microsoft.com/office/drawing/2014/main" id="{783DC202-D877-42D2-ABD2-2B745F17C9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2008" y="1984698"/>
            <a:ext cx="252847" cy="252847"/>
          </a:xfrm>
          <a:prstGeom prst="rect">
            <a:avLst/>
          </a:prstGeom>
        </p:spPr>
      </p:pic>
      <p:pic>
        <p:nvPicPr>
          <p:cNvPr id="8" name="Graphic 7" descr="Checkmark">
            <a:extLst>
              <a:ext uri="{FF2B5EF4-FFF2-40B4-BE49-F238E27FC236}">
                <a16:creationId xmlns:a16="http://schemas.microsoft.com/office/drawing/2014/main" id="{EF614DA1-D9CC-4DDE-B894-036CE26753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0807" y="3386996"/>
            <a:ext cx="252847" cy="252847"/>
          </a:xfrm>
          <a:prstGeom prst="rect">
            <a:avLst/>
          </a:prstGeom>
        </p:spPr>
      </p:pic>
      <p:pic>
        <p:nvPicPr>
          <p:cNvPr id="9" name="Graphic 8" descr="Checkmark">
            <a:extLst>
              <a:ext uri="{FF2B5EF4-FFF2-40B4-BE49-F238E27FC236}">
                <a16:creationId xmlns:a16="http://schemas.microsoft.com/office/drawing/2014/main" id="{F67FD26F-4DB3-40FF-9623-4E9397D832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835" y="3371440"/>
            <a:ext cx="252847" cy="252847"/>
          </a:xfrm>
          <a:prstGeom prst="rect">
            <a:avLst/>
          </a:prstGeom>
        </p:spPr>
      </p:pic>
      <p:pic>
        <p:nvPicPr>
          <p:cNvPr id="10" name="Graphic 9" descr="Checkmark">
            <a:extLst>
              <a:ext uri="{FF2B5EF4-FFF2-40B4-BE49-F238E27FC236}">
                <a16:creationId xmlns:a16="http://schemas.microsoft.com/office/drawing/2014/main" id="{9FA39EE1-726D-435E-86AB-399CF18D20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6147" y="2300552"/>
            <a:ext cx="240906" cy="252847"/>
          </a:xfrm>
          <a:prstGeom prst="rect">
            <a:avLst/>
          </a:prstGeom>
        </p:spPr>
      </p:pic>
      <p:pic>
        <p:nvPicPr>
          <p:cNvPr id="12" name="Graphic 11" descr="Checkmark">
            <a:extLst>
              <a:ext uri="{FF2B5EF4-FFF2-40B4-BE49-F238E27FC236}">
                <a16:creationId xmlns:a16="http://schemas.microsoft.com/office/drawing/2014/main" id="{97F76A7B-C6EF-49A6-9842-ABC1ADF7E9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38394" y="2312690"/>
            <a:ext cx="240906" cy="252847"/>
          </a:xfrm>
          <a:prstGeom prst="rect">
            <a:avLst/>
          </a:prstGeom>
        </p:spPr>
      </p:pic>
      <p:pic>
        <p:nvPicPr>
          <p:cNvPr id="39" name="Picture 38" descr="A picture containing instrument&#10;&#10;Description automatically generated">
            <a:hlinkClick r:id="rId8" action="ppaction://hlinksldjump"/>
            <a:extLst>
              <a:ext uri="{FF2B5EF4-FFF2-40B4-BE49-F238E27FC236}">
                <a16:creationId xmlns:a16="http://schemas.microsoft.com/office/drawing/2014/main" id="{5E34547A-A75B-41C0-9E04-074F21CDAA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40000">
            <a:off x="1467845" y="2817487"/>
            <a:ext cx="914400" cy="457200"/>
          </a:xfrm>
          <a:prstGeom prst="rect">
            <a:avLst/>
          </a:prstGeom>
        </p:spPr>
      </p:pic>
      <p:pic>
        <p:nvPicPr>
          <p:cNvPr id="41" name="Picture 40" descr="A picture containing drawing&#10;&#10;Description automatically generated">
            <a:hlinkClick r:id="rId10" action="ppaction://hlinksldjump"/>
            <a:extLst>
              <a:ext uri="{FF2B5EF4-FFF2-40B4-BE49-F238E27FC236}">
                <a16:creationId xmlns:a16="http://schemas.microsoft.com/office/drawing/2014/main" id="{669C85E5-3E99-4608-BA07-A0AE090DF5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80000">
            <a:off x="5334591" y="1956118"/>
            <a:ext cx="685800" cy="342900"/>
          </a:xfrm>
          <a:prstGeom prst="rect">
            <a:avLst/>
          </a:prstGeom>
        </p:spPr>
      </p:pic>
      <p:pic>
        <p:nvPicPr>
          <p:cNvPr id="43" name="Picture 42" descr="A picture containing drawing&#10;&#10;Description automatically generated">
            <a:hlinkClick r:id="rId12" action="ppaction://hlinksldjump"/>
            <a:extLst>
              <a:ext uri="{FF2B5EF4-FFF2-40B4-BE49-F238E27FC236}">
                <a16:creationId xmlns:a16="http://schemas.microsoft.com/office/drawing/2014/main" id="{9A0E0AC4-1F72-4013-8B65-38C86A4E3BA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21420000">
            <a:off x="930060" y="1956118"/>
            <a:ext cx="685800" cy="342900"/>
          </a:xfrm>
          <a:prstGeom prst="rect">
            <a:avLst/>
          </a:prstGeom>
        </p:spPr>
      </p:pic>
      <p:pic>
        <p:nvPicPr>
          <p:cNvPr id="45" name="Picture 44" descr="A picture containing drawing&#10;&#10;Description automatically generated">
            <a:hlinkClick r:id="rId14" action="ppaction://hlinksldjump"/>
            <a:extLst>
              <a:ext uri="{FF2B5EF4-FFF2-40B4-BE49-F238E27FC236}">
                <a16:creationId xmlns:a16="http://schemas.microsoft.com/office/drawing/2014/main" id="{9D097A6E-E46D-463C-BB59-54710F161D6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rot="180000">
            <a:off x="4604537" y="1961385"/>
            <a:ext cx="685800" cy="342900"/>
          </a:xfrm>
          <a:prstGeom prst="rect">
            <a:avLst/>
          </a:prstGeom>
        </p:spPr>
      </p:pic>
      <p:pic>
        <p:nvPicPr>
          <p:cNvPr id="47" name="Picture 46" descr="A picture containing instrument, drawing&#10;&#10;Description automatically generated">
            <a:hlinkClick r:id="rId16" action="ppaction://hlinksldjump"/>
            <a:extLst>
              <a:ext uri="{FF2B5EF4-FFF2-40B4-BE49-F238E27FC236}">
                <a16:creationId xmlns:a16="http://schemas.microsoft.com/office/drawing/2014/main" id="{7B191CFD-1C58-4DD0-BC85-F3DD5C4E6AB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180000">
            <a:off x="1653864" y="1957652"/>
            <a:ext cx="685800" cy="342900"/>
          </a:xfrm>
          <a:prstGeom prst="rect">
            <a:avLst/>
          </a:prstGeom>
        </p:spPr>
      </p:pic>
      <p:pic>
        <p:nvPicPr>
          <p:cNvPr id="49" name="Picture 48" descr="A picture containing instrument&#10;&#10;Description automatically generated">
            <a:hlinkClick r:id="rId18" action="ppaction://hlinksldjump"/>
            <a:extLst>
              <a:ext uri="{FF2B5EF4-FFF2-40B4-BE49-F238E27FC236}">
                <a16:creationId xmlns:a16="http://schemas.microsoft.com/office/drawing/2014/main" id="{FA6127BA-BFE6-490C-85E7-64B3280DC3E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155980" y="1724033"/>
            <a:ext cx="585216" cy="292608"/>
          </a:xfrm>
          <a:prstGeom prst="rect">
            <a:avLst/>
          </a:prstGeom>
        </p:spPr>
      </p:pic>
      <p:pic>
        <p:nvPicPr>
          <p:cNvPr id="51" name="Picture 50" descr="A picture containing instrument&#10;&#10;Description automatically generated">
            <a:hlinkClick r:id="rId20" action="ppaction://hlinksldjump"/>
            <a:extLst>
              <a:ext uri="{FF2B5EF4-FFF2-40B4-BE49-F238E27FC236}">
                <a16:creationId xmlns:a16="http://schemas.microsoft.com/office/drawing/2014/main" id="{F3760D48-E6C5-433A-8594-F06FA465F6C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240000">
            <a:off x="484469" y="2833117"/>
            <a:ext cx="914400" cy="457200"/>
          </a:xfrm>
          <a:prstGeom prst="rect">
            <a:avLst/>
          </a:prstGeom>
        </p:spPr>
      </p:pic>
      <p:pic>
        <p:nvPicPr>
          <p:cNvPr id="53" name="Picture 52" descr="A close up of a logo&#10;&#10;Description automatically generated">
            <a:hlinkClick r:id="rId22" action="ppaction://hlinksldjump"/>
            <a:extLst>
              <a:ext uri="{FF2B5EF4-FFF2-40B4-BE49-F238E27FC236}">
                <a16:creationId xmlns:a16="http://schemas.microsoft.com/office/drawing/2014/main" id="{AE6F1EB6-FE18-4492-9434-2A7260A9F2FF}"/>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240000">
            <a:off x="4614251" y="2817215"/>
            <a:ext cx="914400" cy="457200"/>
          </a:xfrm>
          <a:prstGeom prst="rect">
            <a:avLst/>
          </a:prstGeom>
        </p:spPr>
      </p:pic>
      <p:pic>
        <p:nvPicPr>
          <p:cNvPr id="55" name="Picture 54" descr="A close up of a logo&#10;&#10;Description automatically generated">
            <a:hlinkClick r:id="rId24" action="ppaction://hlinksldjump"/>
            <a:extLst>
              <a:ext uri="{FF2B5EF4-FFF2-40B4-BE49-F238E27FC236}">
                <a16:creationId xmlns:a16="http://schemas.microsoft.com/office/drawing/2014/main" id="{06FA76FC-71B5-4B51-A87A-DF306F8832C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300000">
            <a:off x="5607338" y="2839727"/>
            <a:ext cx="914400" cy="457200"/>
          </a:xfrm>
          <a:prstGeom prst="rect">
            <a:avLst/>
          </a:prstGeom>
        </p:spPr>
      </p:pic>
    </p:spTree>
    <p:extLst>
      <p:ext uri="{BB962C8B-B14F-4D97-AF65-F5344CB8AC3E}">
        <p14:creationId xmlns:p14="http://schemas.microsoft.com/office/powerpoint/2010/main" val="53114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A8EBBE-CA73-4B1F-8FD5-7135DF8798DE}"/>
              </a:ext>
            </a:extLst>
          </p:cNvPr>
          <p:cNvSpPr txBox="1"/>
          <p:nvPr/>
        </p:nvSpPr>
        <p:spPr>
          <a:xfrm>
            <a:off x="303456" y="3104026"/>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5" name="TextBox 4">
            <a:extLst>
              <a:ext uri="{FF2B5EF4-FFF2-40B4-BE49-F238E27FC236}">
                <a16:creationId xmlns:a16="http://schemas.microsoft.com/office/drawing/2014/main" id="{946A35E1-C4EF-415C-B075-87FD35D5410F}"/>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 to Part 6</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11153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568D67-055D-406B-8147-5519EFB33ACD}"/>
              </a:ext>
            </a:extLst>
          </p:cNvPr>
          <p:cNvSpPr txBox="1"/>
          <p:nvPr/>
        </p:nvSpPr>
        <p:spPr>
          <a:xfrm>
            <a:off x="323776" y="2108346"/>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5" name="TextBox 4">
            <a:extLst>
              <a:ext uri="{FF2B5EF4-FFF2-40B4-BE49-F238E27FC236}">
                <a16:creationId xmlns:a16="http://schemas.microsoft.com/office/drawing/2014/main" id="{B478C9D1-2FF5-4753-A9B8-FAEC247A3B67}"/>
              </a:ext>
            </a:extLst>
          </p:cNvPr>
          <p:cNvSpPr txBox="1"/>
          <p:nvPr/>
        </p:nvSpPr>
        <p:spPr>
          <a:xfrm>
            <a:off x="323775" y="3029520"/>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7" name="TextBox 6">
            <a:extLst>
              <a:ext uri="{FF2B5EF4-FFF2-40B4-BE49-F238E27FC236}">
                <a16:creationId xmlns:a16="http://schemas.microsoft.com/office/drawing/2014/main" id="{30448486-733D-46DD-BD2B-DD4A4E52C9FD}"/>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 to Part 7</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720118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681CB-5A3B-4E80-A40A-B30DA88728C9}"/>
              </a:ext>
            </a:extLst>
          </p:cNvPr>
          <p:cNvSpPr txBox="1"/>
          <p:nvPr/>
        </p:nvSpPr>
        <p:spPr>
          <a:xfrm>
            <a:off x="276363" y="3422373"/>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5" name="TextBox 4">
            <a:extLst>
              <a:ext uri="{FF2B5EF4-FFF2-40B4-BE49-F238E27FC236}">
                <a16:creationId xmlns:a16="http://schemas.microsoft.com/office/drawing/2014/main" id="{653B3F39-C5FA-4F07-B594-27FEA431A06F}"/>
              </a:ext>
            </a:extLst>
          </p:cNvPr>
          <p:cNvSpPr txBox="1"/>
          <p:nvPr/>
        </p:nvSpPr>
        <p:spPr>
          <a:xfrm>
            <a:off x="276362" y="3984559"/>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7" name="TextBox 6">
            <a:extLst>
              <a:ext uri="{FF2B5EF4-FFF2-40B4-BE49-F238E27FC236}">
                <a16:creationId xmlns:a16="http://schemas.microsoft.com/office/drawing/2014/main" id="{6F30AECA-E454-4999-90D6-9A857FFF45E5}"/>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 to Part 8</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95048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8D8F7-EA19-40DC-ADC2-A995C4647C20}"/>
              </a:ext>
            </a:extLst>
          </p:cNvPr>
          <p:cNvSpPr txBox="1"/>
          <p:nvPr/>
        </p:nvSpPr>
        <p:spPr>
          <a:xfrm>
            <a:off x="249270" y="1458106"/>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5" name="TextBox 4">
            <a:extLst>
              <a:ext uri="{FF2B5EF4-FFF2-40B4-BE49-F238E27FC236}">
                <a16:creationId xmlns:a16="http://schemas.microsoft.com/office/drawing/2014/main" id="{8D12C737-10AC-40CF-BF44-CB1750E5BCD7}"/>
              </a:ext>
            </a:extLst>
          </p:cNvPr>
          <p:cNvSpPr txBox="1"/>
          <p:nvPr/>
        </p:nvSpPr>
        <p:spPr>
          <a:xfrm>
            <a:off x="249270" y="2571750"/>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7" name="TextBox 6">
            <a:extLst>
              <a:ext uri="{FF2B5EF4-FFF2-40B4-BE49-F238E27FC236}">
                <a16:creationId xmlns:a16="http://schemas.microsoft.com/office/drawing/2014/main" id="{C45A030E-5031-4BCA-8C47-DB660C74628B}"/>
              </a:ext>
            </a:extLst>
          </p:cNvPr>
          <p:cNvSpPr txBox="1"/>
          <p:nvPr/>
        </p:nvSpPr>
        <p:spPr>
          <a:xfrm>
            <a:off x="249270" y="3733946"/>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9" name="TextBox 8">
            <a:extLst>
              <a:ext uri="{FF2B5EF4-FFF2-40B4-BE49-F238E27FC236}">
                <a16:creationId xmlns:a16="http://schemas.microsoft.com/office/drawing/2014/main" id="{E85FC37B-B7C1-451F-863F-5BDF9A532666}"/>
              </a:ext>
            </a:extLst>
          </p:cNvPr>
          <p:cNvSpPr txBox="1"/>
          <p:nvPr/>
        </p:nvSpPr>
        <p:spPr>
          <a:xfrm>
            <a:off x="205010" y="449066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87148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825EE-5FE2-43BF-A96A-9D5DDD5154D7}"/>
              </a:ext>
            </a:extLst>
          </p:cNvPr>
          <p:cNvSpPr txBox="1"/>
          <p:nvPr/>
        </p:nvSpPr>
        <p:spPr>
          <a:xfrm>
            <a:off x="248389" y="420079"/>
            <a:ext cx="2006296"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3" name="TextBox 2">
            <a:extLst>
              <a:ext uri="{FF2B5EF4-FFF2-40B4-BE49-F238E27FC236}">
                <a16:creationId xmlns:a16="http://schemas.microsoft.com/office/drawing/2014/main" id="{2E4AF55D-2608-49F4-BDB7-0D34DF173CA8}"/>
              </a:ext>
            </a:extLst>
          </p:cNvPr>
          <p:cNvSpPr txBox="1"/>
          <p:nvPr/>
        </p:nvSpPr>
        <p:spPr>
          <a:xfrm>
            <a:off x="248388" y="1558174"/>
            <a:ext cx="20062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4" name="TextBox 3">
            <a:extLst>
              <a:ext uri="{FF2B5EF4-FFF2-40B4-BE49-F238E27FC236}">
                <a16:creationId xmlns:a16="http://schemas.microsoft.com/office/drawing/2014/main" id="{E7BEE69D-17F9-4769-9448-CC8E75F54BDC}"/>
              </a:ext>
            </a:extLst>
          </p:cNvPr>
          <p:cNvSpPr txBox="1"/>
          <p:nvPr/>
        </p:nvSpPr>
        <p:spPr>
          <a:xfrm>
            <a:off x="248387" y="2122882"/>
            <a:ext cx="20062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5" name="TextBox 4">
            <a:extLst>
              <a:ext uri="{FF2B5EF4-FFF2-40B4-BE49-F238E27FC236}">
                <a16:creationId xmlns:a16="http://schemas.microsoft.com/office/drawing/2014/main" id="{987BD0EC-49A4-4CBB-A9FD-AA3B47BAAD51}"/>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6" name="TextBox 5">
            <a:extLst>
              <a:ext uri="{FF2B5EF4-FFF2-40B4-BE49-F238E27FC236}">
                <a16:creationId xmlns:a16="http://schemas.microsoft.com/office/drawing/2014/main" id="{FE29635B-4A46-4052-A5AE-B7774F453E84}"/>
              </a:ext>
            </a:extLst>
          </p:cNvPr>
          <p:cNvSpPr txBox="1"/>
          <p:nvPr/>
        </p:nvSpPr>
        <p:spPr>
          <a:xfrm>
            <a:off x="248389" y="989126"/>
            <a:ext cx="2006296"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7" name="TextBox 6">
            <a:extLst>
              <a:ext uri="{FF2B5EF4-FFF2-40B4-BE49-F238E27FC236}">
                <a16:creationId xmlns:a16="http://schemas.microsoft.com/office/drawing/2014/main" id="{FCC3B7A9-7B09-4313-8F54-56EEFACDECCF}"/>
              </a:ext>
            </a:extLst>
          </p:cNvPr>
          <p:cNvSpPr txBox="1"/>
          <p:nvPr/>
        </p:nvSpPr>
        <p:spPr>
          <a:xfrm>
            <a:off x="248388" y="2687590"/>
            <a:ext cx="2006296"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8" name="TextBox 7">
            <a:extLst>
              <a:ext uri="{FF2B5EF4-FFF2-40B4-BE49-F238E27FC236}">
                <a16:creationId xmlns:a16="http://schemas.microsoft.com/office/drawing/2014/main" id="{0D0FC3ED-3885-4542-8789-09B7F4111B90}"/>
              </a:ext>
            </a:extLst>
          </p:cNvPr>
          <p:cNvSpPr txBox="1"/>
          <p:nvPr/>
        </p:nvSpPr>
        <p:spPr>
          <a:xfrm>
            <a:off x="248387" y="3205185"/>
            <a:ext cx="2006296"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9" name="TextBox 8">
            <a:extLst>
              <a:ext uri="{FF2B5EF4-FFF2-40B4-BE49-F238E27FC236}">
                <a16:creationId xmlns:a16="http://schemas.microsoft.com/office/drawing/2014/main" id="{0094A7AF-2FFB-499C-B227-0648DB92EBFA}"/>
              </a:ext>
            </a:extLst>
          </p:cNvPr>
          <p:cNvSpPr txBox="1"/>
          <p:nvPr/>
        </p:nvSpPr>
        <p:spPr>
          <a:xfrm>
            <a:off x="248387" y="3769893"/>
            <a:ext cx="2006296"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10" name="TextBox 9">
            <a:extLst>
              <a:ext uri="{FF2B5EF4-FFF2-40B4-BE49-F238E27FC236}">
                <a16:creationId xmlns:a16="http://schemas.microsoft.com/office/drawing/2014/main" id="{CDED29CB-1F69-457C-8F45-3D9804E184D7}"/>
              </a:ext>
            </a:extLst>
          </p:cNvPr>
          <p:cNvSpPr txBox="1"/>
          <p:nvPr/>
        </p:nvSpPr>
        <p:spPr>
          <a:xfrm>
            <a:off x="3159760" y="584127"/>
            <a:ext cx="5974079" cy="338554"/>
          </a:xfrm>
          <a:prstGeom prst="rect">
            <a:avLst/>
          </a:prstGeom>
          <a:noFill/>
        </p:spPr>
        <p:txBody>
          <a:bodyPr wrap="square" rtlCol="0">
            <a:spAutoFit/>
          </a:bodyPr>
          <a:lstStyle/>
          <a:p>
            <a:r>
              <a:rPr lang="en-US" sz="1600" dirty="0">
                <a:solidFill>
                  <a:prstClr val="black"/>
                </a:solidFill>
                <a:latin typeface="Verdana" panose="020B0604030504040204" pitchFamily="34" charset="0"/>
                <a:ea typeface="Verdana" panose="020B0604030504040204" pitchFamily="34" charset="0"/>
                <a:hlinkClick r:id="rId3"/>
              </a:rPr>
              <a:t>https://www.livescience.com/25300-periodic-table.html</a:t>
            </a:r>
            <a:endParaRPr lang="en-US" sz="1600" dirty="0"/>
          </a:p>
        </p:txBody>
      </p:sp>
    </p:spTree>
    <p:extLst>
      <p:ext uri="{BB962C8B-B14F-4D97-AF65-F5344CB8AC3E}">
        <p14:creationId xmlns:p14="http://schemas.microsoft.com/office/powerpoint/2010/main" val="325264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4DD1671-A448-45C8-B597-7791B7892BC4}"/>
              </a:ext>
            </a:extLst>
          </p:cNvPr>
          <p:cNvSpPr txBox="1"/>
          <p:nvPr/>
        </p:nvSpPr>
        <p:spPr>
          <a:xfrm>
            <a:off x="205010" y="449066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2" name="TextBox 1">
            <a:extLst>
              <a:ext uri="{FF2B5EF4-FFF2-40B4-BE49-F238E27FC236}">
                <a16:creationId xmlns:a16="http://schemas.microsoft.com/office/drawing/2014/main" id="{72E4DFCB-D0FF-4383-ADE4-8551D56F6503}"/>
              </a:ext>
            </a:extLst>
          </p:cNvPr>
          <p:cNvSpPr txBox="1"/>
          <p:nvPr/>
        </p:nvSpPr>
        <p:spPr>
          <a:xfrm>
            <a:off x="100620" y="3078422"/>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has 2 valence </a:t>
            </a:r>
          </a:p>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electrons</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12" name="TextBox 11">
            <a:extLst>
              <a:ext uri="{FF2B5EF4-FFF2-40B4-BE49-F238E27FC236}">
                <a16:creationId xmlns:a16="http://schemas.microsoft.com/office/drawing/2014/main" id="{04880E10-B459-4BF4-BB8A-620A43744383}"/>
              </a:ext>
            </a:extLst>
          </p:cNvPr>
          <p:cNvSpPr txBox="1"/>
          <p:nvPr/>
        </p:nvSpPr>
        <p:spPr>
          <a:xfrm>
            <a:off x="100620" y="1189675"/>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has 4 valence </a:t>
            </a:r>
          </a:p>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electrons</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14" name="TextBox 13">
            <a:extLst>
              <a:ext uri="{FF2B5EF4-FFF2-40B4-BE49-F238E27FC236}">
                <a16:creationId xmlns:a16="http://schemas.microsoft.com/office/drawing/2014/main" id="{8542B3C3-9328-4488-B7D2-C3587D6AF553}"/>
              </a:ext>
            </a:extLst>
          </p:cNvPr>
          <p:cNvSpPr txBox="1"/>
          <p:nvPr/>
        </p:nvSpPr>
        <p:spPr>
          <a:xfrm>
            <a:off x="100619" y="2142831"/>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has 2 </a:t>
            </a:r>
          </a:p>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electron shells</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18" name="TextBox 17">
            <a:extLst>
              <a:ext uri="{FF2B5EF4-FFF2-40B4-BE49-F238E27FC236}">
                <a16:creationId xmlns:a16="http://schemas.microsoft.com/office/drawing/2014/main" id="{5ACCAC82-532E-4A10-8663-A20D1814EBA7}"/>
              </a:ext>
            </a:extLst>
          </p:cNvPr>
          <p:cNvSpPr txBox="1"/>
          <p:nvPr/>
        </p:nvSpPr>
        <p:spPr>
          <a:xfrm>
            <a:off x="100619" y="2610626"/>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has 3 </a:t>
            </a:r>
          </a:p>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electron shells</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20" name="TextBox 19">
            <a:extLst>
              <a:ext uri="{FF2B5EF4-FFF2-40B4-BE49-F238E27FC236}">
                <a16:creationId xmlns:a16="http://schemas.microsoft.com/office/drawing/2014/main" id="{4C44C29C-C2CB-4CB4-9B1F-1D3A1E29CC34}"/>
              </a:ext>
            </a:extLst>
          </p:cNvPr>
          <p:cNvSpPr txBox="1"/>
          <p:nvPr/>
        </p:nvSpPr>
        <p:spPr>
          <a:xfrm>
            <a:off x="100619" y="1667212"/>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more reactive </a:t>
            </a:r>
          </a:p>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than Boron</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22" name="TextBox 21">
            <a:extLst>
              <a:ext uri="{FF2B5EF4-FFF2-40B4-BE49-F238E27FC236}">
                <a16:creationId xmlns:a16="http://schemas.microsoft.com/office/drawing/2014/main" id="{83854B91-126C-4271-9655-ADE6F989EA0F}"/>
              </a:ext>
            </a:extLst>
          </p:cNvPr>
          <p:cNvSpPr txBox="1"/>
          <p:nvPr/>
        </p:nvSpPr>
        <p:spPr>
          <a:xfrm>
            <a:off x="100620" y="3539430"/>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less reactive </a:t>
            </a:r>
          </a:p>
          <a:p>
            <a:pPr marL="0" marR="0" lvl="0" indent="0" algn="ctr" defTabSz="1005791" rtl="0" eaLnBrk="1" fontAlgn="auto" latinLnBrk="0" hangingPunct="1">
              <a:lnSpc>
                <a:spcPct val="100000"/>
              </a:lnSpc>
              <a:spcBef>
                <a:spcPts val="0"/>
              </a:spcBef>
              <a:buClrTx/>
              <a:buSzTx/>
              <a:buFontTx/>
              <a:buNone/>
              <a:tabLst/>
              <a:defRPr/>
            </a:pPr>
            <a:r>
              <a:rPr lang="en-US" sz="1100" dirty="0">
                <a:solidFill>
                  <a:prstClr val="black"/>
                </a:solidFill>
                <a:latin typeface="Verdana" panose="020B0604030504040204" pitchFamily="34" charset="0"/>
                <a:ea typeface="Verdana" panose="020B0604030504040204" pitchFamily="34" charset="0"/>
              </a:rPr>
              <a:t>than Aluminum</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24" name="TextBox 23">
            <a:extLst>
              <a:ext uri="{FF2B5EF4-FFF2-40B4-BE49-F238E27FC236}">
                <a16:creationId xmlns:a16="http://schemas.microsoft.com/office/drawing/2014/main" id="{E2304C77-29D1-49B9-85E4-727E10BE56C3}"/>
              </a:ext>
            </a:extLst>
          </p:cNvPr>
          <p:cNvSpPr txBox="1"/>
          <p:nvPr/>
        </p:nvSpPr>
        <p:spPr>
          <a:xfrm>
            <a:off x="100620" y="714056"/>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spcAft>
                <a:spcPts val="600"/>
              </a:spcAft>
              <a:buClrTx/>
              <a:buSzTx/>
              <a:buFontTx/>
              <a:buNone/>
              <a:tabLst/>
              <a:defRPr/>
            </a:pPr>
            <a:r>
              <a:rPr lang="en-US" sz="1100" dirty="0">
                <a:solidFill>
                  <a:prstClr val="black"/>
                </a:solidFill>
                <a:latin typeface="Verdana" panose="020B0604030504040204" pitchFamily="34" charset="0"/>
                <a:ea typeface="Verdana" panose="020B0604030504040204" pitchFamily="34" charset="0"/>
              </a:rPr>
              <a:t>has the same number of electron shells as Beryllium</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
        <p:nvSpPr>
          <p:cNvPr id="26" name="TextBox 25">
            <a:extLst>
              <a:ext uri="{FF2B5EF4-FFF2-40B4-BE49-F238E27FC236}">
                <a16:creationId xmlns:a16="http://schemas.microsoft.com/office/drawing/2014/main" id="{7E908FD6-912A-429A-B6B2-89934983B24D}"/>
              </a:ext>
            </a:extLst>
          </p:cNvPr>
          <p:cNvSpPr txBox="1"/>
          <p:nvPr/>
        </p:nvSpPr>
        <p:spPr>
          <a:xfrm>
            <a:off x="100620" y="4015049"/>
            <a:ext cx="2272501" cy="430887"/>
          </a:xfrm>
          <a:prstGeom prst="rect">
            <a:avLst/>
          </a:prstGeom>
          <a:solidFill>
            <a:srgbClr val="9DC3E6"/>
          </a:solidFill>
          <a:ln w="12700">
            <a:solidFill>
              <a:schemeClr val="tx1"/>
            </a:solidFill>
          </a:ln>
        </p:spPr>
        <p:txBody>
          <a:bodyPr wrap="square" rtlCol="0" anchor="ctr">
            <a:spAutoFit/>
          </a:bodyPr>
          <a:lstStyle/>
          <a:p>
            <a:pPr marL="0" marR="0" lvl="0" indent="0" algn="ctr" defTabSz="1005791" rtl="0" eaLnBrk="1" fontAlgn="auto" latinLnBrk="0" hangingPunct="1">
              <a:lnSpc>
                <a:spcPct val="100000"/>
              </a:lnSpc>
              <a:spcBef>
                <a:spcPts val="0"/>
              </a:spcBef>
              <a:spcAft>
                <a:spcPts val="600"/>
              </a:spcAft>
              <a:buClrTx/>
              <a:buSzTx/>
              <a:buFontTx/>
              <a:buNone/>
              <a:tabLst/>
              <a:defRPr/>
            </a:pPr>
            <a:r>
              <a:rPr lang="en-US" sz="1100" dirty="0">
                <a:solidFill>
                  <a:prstClr val="black"/>
                </a:solidFill>
                <a:latin typeface="Verdana" panose="020B0604030504040204" pitchFamily="34" charset="0"/>
                <a:ea typeface="Verdana" panose="020B0604030504040204" pitchFamily="34" charset="0"/>
              </a:rPr>
              <a:t>has the same number of electron shells as Silicon</a:t>
            </a:r>
            <a:endParaRPr lang="en-US" sz="1100" baseline="-25000" dirty="0">
              <a:solidFill>
                <a:prstClr val="black"/>
              </a:solidFill>
              <a:latin typeface="Verdana" panose="020B0604030504040204" pitchFamily="34" charset="0"/>
              <a:ea typeface="Verdana" panose="020B0604030504040204" pitchFamily="34" charset="0"/>
              <a:cs typeface="Century" charset="0"/>
            </a:endParaRPr>
          </a:p>
        </p:txBody>
      </p:sp>
    </p:spTree>
    <p:extLst>
      <p:ext uri="{BB962C8B-B14F-4D97-AF65-F5344CB8AC3E}">
        <p14:creationId xmlns:p14="http://schemas.microsoft.com/office/powerpoint/2010/main" val="2100410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2C4BE8-0A1C-4154-BC97-59EC1B1FE558}"/>
              </a:ext>
            </a:extLst>
          </p:cNvPr>
          <p:cNvSpPr/>
          <p:nvPr/>
        </p:nvSpPr>
        <p:spPr>
          <a:xfrm>
            <a:off x="338677" y="3938216"/>
            <a:ext cx="1794024" cy="24204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Verdana" panose="020B0604030504040204" pitchFamily="34" charset="0"/>
                <a:ea typeface="Verdana" panose="020B0604030504040204" pitchFamily="34" charset="0"/>
              </a:rPr>
              <a:t>Most Reactive</a:t>
            </a:r>
          </a:p>
        </p:txBody>
      </p:sp>
      <p:sp>
        <p:nvSpPr>
          <p:cNvPr id="7" name="Rectangle 6">
            <a:extLst>
              <a:ext uri="{FF2B5EF4-FFF2-40B4-BE49-F238E27FC236}">
                <a16:creationId xmlns:a16="http://schemas.microsoft.com/office/drawing/2014/main" id="{EBFF8147-2D0F-4FF3-801D-85DDAE497E78}"/>
              </a:ext>
            </a:extLst>
          </p:cNvPr>
          <p:cNvSpPr/>
          <p:nvPr/>
        </p:nvSpPr>
        <p:spPr>
          <a:xfrm>
            <a:off x="338677" y="4248621"/>
            <a:ext cx="1794024" cy="24204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Verdana" panose="020B0604030504040204" pitchFamily="34" charset="0"/>
                <a:ea typeface="Verdana" panose="020B0604030504040204" pitchFamily="34" charset="0"/>
              </a:rPr>
              <a:t>Most Stable</a:t>
            </a:r>
          </a:p>
        </p:txBody>
      </p:sp>
      <p:sp>
        <p:nvSpPr>
          <p:cNvPr id="9" name="Rectangle 8">
            <a:extLst>
              <a:ext uri="{FF2B5EF4-FFF2-40B4-BE49-F238E27FC236}">
                <a16:creationId xmlns:a16="http://schemas.microsoft.com/office/drawing/2014/main" id="{8FD8D58B-E5AB-4CA7-A8EC-54A95C76BA6B}"/>
              </a:ext>
            </a:extLst>
          </p:cNvPr>
          <p:cNvSpPr/>
          <p:nvPr/>
        </p:nvSpPr>
        <p:spPr>
          <a:xfrm>
            <a:off x="139696" y="2417757"/>
            <a:ext cx="1025010" cy="24204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Verdana" panose="020B0604030504040204" pitchFamily="34" charset="0"/>
                <a:ea typeface="Verdana" panose="020B0604030504040204" pitchFamily="34" charset="0"/>
              </a:rPr>
              <a:t>Group 4</a:t>
            </a:r>
          </a:p>
        </p:txBody>
      </p:sp>
      <p:sp>
        <p:nvSpPr>
          <p:cNvPr id="11" name="Rectangle 10">
            <a:extLst>
              <a:ext uri="{FF2B5EF4-FFF2-40B4-BE49-F238E27FC236}">
                <a16:creationId xmlns:a16="http://schemas.microsoft.com/office/drawing/2014/main" id="{8F5A77E7-183B-488C-8C3B-52D7769FD914}"/>
              </a:ext>
            </a:extLst>
          </p:cNvPr>
          <p:cNvSpPr/>
          <p:nvPr/>
        </p:nvSpPr>
        <p:spPr>
          <a:xfrm>
            <a:off x="1235689" y="2909706"/>
            <a:ext cx="1025010" cy="24204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Verdana" panose="020B0604030504040204" pitchFamily="34" charset="0"/>
                <a:ea typeface="Verdana" panose="020B0604030504040204" pitchFamily="34" charset="0"/>
              </a:rPr>
              <a:t>Period 4</a:t>
            </a:r>
          </a:p>
        </p:txBody>
      </p:sp>
      <p:sp>
        <p:nvSpPr>
          <p:cNvPr id="15" name="Rectangle 14">
            <a:extLst>
              <a:ext uri="{FF2B5EF4-FFF2-40B4-BE49-F238E27FC236}">
                <a16:creationId xmlns:a16="http://schemas.microsoft.com/office/drawing/2014/main" id="{E2A7AB33-45EB-4BC1-ADFF-A2D5E5391243}"/>
              </a:ext>
            </a:extLst>
          </p:cNvPr>
          <p:cNvSpPr/>
          <p:nvPr/>
        </p:nvSpPr>
        <p:spPr>
          <a:xfrm>
            <a:off x="139696" y="2732392"/>
            <a:ext cx="1025010" cy="61785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Verdana" panose="020B0604030504040204" pitchFamily="34" charset="0"/>
                <a:ea typeface="Verdana" panose="020B0604030504040204" pitchFamily="34" charset="0"/>
              </a:rPr>
              <a:t>energy shells</a:t>
            </a:r>
          </a:p>
        </p:txBody>
      </p:sp>
      <p:sp>
        <p:nvSpPr>
          <p:cNvPr id="17" name="Rectangle 16">
            <a:extLst>
              <a:ext uri="{FF2B5EF4-FFF2-40B4-BE49-F238E27FC236}">
                <a16:creationId xmlns:a16="http://schemas.microsoft.com/office/drawing/2014/main" id="{553838A7-8423-4164-9FB0-AC47C3A11600}"/>
              </a:ext>
            </a:extLst>
          </p:cNvPr>
          <p:cNvSpPr/>
          <p:nvPr/>
        </p:nvSpPr>
        <p:spPr>
          <a:xfrm>
            <a:off x="1235689" y="2197153"/>
            <a:ext cx="1025010" cy="61785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Verdana" panose="020B0604030504040204" pitchFamily="34" charset="0"/>
                <a:ea typeface="Verdana" panose="020B0604030504040204" pitchFamily="34" charset="0"/>
              </a:rPr>
              <a:t>valence electrons</a:t>
            </a:r>
          </a:p>
        </p:txBody>
      </p:sp>
      <p:sp>
        <p:nvSpPr>
          <p:cNvPr id="19" name="TextBox 18">
            <a:extLst>
              <a:ext uri="{FF2B5EF4-FFF2-40B4-BE49-F238E27FC236}">
                <a16:creationId xmlns:a16="http://schemas.microsoft.com/office/drawing/2014/main" id="{5197F0B6-D2A5-4A91-BAE2-77CF66891263}"/>
              </a:ext>
            </a:extLst>
          </p:cNvPr>
          <p:cNvSpPr txBox="1"/>
          <p:nvPr/>
        </p:nvSpPr>
        <p:spPr>
          <a:xfrm>
            <a:off x="205010" y="449066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595397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E0DB93-8F0C-4BB3-8235-C4F3032B5805}"/>
              </a:ext>
            </a:extLst>
          </p:cNvPr>
          <p:cNvSpPr txBox="1"/>
          <p:nvPr/>
        </p:nvSpPr>
        <p:spPr>
          <a:xfrm>
            <a:off x="205010"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Question 2</a:t>
            </a:r>
            <a:endParaRPr lang="en-US" sz="1200" b="1" dirty="0">
              <a:latin typeface="Georgia" panose="02040502050405020303" pitchFamily="18" charset="0"/>
              <a:ea typeface="Verdana" panose="020B0604030504040204" pitchFamily="34" charset="0"/>
              <a:cs typeface="+mj-cs"/>
            </a:endParaRPr>
          </a:p>
        </p:txBody>
      </p:sp>
      <p:sp>
        <p:nvSpPr>
          <p:cNvPr id="6" name="TextBox 5">
            <a:extLst>
              <a:ext uri="{FF2B5EF4-FFF2-40B4-BE49-F238E27FC236}">
                <a16:creationId xmlns:a16="http://schemas.microsoft.com/office/drawing/2014/main" id="{75F3D19C-FDDF-4FAC-AC4D-261A3C48022A}"/>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Tree>
    <p:extLst>
      <p:ext uri="{BB962C8B-B14F-4D97-AF65-F5344CB8AC3E}">
        <p14:creationId xmlns:p14="http://schemas.microsoft.com/office/powerpoint/2010/main" val="96698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1B8D84-3FD0-46F2-9455-9481C25FBB60}"/>
              </a:ext>
            </a:extLst>
          </p:cNvPr>
          <p:cNvSpPr txBox="1"/>
          <p:nvPr/>
        </p:nvSpPr>
        <p:spPr>
          <a:xfrm>
            <a:off x="205010"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Question 3</a:t>
            </a:r>
            <a:endParaRPr lang="en-US" sz="1200" b="1" dirty="0">
              <a:latin typeface="Georgia" panose="02040502050405020303" pitchFamily="18" charset="0"/>
              <a:ea typeface="Verdana" panose="020B0604030504040204" pitchFamily="34" charset="0"/>
              <a:cs typeface="+mj-cs"/>
            </a:endParaRPr>
          </a:p>
        </p:txBody>
      </p:sp>
      <p:sp>
        <p:nvSpPr>
          <p:cNvPr id="7" name="TextBox 6">
            <a:extLst>
              <a:ext uri="{FF2B5EF4-FFF2-40B4-BE49-F238E27FC236}">
                <a16:creationId xmlns:a16="http://schemas.microsoft.com/office/drawing/2014/main" id="{0C1C6F96-FFB0-4915-98BA-1FE21568DBA3}"/>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Tree>
    <p:extLst>
      <p:ext uri="{BB962C8B-B14F-4D97-AF65-F5344CB8AC3E}">
        <p14:creationId xmlns:p14="http://schemas.microsoft.com/office/powerpoint/2010/main" val="363419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F80DC-E09E-4F00-9B34-E418DDAAC318}"/>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6" name="TextBox 5">
            <a:extLst>
              <a:ext uri="{FF2B5EF4-FFF2-40B4-BE49-F238E27FC236}">
                <a16:creationId xmlns:a16="http://schemas.microsoft.com/office/drawing/2014/main" id="{8340CED5-B7E6-4A29-ACCA-89E902795A17}"/>
              </a:ext>
            </a:extLst>
          </p:cNvPr>
          <p:cNvSpPr txBox="1"/>
          <p:nvPr/>
        </p:nvSpPr>
        <p:spPr>
          <a:xfrm>
            <a:off x="205010"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44302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6E0185-5A1C-4C7A-BD27-70530ED55244}"/>
              </a:ext>
            </a:extLst>
          </p:cNvPr>
          <p:cNvSpPr txBox="1"/>
          <p:nvPr/>
        </p:nvSpPr>
        <p:spPr>
          <a:xfrm>
            <a:off x="234062" y="443407"/>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11" name="TextBox 10">
            <a:extLst>
              <a:ext uri="{FF2B5EF4-FFF2-40B4-BE49-F238E27FC236}">
                <a16:creationId xmlns:a16="http://schemas.microsoft.com/office/drawing/2014/main" id="{CD735366-70CA-4885-A75A-0E5A10E9964E}"/>
              </a:ext>
            </a:extLst>
          </p:cNvPr>
          <p:cNvSpPr txBox="1"/>
          <p:nvPr/>
        </p:nvSpPr>
        <p:spPr>
          <a:xfrm>
            <a:off x="234062" y="1714237"/>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12" name="TextBox 11">
            <a:extLst>
              <a:ext uri="{FF2B5EF4-FFF2-40B4-BE49-F238E27FC236}">
                <a16:creationId xmlns:a16="http://schemas.microsoft.com/office/drawing/2014/main" id="{946929CE-DCCA-4666-AC34-B3DEC6DCB33D}"/>
              </a:ext>
            </a:extLst>
          </p:cNvPr>
          <p:cNvSpPr txBox="1"/>
          <p:nvPr/>
        </p:nvSpPr>
        <p:spPr>
          <a:xfrm>
            <a:off x="234062" y="2997285"/>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6" name="TextBox 5">
            <a:extLst>
              <a:ext uri="{FF2B5EF4-FFF2-40B4-BE49-F238E27FC236}">
                <a16:creationId xmlns:a16="http://schemas.microsoft.com/office/drawing/2014/main" id="{15844F67-428B-4FDF-BF9F-C81E7D3EC0C2}"/>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2" name="TextBox 1">
            <a:extLst>
              <a:ext uri="{FF2B5EF4-FFF2-40B4-BE49-F238E27FC236}">
                <a16:creationId xmlns:a16="http://schemas.microsoft.com/office/drawing/2014/main" id="{CEF36105-88D0-4872-BD75-578A0A83DC55}"/>
              </a:ext>
            </a:extLst>
          </p:cNvPr>
          <p:cNvSpPr txBox="1"/>
          <p:nvPr/>
        </p:nvSpPr>
        <p:spPr>
          <a:xfrm>
            <a:off x="2705254" y="1157283"/>
            <a:ext cx="5635183" cy="338554"/>
          </a:xfrm>
          <a:prstGeom prst="rect">
            <a:avLst/>
          </a:prstGeom>
          <a:noFill/>
        </p:spPr>
        <p:txBody>
          <a:bodyPr wrap="square" rtlCol="0">
            <a:spAutoFit/>
          </a:bodyPr>
          <a:lstStyle/>
          <a:p>
            <a:r>
              <a:rPr lang="en-US" sz="1600" dirty="0">
                <a:solidFill>
                  <a:prstClr val="black"/>
                </a:solidFill>
                <a:latin typeface="Verdana" panose="020B0604030504040204" pitchFamily="34" charset="0"/>
                <a:ea typeface="Verdana" panose="020B0604030504040204" pitchFamily="34" charset="0"/>
                <a:cs typeface="Century Gothic" charset="0"/>
                <a:hlinkClick r:id="rId3"/>
              </a:rPr>
              <a:t>https://www.youtube.com/watch?v=xd4-Uy2FLWc</a:t>
            </a:r>
            <a:endParaRPr lang="en-US" sz="1600" dirty="0"/>
          </a:p>
        </p:txBody>
      </p:sp>
    </p:spTree>
    <p:extLst>
      <p:ext uri="{BB962C8B-B14F-4D97-AF65-F5344CB8AC3E}">
        <p14:creationId xmlns:p14="http://schemas.microsoft.com/office/powerpoint/2010/main" val="50905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2485D-F273-41BB-BB57-07FA7730B7B3}"/>
              </a:ext>
            </a:extLst>
          </p:cNvPr>
          <p:cNvSpPr txBox="1"/>
          <p:nvPr/>
        </p:nvSpPr>
        <p:spPr>
          <a:xfrm>
            <a:off x="248851" y="41640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C1CE7F08-0553-4BFD-80DF-8B3272E18F2C}"/>
              </a:ext>
            </a:extLst>
          </p:cNvPr>
          <p:cNvSpPr txBox="1"/>
          <p:nvPr/>
        </p:nvSpPr>
        <p:spPr>
          <a:xfrm>
            <a:off x="248851" y="973013"/>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4" name="TextBox 3">
            <a:extLst>
              <a:ext uri="{FF2B5EF4-FFF2-40B4-BE49-F238E27FC236}">
                <a16:creationId xmlns:a16="http://schemas.microsoft.com/office/drawing/2014/main" id="{0AC137BD-C39C-451C-8410-F7CB90344803}"/>
              </a:ext>
            </a:extLst>
          </p:cNvPr>
          <p:cNvSpPr txBox="1"/>
          <p:nvPr/>
        </p:nvSpPr>
        <p:spPr>
          <a:xfrm>
            <a:off x="248851" y="152962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63546177-1798-4F93-A2B7-4300B9D7D7A2}"/>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Part 2</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98450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C07B0-E3FD-445B-B24E-B05AB6023C45}"/>
              </a:ext>
            </a:extLst>
          </p:cNvPr>
          <p:cNvSpPr txBox="1"/>
          <p:nvPr/>
        </p:nvSpPr>
        <p:spPr>
          <a:xfrm>
            <a:off x="248851" y="445390"/>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E52DE8D8-9DDC-4D80-871D-5631985B9190}"/>
              </a:ext>
            </a:extLst>
          </p:cNvPr>
          <p:cNvSpPr txBox="1"/>
          <p:nvPr/>
        </p:nvSpPr>
        <p:spPr>
          <a:xfrm>
            <a:off x="248851" y="973013"/>
            <a:ext cx="2012097"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4" name="TextBox 3">
            <a:extLst>
              <a:ext uri="{FF2B5EF4-FFF2-40B4-BE49-F238E27FC236}">
                <a16:creationId xmlns:a16="http://schemas.microsoft.com/office/drawing/2014/main" id="{8CCEEB6F-1A50-4CB8-9745-267D9DE73950}"/>
              </a:ext>
            </a:extLst>
          </p:cNvPr>
          <p:cNvSpPr txBox="1"/>
          <p:nvPr/>
        </p:nvSpPr>
        <p:spPr>
          <a:xfrm>
            <a:off x="248851" y="152962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D3D8DCD3-D227-47F2-98F2-A0DE189A24BF}"/>
              </a:ext>
            </a:extLst>
          </p:cNvPr>
          <p:cNvSpPr txBox="1"/>
          <p:nvPr/>
        </p:nvSpPr>
        <p:spPr>
          <a:xfrm>
            <a:off x="248851" y="209249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6A328F23-CE1F-4D25-A812-AE0DCC4B5753}"/>
              </a:ext>
            </a:extLst>
          </p:cNvPr>
          <p:cNvSpPr txBox="1"/>
          <p:nvPr/>
        </p:nvSpPr>
        <p:spPr>
          <a:xfrm>
            <a:off x="248851" y="263031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7" name="TextBox 6">
            <a:extLst>
              <a:ext uri="{FF2B5EF4-FFF2-40B4-BE49-F238E27FC236}">
                <a16:creationId xmlns:a16="http://schemas.microsoft.com/office/drawing/2014/main" id="{24C48D9A-E7FE-41DE-980E-72153DC81CC7}"/>
              </a:ext>
            </a:extLst>
          </p:cNvPr>
          <p:cNvSpPr txBox="1"/>
          <p:nvPr/>
        </p:nvSpPr>
        <p:spPr>
          <a:xfrm>
            <a:off x="205010" y="435604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363109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EE360-63E7-4DD9-9429-5EFC18E3E0E7}"/>
              </a:ext>
            </a:extLst>
          </p:cNvPr>
          <p:cNvSpPr txBox="1"/>
          <p:nvPr/>
        </p:nvSpPr>
        <p:spPr>
          <a:xfrm>
            <a:off x="3592685" y="2027897"/>
            <a:ext cx="2099556" cy="707886"/>
          </a:xfrm>
          <a:prstGeom prst="rect">
            <a:avLst/>
          </a:prstGeom>
          <a:noFill/>
        </p:spPr>
        <p:txBody>
          <a:bodyPr wrap="square" rtlCol="0">
            <a:spAutoFit/>
          </a:bodyPr>
          <a:lstStyle/>
          <a:p>
            <a:pPr algn="ctr"/>
            <a:r>
              <a:rPr lang="en-US" sz="2000" b="1" dirty="0">
                <a:solidFill>
                  <a:schemeClr val="bg1"/>
                </a:solidFill>
                <a:latin typeface="Verdana" panose="020B0604030504040204" pitchFamily="34" charset="0"/>
                <a:ea typeface="Verdana" panose="020B0604030504040204" pitchFamily="34" charset="0"/>
                <a:hlinkClick r:id="rId2" action="ppaction://hlinksldjump">
                  <a:extLst>
                    <a:ext uri="{A12FA001-AC4F-418D-AE19-62706E023703}">
                      <ahyp:hlinkClr xmlns:ahyp="http://schemas.microsoft.com/office/drawing/2018/hyperlinkcolor" val="tx"/>
                    </a:ext>
                  </a:extLst>
                </a:hlinkClick>
              </a:rPr>
              <a:t>WANTED POSTER</a:t>
            </a:r>
            <a:endParaRPr lang="en-US" sz="2000" dirty="0">
              <a:solidFill>
                <a:schemeClr val="bg1"/>
              </a:solidFill>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E057A101-8310-45D6-B524-347344B4D639}"/>
              </a:ext>
            </a:extLst>
          </p:cNvPr>
          <p:cNvSpPr txBox="1"/>
          <p:nvPr/>
        </p:nvSpPr>
        <p:spPr>
          <a:xfrm>
            <a:off x="6125999" y="2027897"/>
            <a:ext cx="2099556" cy="707886"/>
          </a:xfrm>
          <a:prstGeom prst="rect">
            <a:avLst/>
          </a:prstGeom>
          <a:noFill/>
        </p:spPr>
        <p:txBody>
          <a:bodyPr wrap="square" rtlCol="0">
            <a:spAutoFit/>
          </a:bodyPr>
          <a:lstStyle/>
          <a:p>
            <a:pPr algn="ctr"/>
            <a:r>
              <a:rPr lang="en-US" sz="2000" b="1" dirty="0">
                <a:solidFill>
                  <a:srgbClr val="00B0F0"/>
                </a:solidFill>
                <a:latin typeface="Verdana" panose="020B0604030504040204" pitchFamily="34" charset="0"/>
                <a:ea typeface="Verdana" panose="020B0604030504040204" pitchFamily="34" charset="0"/>
                <a:hlinkClick r:id="rId3" action="ppaction://hlinksldjump">
                  <a:extLst>
                    <a:ext uri="{A12FA001-AC4F-418D-AE19-62706E023703}">
                      <ahyp:hlinkClr xmlns:ahyp="http://schemas.microsoft.com/office/drawing/2018/hyperlinkcolor" val="tx"/>
                    </a:ext>
                  </a:extLst>
                </a:hlinkClick>
              </a:rPr>
              <a:t>JOURNAL ENTRY</a:t>
            </a:r>
            <a:endParaRPr lang="en-US" sz="2000" b="1" dirty="0">
              <a:solidFill>
                <a:srgbClr val="00B0F0"/>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3BD47D76-A27C-46FD-9273-888D8EFB7C45}"/>
              </a:ext>
            </a:extLst>
          </p:cNvPr>
          <p:cNvSpPr txBox="1"/>
          <p:nvPr/>
        </p:nvSpPr>
        <p:spPr>
          <a:xfrm>
            <a:off x="3410353" y="3582477"/>
            <a:ext cx="2464220" cy="707886"/>
          </a:xfrm>
          <a:prstGeom prst="rect">
            <a:avLst/>
          </a:prstGeom>
          <a:noFill/>
        </p:spPr>
        <p:txBody>
          <a:bodyPr wrap="square" rtlCol="0">
            <a:spAutoFit/>
          </a:bodyPr>
          <a:lstStyle/>
          <a:p>
            <a:pPr algn="ctr"/>
            <a:r>
              <a:rPr lang="en-US" sz="2000" b="1" dirty="0">
                <a:solidFill>
                  <a:srgbClr val="00B0F0"/>
                </a:solidFill>
                <a:latin typeface="Verdana" panose="020B0604030504040204" pitchFamily="34" charset="0"/>
                <a:ea typeface="Verdana" panose="020B0604030504040204" pitchFamily="34" charset="0"/>
                <a:hlinkClick r:id="rId4" action="ppaction://hlinksldjump">
                  <a:extLst>
                    <a:ext uri="{A12FA001-AC4F-418D-AE19-62706E023703}">
                      <ahyp:hlinkClr xmlns:ahyp="http://schemas.microsoft.com/office/drawing/2018/hyperlinkcolor" val="tx"/>
                    </a:ext>
                  </a:extLst>
                </a:hlinkClick>
              </a:rPr>
              <a:t>RESEARCH REPORT</a:t>
            </a:r>
            <a:endParaRPr lang="en-US" sz="2000" b="1" dirty="0">
              <a:solidFill>
                <a:srgbClr val="00B0F0"/>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45D2B706-35D2-48CD-881C-897380BDA109}"/>
              </a:ext>
            </a:extLst>
          </p:cNvPr>
          <p:cNvSpPr txBox="1"/>
          <p:nvPr/>
        </p:nvSpPr>
        <p:spPr>
          <a:xfrm>
            <a:off x="6125999" y="3736365"/>
            <a:ext cx="2099556" cy="400110"/>
          </a:xfrm>
          <a:prstGeom prst="rect">
            <a:avLst/>
          </a:prstGeom>
          <a:noFill/>
        </p:spPr>
        <p:txBody>
          <a:bodyPr wrap="square" rtlCol="0">
            <a:spAutoFit/>
          </a:bodyPr>
          <a:lstStyle/>
          <a:p>
            <a:pPr algn="ctr"/>
            <a:r>
              <a:rPr lang="en-US" sz="2000" b="1" dirty="0">
                <a:solidFill>
                  <a:schemeClr val="bg1"/>
                </a:solidFill>
                <a:latin typeface="Verdana" panose="020B0604030504040204" pitchFamily="34" charset="0"/>
                <a:ea typeface="Verdana" panose="020B0604030504040204" pitchFamily="34" charset="0"/>
                <a:hlinkClick r:id="rId5" action="ppaction://hlinksldjump">
                  <a:extLst>
                    <a:ext uri="{A12FA001-AC4F-418D-AE19-62706E023703}">
                      <ahyp:hlinkClr xmlns:ahyp="http://schemas.microsoft.com/office/drawing/2018/hyperlinkcolor" val="tx"/>
                    </a:ext>
                  </a:extLst>
                </a:hlinkClick>
              </a:rPr>
              <a:t>ACROSTIC</a:t>
            </a:r>
            <a:endParaRPr lang="en-US" sz="2000" b="1" dirty="0">
              <a:solidFill>
                <a:schemeClr val="bg1"/>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DAB238F5-6989-6944-92FD-677AEAD7A9CB}"/>
              </a:ext>
            </a:extLst>
          </p:cNvPr>
          <p:cNvSpPr txBox="1"/>
          <p:nvPr/>
        </p:nvSpPr>
        <p:spPr>
          <a:xfrm>
            <a:off x="205010" y="435604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6"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49890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B8DF36-198D-44FC-B8B1-D16101CDFB21}"/>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6686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2316D-1598-4469-9BCC-45D1CC2A777C}"/>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4" name="TextBox 3">
            <a:extLst>
              <a:ext uri="{FF2B5EF4-FFF2-40B4-BE49-F238E27FC236}">
                <a16:creationId xmlns:a16="http://schemas.microsoft.com/office/drawing/2014/main" id="{DA820881-1C14-4C82-A793-F48717EA3C34}"/>
              </a:ext>
            </a:extLst>
          </p:cNvPr>
          <p:cNvSpPr txBox="1"/>
          <p:nvPr/>
        </p:nvSpPr>
        <p:spPr>
          <a:xfrm>
            <a:off x="2758587" y="1095120"/>
            <a:ext cx="605467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Type your journal entry here.</a:t>
            </a:r>
          </a:p>
        </p:txBody>
      </p:sp>
    </p:spTree>
    <p:extLst>
      <p:ext uri="{BB962C8B-B14F-4D97-AF65-F5344CB8AC3E}">
        <p14:creationId xmlns:p14="http://schemas.microsoft.com/office/powerpoint/2010/main" val="3238608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C1ED6-F44E-4450-866F-3C1622A780E1}"/>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4" name="TextBox 3">
            <a:extLst>
              <a:ext uri="{FF2B5EF4-FFF2-40B4-BE49-F238E27FC236}">
                <a16:creationId xmlns:a16="http://schemas.microsoft.com/office/drawing/2014/main" id="{7E44BB96-9C01-42C7-86FF-0F8F3965E7FA}"/>
              </a:ext>
            </a:extLst>
          </p:cNvPr>
          <p:cNvSpPr txBox="1"/>
          <p:nvPr/>
        </p:nvSpPr>
        <p:spPr>
          <a:xfrm>
            <a:off x="2758587" y="1095120"/>
            <a:ext cx="605467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Type your research report here.</a:t>
            </a:r>
          </a:p>
        </p:txBody>
      </p:sp>
    </p:spTree>
    <p:extLst>
      <p:ext uri="{BB962C8B-B14F-4D97-AF65-F5344CB8AC3E}">
        <p14:creationId xmlns:p14="http://schemas.microsoft.com/office/powerpoint/2010/main" val="2742579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ED680-7B51-41F7-9F88-C0FFE6987AEA}"/>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4" name="TextBox 3">
            <a:extLst>
              <a:ext uri="{FF2B5EF4-FFF2-40B4-BE49-F238E27FC236}">
                <a16:creationId xmlns:a16="http://schemas.microsoft.com/office/drawing/2014/main" id="{BDE18731-8F9A-46A6-AE27-B4C26DA39D5C}"/>
              </a:ext>
            </a:extLst>
          </p:cNvPr>
          <p:cNvSpPr txBox="1"/>
          <p:nvPr/>
        </p:nvSpPr>
        <p:spPr>
          <a:xfrm>
            <a:off x="3069873" y="1115686"/>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6" name="TextBox 5">
            <a:extLst>
              <a:ext uri="{FF2B5EF4-FFF2-40B4-BE49-F238E27FC236}">
                <a16:creationId xmlns:a16="http://schemas.microsoft.com/office/drawing/2014/main" id="{42CAF858-E8C7-4F7D-A29E-81E72F900F95}"/>
              </a:ext>
            </a:extLst>
          </p:cNvPr>
          <p:cNvSpPr txBox="1"/>
          <p:nvPr/>
        </p:nvSpPr>
        <p:spPr>
          <a:xfrm>
            <a:off x="3069871" y="1540461"/>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8" name="TextBox 7">
            <a:extLst>
              <a:ext uri="{FF2B5EF4-FFF2-40B4-BE49-F238E27FC236}">
                <a16:creationId xmlns:a16="http://schemas.microsoft.com/office/drawing/2014/main" id="{99AFF1C0-E7D8-4719-9C87-F3D73375CB22}"/>
              </a:ext>
            </a:extLst>
          </p:cNvPr>
          <p:cNvSpPr txBox="1"/>
          <p:nvPr/>
        </p:nvSpPr>
        <p:spPr>
          <a:xfrm>
            <a:off x="3069872" y="1952265"/>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10" name="TextBox 9">
            <a:extLst>
              <a:ext uri="{FF2B5EF4-FFF2-40B4-BE49-F238E27FC236}">
                <a16:creationId xmlns:a16="http://schemas.microsoft.com/office/drawing/2014/main" id="{FAEA2CE9-93E1-4E1A-8EEE-49BE7C3DD91B}"/>
              </a:ext>
            </a:extLst>
          </p:cNvPr>
          <p:cNvSpPr txBox="1"/>
          <p:nvPr/>
        </p:nvSpPr>
        <p:spPr>
          <a:xfrm>
            <a:off x="3069872" y="2364069"/>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12" name="TextBox 11">
            <a:extLst>
              <a:ext uri="{FF2B5EF4-FFF2-40B4-BE49-F238E27FC236}">
                <a16:creationId xmlns:a16="http://schemas.microsoft.com/office/drawing/2014/main" id="{0F46BCA8-F20C-420B-A397-D2F143C8E38D}"/>
              </a:ext>
            </a:extLst>
          </p:cNvPr>
          <p:cNvSpPr txBox="1"/>
          <p:nvPr/>
        </p:nvSpPr>
        <p:spPr>
          <a:xfrm>
            <a:off x="3069871" y="2779431"/>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14" name="TextBox 13">
            <a:extLst>
              <a:ext uri="{FF2B5EF4-FFF2-40B4-BE49-F238E27FC236}">
                <a16:creationId xmlns:a16="http://schemas.microsoft.com/office/drawing/2014/main" id="{49652E3D-A4BE-4D58-8EA2-63A759F7886D}"/>
              </a:ext>
            </a:extLst>
          </p:cNvPr>
          <p:cNvSpPr txBox="1"/>
          <p:nvPr/>
        </p:nvSpPr>
        <p:spPr>
          <a:xfrm>
            <a:off x="3069869" y="3204206"/>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16" name="TextBox 15">
            <a:extLst>
              <a:ext uri="{FF2B5EF4-FFF2-40B4-BE49-F238E27FC236}">
                <a16:creationId xmlns:a16="http://schemas.microsoft.com/office/drawing/2014/main" id="{82277AFB-3E90-4E9F-8366-B79874E7FEC6}"/>
              </a:ext>
            </a:extLst>
          </p:cNvPr>
          <p:cNvSpPr txBox="1"/>
          <p:nvPr/>
        </p:nvSpPr>
        <p:spPr>
          <a:xfrm>
            <a:off x="3069870" y="3616010"/>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18" name="TextBox 17">
            <a:extLst>
              <a:ext uri="{FF2B5EF4-FFF2-40B4-BE49-F238E27FC236}">
                <a16:creationId xmlns:a16="http://schemas.microsoft.com/office/drawing/2014/main" id="{3443CFC6-0123-4956-B6A6-2FE18C685F2E}"/>
              </a:ext>
            </a:extLst>
          </p:cNvPr>
          <p:cNvSpPr txBox="1"/>
          <p:nvPr/>
        </p:nvSpPr>
        <p:spPr>
          <a:xfrm>
            <a:off x="3069870" y="4027814"/>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20" name="TextBox 19">
            <a:extLst>
              <a:ext uri="{FF2B5EF4-FFF2-40B4-BE49-F238E27FC236}">
                <a16:creationId xmlns:a16="http://schemas.microsoft.com/office/drawing/2014/main" id="{CD74FAA0-72DD-46CF-9900-CB5831186D7C}"/>
              </a:ext>
            </a:extLst>
          </p:cNvPr>
          <p:cNvSpPr txBox="1"/>
          <p:nvPr/>
        </p:nvSpPr>
        <p:spPr>
          <a:xfrm>
            <a:off x="3069869" y="4436939"/>
            <a:ext cx="5697991"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Tree>
    <p:extLst>
      <p:ext uri="{BB962C8B-B14F-4D97-AF65-F5344CB8AC3E}">
        <p14:creationId xmlns:p14="http://schemas.microsoft.com/office/powerpoint/2010/main" val="96825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E27DE7-446D-4E32-A846-28CFEF42E19E}"/>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Part 2</a:t>
            </a:r>
            <a:endParaRPr lang="en-US" sz="1200" b="1" dirty="0">
              <a:latin typeface="Georgia" panose="02040502050405020303" pitchFamily="18" charset="0"/>
              <a:ea typeface="Verdana" panose="020B0604030504040204" pitchFamily="34" charset="0"/>
              <a:cs typeface="+mj-cs"/>
            </a:endParaRPr>
          </a:p>
        </p:txBody>
      </p:sp>
      <p:sp>
        <p:nvSpPr>
          <p:cNvPr id="4" name="TextBox 3">
            <a:extLst>
              <a:ext uri="{FF2B5EF4-FFF2-40B4-BE49-F238E27FC236}">
                <a16:creationId xmlns:a16="http://schemas.microsoft.com/office/drawing/2014/main" id="{DE74CBAA-989A-40A1-ADC8-82DD172B3635}"/>
              </a:ext>
            </a:extLst>
          </p:cNvPr>
          <p:cNvSpPr txBox="1"/>
          <p:nvPr/>
        </p:nvSpPr>
        <p:spPr>
          <a:xfrm>
            <a:off x="208633" y="1690502"/>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5" name="TextBox 4">
            <a:extLst>
              <a:ext uri="{FF2B5EF4-FFF2-40B4-BE49-F238E27FC236}">
                <a16:creationId xmlns:a16="http://schemas.microsoft.com/office/drawing/2014/main" id="{755C743A-0C58-4773-8644-D0E8AB097D7B}"/>
              </a:ext>
            </a:extLst>
          </p:cNvPr>
          <p:cNvSpPr txBox="1"/>
          <p:nvPr/>
        </p:nvSpPr>
        <p:spPr>
          <a:xfrm>
            <a:off x="208632" y="277328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6" name="TextBox 5">
            <a:extLst>
              <a:ext uri="{FF2B5EF4-FFF2-40B4-BE49-F238E27FC236}">
                <a16:creationId xmlns:a16="http://schemas.microsoft.com/office/drawing/2014/main" id="{8BEEA5E4-9589-4F36-BD4C-985336CE0296}"/>
              </a:ext>
            </a:extLst>
          </p:cNvPr>
          <p:cNvSpPr txBox="1"/>
          <p:nvPr/>
        </p:nvSpPr>
        <p:spPr>
          <a:xfrm>
            <a:off x="208632" y="3856069"/>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106751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5D1CDC-EABF-4BCB-917D-A083AE3123D8}"/>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Questions</a:t>
            </a:r>
            <a:endParaRPr lang="en-US" sz="1200" b="1" dirty="0">
              <a:latin typeface="Georgia" panose="02040502050405020303" pitchFamily="18" charset="0"/>
              <a:ea typeface="Verdana" panose="020B0604030504040204" pitchFamily="34" charset="0"/>
              <a:cs typeface="+mj-cs"/>
            </a:endParaRPr>
          </a:p>
        </p:txBody>
      </p:sp>
      <p:sp>
        <p:nvSpPr>
          <p:cNvPr id="5" name="TextBox 4">
            <a:extLst>
              <a:ext uri="{FF2B5EF4-FFF2-40B4-BE49-F238E27FC236}">
                <a16:creationId xmlns:a16="http://schemas.microsoft.com/office/drawing/2014/main" id="{391321A3-ABA8-47C2-93C5-7CA863D29085}"/>
              </a:ext>
            </a:extLst>
          </p:cNvPr>
          <p:cNvSpPr txBox="1"/>
          <p:nvPr/>
        </p:nvSpPr>
        <p:spPr>
          <a:xfrm>
            <a:off x="208632" y="164248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6" name="TextBox 5">
            <a:extLst>
              <a:ext uri="{FF2B5EF4-FFF2-40B4-BE49-F238E27FC236}">
                <a16:creationId xmlns:a16="http://schemas.microsoft.com/office/drawing/2014/main" id="{0C46EABD-9CE1-45E6-A3E8-514F79894167}"/>
              </a:ext>
            </a:extLst>
          </p:cNvPr>
          <p:cNvSpPr txBox="1"/>
          <p:nvPr/>
        </p:nvSpPr>
        <p:spPr>
          <a:xfrm>
            <a:off x="208632" y="275247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61597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9EF40DC-3395-40D7-8C99-6CCBAE08D59E}"/>
              </a:ext>
            </a:extLst>
          </p:cNvPr>
          <p:cNvSpPr txBox="1"/>
          <p:nvPr/>
        </p:nvSpPr>
        <p:spPr>
          <a:xfrm>
            <a:off x="248388" y="422767"/>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28" name="TextBox 27">
            <a:extLst>
              <a:ext uri="{FF2B5EF4-FFF2-40B4-BE49-F238E27FC236}">
                <a16:creationId xmlns:a16="http://schemas.microsoft.com/office/drawing/2014/main" id="{3DC580C0-61F5-459D-84A9-85DCCCB52415}"/>
              </a:ext>
            </a:extLst>
          </p:cNvPr>
          <p:cNvSpPr txBox="1"/>
          <p:nvPr/>
        </p:nvSpPr>
        <p:spPr>
          <a:xfrm>
            <a:off x="248388" y="1144774"/>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29" name="TextBox 28">
            <a:extLst>
              <a:ext uri="{FF2B5EF4-FFF2-40B4-BE49-F238E27FC236}">
                <a16:creationId xmlns:a16="http://schemas.microsoft.com/office/drawing/2014/main" id="{D53223CE-53B3-450E-B3AE-A5CAF535B720}"/>
              </a:ext>
            </a:extLst>
          </p:cNvPr>
          <p:cNvSpPr txBox="1"/>
          <p:nvPr/>
        </p:nvSpPr>
        <p:spPr>
          <a:xfrm>
            <a:off x="248388" y="1885570"/>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7" name="TextBox 6">
            <a:extLst>
              <a:ext uri="{FF2B5EF4-FFF2-40B4-BE49-F238E27FC236}">
                <a16:creationId xmlns:a16="http://schemas.microsoft.com/office/drawing/2014/main" id="{8EDE17DF-F85E-4CF3-9B31-98EFC2CF108E}"/>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62776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CA5F6AF-E343-7A43-A219-F150A34C265F}"/>
              </a:ext>
            </a:extLst>
          </p:cNvPr>
          <p:cNvSpPr txBox="1"/>
          <p:nvPr/>
        </p:nvSpPr>
        <p:spPr>
          <a:xfrm>
            <a:off x="269901" y="3470970"/>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20" name="TextBox 19">
            <a:extLst>
              <a:ext uri="{FF2B5EF4-FFF2-40B4-BE49-F238E27FC236}">
                <a16:creationId xmlns:a16="http://schemas.microsoft.com/office/drawing/2014/main" id="{51D358C6-73CF-4702-9587-0EC8E24766C1}"/>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Part 2</a:t>
            </a:r>
            <a:endParaRPr lang="en-US" sz="1200" b="1" dirty="0">
              <a:latin typeface="Georgia" panose="02040502050405020303" pitchFamily="18" charset="0"/>
              <a:ea typeface="Verdana" panose="020B0604030504040204" pitchFamily="34" charset="0"/>
              <a:cs typeface="+mj-cs"/>
            </a:endParaRPr>
          </a:p>
        </p:txBody>
      </p:sp>
      <p:sp>
        <p:nvSpPr>
          <p:cNvPr id="2" name="5-Point Star 1">
            <a:extLst>
              <a:ext uri="{FF2B5EF4-FFF2-40B4-BE49-F238E27FC236}">
                <a16:creationId xmlns:a16="http://schemas.microsoft.com/office/drawing/2014/main" id="{F617D19F-B92F-4176-9F27-37AFC45425AC}"/>
              </a:ext>
            </a:extLst>
          </p:cNvPr>
          <p:cNvSpPr/>
          <p:nvPr/>
        </p:nvSpPr>
        <p:spPr>
          <a:xfrm>
            <a:off x="7947824" y="488020"/>
            <a:ext cx="896903" cy="896903"/>
          </a:xfrm>
          <a:prstGeom prst="star5">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23" name="5-Point Star 36">
            <a:extLst>
              <a:ext uri="{FF2B5EF4-FFF2-40B4-BE49-F238E27FC236}">
                <a16:creationId xmlns:a16="http://schemas.microsoft.com/office/drawing/2014/main" id="{CF8CB90D-907E-412A-A37E-1FB09214CE29}"/>
              </a:ext>
            </a:extLst>
          </p:cNvPr>
          <p:cNvSpPr/>
          <p:nvPr/>
        </p:nvSpPr>
        <p:spPr>
          <a:xfrm>
            <a:off x="5439900" y="3958302"/>
            <a:ext cx="896903" cy="896903"/>
          </a:xfrm>
          <a:prstGeom prst="star5">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25" name="5-Point Star 38">
            <a:extLst>
              <a:ext uri="{FF2B5EF4-FFF2-40B4-BE49-F238E27FC236}">
                <a16:creationId xmlns:a16="http://schemas.microsoft.com/office/drawing/2014/main" id="{4A4F96AF-00A3-414C-8BA9-8E3494529A8F}"/>
              </a:ext>
            </a:extLst>
          </p:cNvPr>
          <p:cNvSpPr/>
          <p:nvPr/>
        </p:nvSpPr>
        <p:spPr>
          <a:xfrm>
            <a:off x="6099467" y="2471951"/>
            <a:ext cx="896903" cy="896903"/>
          </a:xfrm>
          <a:prstGeom prst="star5">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27" name="5-Point Star 40">
            <a:extLst>
              <a:ext uri="{FF2B5EF4-FFF2-40B4-BE49-F238E27FC236}">
                <a16:creationId xmlns:a16="http://schemas.microsoft.com/office/drawing/2014/main" id="{52698BEA-74F6-4F5A-B646-BA41144E2CFC}"/>
              </a:ext>
            </a:extLst>
          </p:cNvPr>
          <p:cNvSpPr/>
          <p:nvPr/>
        </p:nvSpPr>
        <p:spPr>
          <a:xfrm>
            <a:off x="4106847" y="3544775"/>
            <a:ext cx="896903" cy="896903"/>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29" name="Sun 28">
            <a:extLst>
              <a:ext uri="{FF2B5EF4-FFF2-40B4-BE49-F238E27FC236}">
                <a16:creationId xmlns:a16="http://schemas.microsoft.com/office/drawing/2014/main" id="{365C83B5-DF69-40A0-B33C-D3180D844C1C}"/>
              </a:ext>
            </a:extLst>
          </p:cNvPr>
          <p:cNvSpPr/>
          <p:nvPr/>
        </p:nvSpPr>
        <p:spPr>
          <a:xfrm>
            <a:off x="4375974" y="531217"/>
            <a:ext cx="896903" cy="896903"/>
          </a:xfrm>
          <a:prstGeom prst="su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31" name="Sun 30">
            <a:extLst>
              <a:ext uri="{FF2B5EF4-FFF2-40B4-BE49-F238E27FC236}">
                <a16:creationId xmlns:a16="http://schemas.microsoft.com/office/drawing/2014/main" id="{E8D93B35-3B15-40AD-926F-59F597387E18}"/>
              </a:ext>
            </a:extLst>
          </p:cNvPr>
          <p:cNvSpPr/>
          <p:nvPr/>
        </p:nvSpPr>
        <p:spPr>
          <a:xfrm>
            <a:off x="3119645" y="1575048"/>
            <a:ext cx="896903" cy="896903"/>
          </a:xfrm>
          <a:prstGeom prst="sun">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33" name="Sun 32">
            <a:extLst>
              <a:ext uri="{FF2B5EF4-FFF2-40B4-BE49-F238E27FC236}">
                <a16:creationId xmlns:a16="http://schemas.microsoft.com/office/drawing/2014/main" id="{45CA3B28-22F8-49CE-9B86-BBB6A0DC4B8D}"/>
              </a:ext>
            </a:extLst>
          </p:cNvPr>
          <p:cNvSpPr/>
          <p:nvPr/>
        </p:nvSpPr>
        <p:spPr>
          <a:xfrm>
            <a:off x="6410276" y="607552"/>
            <a:ext cx="896903" cy="896903"/>
          </a:xfrm>
          <a:prstGeom prst="sun">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35" name="Sun 34">
            <a:extLst>
              <a:ext uri="{FF2B5EF4-FFF2-40B4-BE49-F238E27FC236}">
                <a16:creationId xmlns:a16="http://schemas.microsoft.com/office/drawing/2014/main" id="{627A2027-08AC-4E64-8FDB-BD113F98288C}"/>
              </a:ext>
            </a:extLst>
          </p:cNvPr>
          <p:cNvSpPr/>
          <p:nvPr/>
        </p:nvSpPr>
        <p:spPr>
          <a:xfrm>
            <a:off x="2910811" y="2570133"/>
            <a:ext cx="896903" cy="896903"/>
          </a:xfrm>
          <a:prstGeom prst="su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37" name="Heart 36">
            <a:extLst>
              <a:ext uri="{FF2B5EF4-FFF2-40B4-BE49-F238E27FC236}">
                <a16:creationId xmlns:a16="http://schemas.microsoft.com/office/drawing/2014/main" id="{758302DD-3396-4DE9-B429-9819DF446666}"/>
              </a:ext>
            </a:extLst>
          </p:cNvPr>
          <p:cNvSpPr/>
          <p:nvPr/>
        </p:nvSpPr>
        <p:spPr>
          <a:xfrm>
            <a:off x="4474233" y="1942829"/>
            <a:ext cx="747420" cy="747420"/>
          </a:xfrm>
          <a:prstGeom prst="hear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39" name="Heart 38">
            <a:extLst>
              <a:ext uri="{FF2B5EF4-FFF2-40B4-BE49-F238E27FC236}">
                <a16:creationId xmlns:a16="http://schemas.microsoft.com/office/drawing/2014/main" id="{283EF0A0-2CAB-4452-803F-4596CC47EEC2}"/>
              </a:ext>
            </a:extLst>
          </p:cNvPr>
          <p:cNvSpPr/>
          <p:nvPr/>
        </p:nvSpPr>
        <p:spPr>
          <a:xfrm>
            <a:off x="5140931" y="3018584"/>
            <a:ext cx="747420" cy="747420"/>
          </a:xfrm>
          <a:prstGeom prst="hear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41" name="Heart 40">
            <a:extLst>
              <a:ext uri="{FF2B5EF4-FFF2-40B4-BE49-F238E27FC236}">
                <a16:creationId xmlns:a16="http://schemas.microsoft.com/office/drawing/2014/main" id="{1DE80678-74F3-4075-A134-8315EE05AD07}"/>
              </a:ext>
            </a:extLst>
          </p:cNvPr>
          <p:cNvSpPr/>
          <p:nvPr/>
        </p:nvSpPr>
        <p:spPr>
          <a:xfrm>
            <a:off x="6740457" y="4167577"/>
            <a:ext cx="747420" cy="747420"/>
          </a:xfrm>
          <a:prstGeom prst="hear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43" name="Heart 42">
            <a:extLst>
              <a:ext uri="{FF2B5EF4-FFF2-40B4-BE49-F238E27FC236}">
                <a16:creationId xmlns:a16="http://schemas.microsoft.com/office/drawing/2014/main" id="{8824FC9E-DAE7-462D-B8DE-926946E27E24}"/>
              </a:ext>
            </a:extLst>
          </p:cNvPr>
          <p:cNvSpPr/>
          <p:nvPr/>
        </p:nvSpPr>
        <p:spPr>
          <a:xfrm>
            <a:off x="2969448" y="681947"/>
            <a:ext cx="747420" cy="747420"/>
          </a:xfrm>
          <a:prstGeom prst="hear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45" name="Smiley Face 44">
            <a:extLst>
              <a:ext uri="{FF2B5EF4-FFF2-40B4-BE49-F238E27FC236}">
                <a16:creationId xmlns:a16="http://schemas.microsoft.com/office/drawing/2014/main" id="{AEE8CD51-C342-4DC9-BAED-FE1206395278}"/>
              </a:ext>
            </a:extLst>
          </p:cNvPr>
          <p:cNvSpPr/>
          <p:nvPr/>
        </p:nvSpPr>
        <p:spPr>
          <a:xfrm>
            <a:off x="3018876" y="4098325"/>
            <a:ext cx="747420" cy="747420"/>
          </a:xfrm>
          <a:prstGeom prst="smileyFac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47" name="Smiley Face 46">
            <a:extLst>
              <a:ext uri="{FF2B5EF4-FFF2-40B4-BE49-F238E27FC236}">
                <a16:creationId xmlns:a16="http://schemas.microsoft.com/office/drawing/2014/main" id="{960E607F-587B-42D5-B523-02B695B6E33D}"/>
              </a:ext>
            </a:extLst>
          </p:cNvPr>
          <p:cNvSpPr/>
          <p:nvPr/>
        </p:nvSpPr>
        <p:spPr>
          <a:xfrm>
            <a:off x="7454055" y="2932794"/>
            <a:ext cx="747420" cy="747420"/>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49" name="Smiley Face 48">
            <a:extLst>
              <a:ext uri="{FF2B5EF4-FFF2-40B4-BE49-F238E27FC236}">
                <a16:creationId xmlns:a16="http://schemas.microsoft.com/office/drawing/2014/main" id="{A2C760BE-6193-4886-B1DF-A2A453E58E8F}"/>
              </a:ext>
            </a:extLst>
          </p:cNvPr>
          <p:cNvSpPr/>
          <p:nvPr/>
        </p:nvSpPr>
        <p:spPr>
          <a:xfrm>
            <a:off x="5662856" y="1614493"/>
            <a:ext cx="747420" cy="747420"/>
          </a:xfrm>
          <a:prstGeom prst="smileyFac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
        <p:nvSpPr>
          <p:cNvPr id="51" name="Smiley Face 50">
            <a:extLst>
              <a:ext uri="{FF2B5EF4-FFF2-40B4-BE49-F238E27FC236}">
                <a16:creationId xmlns:a16="http://schemas.microsoft.com/office/drawing/2014/main" id="{067D67EC-9E8A-44A0-A59E-47FF774BD8A6}"/>
              </a:ext>
            </a:extLst>
          </p:cNvPr>
          <p:cNvSpPr/>
          <p:nvPr/>
        </p:nvSpPr>
        <p:spPr>
          <a:xfrm>
            <a:off x="7844700" y="1634494"/>
            <a:ext cx="747420" cy="747420"/>
          </a:xfrm>
          <a:prstGeom prst="smileyFac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05840"/>
            <a:endParaRPr lang="en-US" sz="1980">
              <a:solidFill>
                <a:prstClr val="white"/>
              </a:solidFill>
              <a:latin typeface="Calibri"/>
            </a:endParaRPr>
          </a:p>
        </p:txBody>
      </p:sp>
    </p:spTree>
    <p:extLst>
      <p:ext uri="{BB962C8B-B14F-4D97-AF65-F5344CB8AC3E}">
        <p14:creationId xmlns:p14="http://schemas.microsoft.com/office/powerpoint/2010/main" val="1495763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5BD215-5243-480E-9316-3B50451EFCB8}"/>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 to Part 3</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29572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3A584-5C88-4874-AAA4-F700DB98D08B}"/>
              </a:ext>
            </a:extLst>
          </p:cNvPr>
          <p:cNvSpPr txBox="1"/>
          <p:nvPr/>
        </p:nvSpPr>
        <p:spPr>
          <a:xfrm>
            <a:off x="289910" y="3090480"/>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5" name="TextBox 4">
            <a:extLst>
              <a:ext uri="{FF2B5EF4-FFF2-40B4-BE49-F238E27FC236}">
                <a16:creationId xmlns:a16="http://schemas.microsoft.com/office/drawing/2014/main" id="{B00B4525-1B49-4CF2-816C-0AB59BDF777C}"/>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 to Part 4</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97162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619726-759B-40E9-8AD0-9452AE87E1AE}"/>
              </a:ext>
            </a:extLst>
          </p:cNvPr>
          <p:cNvSpPr txBox="1"/>
          <p:nvPr/>
        </p:nvSpPr>
        <p:spPr>
          <a:xfrm>
            <a:off x="317004" y="2115120"/>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5" name="TextBox 4">
            <a:extLst>
              <a:ext uri="{FF2B5EF4-FFF2-40B4-BE49-F238E27FC236}">
                <a16:creationId xmlns:a16="http://schemas.microsoft.com/office/drawing/2014/main" id="{F9124AE6-4E10-452D-93C4-6AF9FA0684E4}"/>
              </a:ext>
            </a:extLst>
          </p:cNvPr>
          <p:cNvSpPr txBox="1"/>
          <p:nvPr/>
        </p:nvSpPr>
        <p:spPr>
          <a:xfrm>
            <a:off x="317004" y="3036293"/>
            <a:ext cx="2036063"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latin typeface="Verdana" panose="020B0604030504040204" pitchFamily="34" charset="0"/>
                <a:ea typeface="Verdana" panose="020B0604030504040204" pitchFamily="34" charset="0"/>
                <a:cs typeface="Verdana" panose="020B0604030504040204" pitchFamily="34" charset="0"/>
              </a:rPr>
              <a:t>Answer here</a:t>
            </a:r>
          </a:p>
        </p:txBody>
      </p:sp>
      <p:sp>
        <p:nvSpPr>
          <p:cNvPr id="7" name="TextBox 6">
            <a:extLst>
              <a:ext uri="{FF2B5EF4-FFF2-40B4-BE49-F238E27FC236}">
                <a16:creationId xmlns:a16="http://schemas.microsoft.com/office/drawing/2014/main" id="{E9570BB4-194B-41C4-B8F5-BB273A2DC56A}"/>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 to Part 5</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75622564"/>
      </p:ext>
    </p:extLst>
  </p:cSld>
  <p:clrMapOvr>
    <a:masterClrMapping/>
  </p:clrMapOvr>
</p:sld>
</file>

<file path=ppt/theme/theme1.xml><?xml version="1.0" encoding="utf-8"?>
<a:theme xmlns:a="http://schemas.openxmlformats.org/drawingml/2006/main" name="1_Lab 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Challeng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Frame Only">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idebar Onl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Blank+Copyr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ad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xplor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sear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Wri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rganiz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llustra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Assess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FDC767B-BF8C-4DE9-A70A-6109E437B81B}"/>
</file>

<file path=customXml/itemProps2.xml><?xml version="1.0" encoding="utf-8"?>
<ds:datastoreItem xmlns:ds="http://schemas.openxmlformats.org/officeDocument/2006/customXml" ds:itemID="{2D25EAF9-3B29-4FD6-B470-301D17104D40}"/>
</file>

<file path=customXml/itemProps3.xml><?xml version="1.0" encoding="utf-8"?>
<ds:datastoreItem xmlns:ds="http://schemas.openxmlformats.org/officeDocument/2006/customXml" ds:itemID="{1110DBDB-CF43-49A1-991B-316B5968BC94}"/>
</file>

<file path=docProps/app.xml><?xml version="1.0" encoding="utf-8"?>
<Properties xmlns="http://schemas.openxmlformats.org/officeDocument/2006/extended-properties" xmlns:vt="http://schemas.openxmlformats.org/officeDocument/2006/docPropsVTypes">
  <Template>Office Theme</Template>
  <TotalTime>2467</TotalTime>
  <Words>409</Words>
  <Application>Microsoft Office PowerPoint</Application>
  <PresentationFormat>On-screen Show (16:9)</PresentationFormat>
  <Paragraphs>137</Paragraphs>
  <Slides>26</Slides>
  <Notes>0</Notes>
  <HiddenSlides>0</HiddenSlides>
  <MMClips>0</MMClips>
  <ScaleCrop>false</ScaleCrop>
  <HeadingPairs>
    <vt:vector size="6" baseType="variant">
      <vt:variant>
        <vt:lpstr>Fonts Used</vt:lpstr>
      </vt:variant>
      <vt:variant>
        <vt:i4>5</vt:i4>
      </vt:variant>
      <vt:variant>
        <vt:lpstr>Theme</vt:lpstr>
      </vt:variant>
      <vt:variant>
        <vt:i4>13</vt:i4>
      </vt:variant>
      <vt:variant>
        <vt:lpstr>Slide Titles</vt:lpstr>
      </vt:variant>
      <vt:variant>
        <vt:i4>26</vt:i4>
      </vt:variant>
    </vt:vector>
  </HeadingPairs>
  <TitlesOfParts>
    <vt:vector size="44" baseType="lpstr">
      <vt:lpstr>Arial</vt:lpstr>
      <vt:lpstr>Calibri</vt:lpstr>
      <vt:lpstr>Georgia</vt:lpstr>
      <vt:lpstr>Janda Safe and Sound</vt:lpstr>
      <vt:lpstr>Verdana</vt:lpstr>
      <vt:lpstr>1_Lab Room</vt:lpstr>
      <vt:lpstr>Watch It</vt:lpstr>
      <vt:lpstr>Read It</vt:lpstr>
      <vt:lpstr>Explore It</vt:lpstr>
      <vt:lpstr>Research It</vt:lpstr>
      <vt:lpstr>Write It</vt:lpstr>
      <vt:lpstr>Organize It</vt:lpstr>
      <vt:lpstr>Illustrate It</vt:lpstr>
      <vt:lpstr>Assess It</vt:lpstr>
      <vt:lpstr>Challenge It</vt:lpstr>
      <vt:lpstr>Frame Only</vt:lpstr>
      <vt:lpstr>Sidebar Only</vt:lpstr>
      <vt:lpstr>Blank+Copyright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Stone</dc:creator>
  <cp:lastModifiedBy>Olsen, Jarrud</cp:lastModifiedBy>
  <cp:revision>184</cp:revision>
  <dcterms:created xsi:type="dcterms:W3CDTF">2020-06-04T19:05:49Z</dcterms:created>
  <dcterms:modified xsi:type="dcterms:W3CDTF">2020-09-25T18:01:00Z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17700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