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660" r:id="rId2"/>
    <p:sldMasterId id="2147483773" r:id="rId3"/>
    <p:sldMasterId id="2147483788" r:id="rId4"/>
    <p:sldMasterId id="2147483797" r:id="rId5"/>
    <p:sldMasterId id="2147483792" r:id="rId6"/>
    <p:sldMasterId id="2147483798" r:id="rId7"/>
    <p:sldMasterId id="2147483808" r:id="rId8"/>
    <p:sldMasterId id="2147483811" r:id="rId9"/>
  </p:sldMasterIdLst>
  <p:notesMasterIdLst>
    <p:notesMasterId r:id="rId39"/>
  </p:notesMasterIdLst>
  <p:handoutMasterIdLst>
    <p:handoutMasterId r:id="rId40"/>
  </p:handoutMasterIdLst>
  <p:sldIdLst>
    <p:sldId id="256" r:id="rId10"/>
    <p:sldId id="257" r:id="rId11"/>
    <p:sldId id="300" r:id="rId12"/>
    <p:sldId id="449" r:id="rId13"/>
    <p:sldId id="450" r:id="rId14"/>
    <p:sldId id="458" r:id="rId15"/>
    <p:sldId id="466" r:id="rId16"/>
    <p:sldId id="475" r:id="rId17"/>
    <p:sldId id="460" r:id="rId18"/>
    <p:sldId id="461" r:id="rId19"/>
    <p:sldId id="462" r:id="rId20"/>
    <p:sldId id="477" r:id="rId21"/>
    <p:sldId id="463" r:id="rId22"/>
    <p:sldId id="464" r:id="rId23"/>
    <p:sldId id="469" r:id="rId24"/>
    <p:sldId id="471" r:id="rId25"/>
    <p:sldId id="472" r:id="rId26"/>
    <p:sldId id="453" r:id="rId27"/>
    <p:sldId id="478" r:id="rId28"/>
    <p:sldId id="465" r:id="rId29"/>
    <p:sldId id="454" r:id="rId30"/>
    <p:sldId id="455" r:id="rId31"/>
    <p:sldId id="456" r:id="rId32"/>
    <p:sldId id="476" r:id="rId33"/>
    <p:sldId id="457" r:id="rId34"/>
    <p:sldId id="479" r:id="rId35"/>
    <p:sldId id="468" r:id="rId36"/>
    <p:sldId id="298" r:id="rId37"/>
    <p:sldId id="448" r:id="rId38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sen, Jarrud" initials="OJ" lastIdx="1" clrIdx="0">
    <p:extLst>
      <p:ext uri="{19B8F6BF-5375-455C-9EA6-DF929625EA0E}">
        <p15:presenceInfo xmlns:p15="http://schemas.microsoft.com/office/powerpoint/2012/main" userId="Olsen, Jarru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96F"/>
    <a:srgbClr val="F3A3AF"/>
    <a:srgbClr val="3593B4"/>
    <a:srgbClr val="FDB078"/>
    <a:srgbClr val="4472C4"/>
    <a:srgbClr val="F3A32F"/>
    <a:srgbClr val="808080"/>
    <a:srgbClr val="0C3956"/>
    <a:srgbClr val="B2B2B2"/>
    <a:srgbClr val="688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0" autoAdjust="0"/>
    <p:restoredTop sz="95062" autoAdjust="0"/>
  </p:normalViewPr>
  <p:slideViewPr>
    <p:cSldViewPr snapToGrid="0">
      <p:cViewPr varScale="1">
        <p:scale>
          <a:sx n="116" d="100"/>
          <a:sy n="116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customXml" Target="../customXml/item1.xml"/><Relationship Id="rId20" Type="http://schemas.openxmlformats.org/officeDocument/2006/relationships/slide" Target="slides/slide11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850FC-0111-4530-8069-5BDB7EE3F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A2B7-7023-4287-ADEC-44168DDA0B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244F-BAAC-45B5-BE6F-6ECD5C0CEA5F}" type="datetimeFigureOut">
              <a:rPr lang="en-US" smtClean="0">
                <a:latin typeface="Verdana" panose="020B0604030504040204" pitchFamily="34" charset="0"/>
              </a:rPr>
              <a:t>7/29/2020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F615-D79F-4581-A805-9003A186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E9B9-E747-4066-82AE-D06C982B6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4751-CC16-4FBD-9C1B-1EDE4CFB6AA6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FCBEF9A-153E-470E-A98E-C452CE46A12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BCDB3FBC-CC89-40CE-A21A-731FB3BB2A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possible, show a</a:t>
            </a:r>
            <a:r>
              <a:rPr lang="en-US" baseline="0" dirty="0"/>
              <a:t> piece of granite.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542409-6A04-4DC6-AC3A-D3758287A8F2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92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Clear up any confusion and answer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015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2.tif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7BD1866-9404-4D21-9012-0F6B08FB55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94" y="2591204"/>
            <a:ext cx="1983793" cy="19837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443742-D84C-49C6-B55A-BFE9346970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94" y="810089"/>
            <a:ext cx="1983793" cy="19837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4CF5F-C9C9-47B4-92F7-4325F3DF1B13}"/>
              </a:ext>
            </a:extLst>
          </p:cNvPr>
          <p:cNvSpPr/>
          <p:nvPr userDrawn="1"/>
        </p:nvSpPr>
        <p:spPr>
          <a:xfrm>
            <a:off x="2972873" y="0"/>
            <a:ext cx="5453433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2F5549-70EE-40FE-8380-CE8470F741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396" y="2903489"/>
            <a:ext cx="5178483" cy="1955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Periodic Table and Reactivity</a:t>
            </a:r>
            <a:endParaRPr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336B355-0634-4162-BFBF-EA790F87A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396" y="4914907"/>
            <a:ext cx="5178483" cy="367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Kesler Science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A4B85-81C0-4A9A-8B88-EAE726CD22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1" y="233132"/>
            <a:ext cx="5225911" cy="2959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A3DE7-8606-44AE-94BC-474D36882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-349"/>
          <a:stretch/>
        </p:blipFill>
        <p:spPr>
          <a:xfrm>
            <a:off x="10238695" y="999515"/>
            <a:ext cx="1645920" cy="3183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3742B-BBDD-4D20-8FF7-F49748CE6A2A}"/>
              </a:ext>
            </a:extLst>
          </p:cNvPr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654" y="996696"/>
            <a:ext cx="2651760" cy="318337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89D23A7-2973-0C4A-AC69-7B12F7173894}"/>
              </a:ext>
            </a:extLst>
          </p:cNvPr>
          <p:cNvGrpSpPr/>
          <p:nvPr userDrawn="1"/>
        </p:nvGrpSpPr>
        <p:grpSpPr>
          <a:xfrm>
            <a:off x="869262" y="265876"/>
            <a:ext cx="383814" cy="412795"/>
            <a:chOff x="124747" y="271829"/>
            <a:chExt cx="383814" cy="41279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588F7-56BE-B34B-82C7-5A1BD97AB3D4}"/>
                </a:ext>
              </a:extLst>
            </p:cNvPr>
            <p:cNvSpPr/>
            <p:nvPr userDrawn="1"/>
          </p:nvSpPr>
          <p:spPr>
            <a:xfrm>
              <a:off x="124747" y="300810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Mountains">
              <a:extLst>
                <a:ext uri="{FF2B5EF4-FFF2-40B4-BE49-F238E27FC236}">
                  <a16:creationId xmlns:a16="http://schemas.microsoft.com/office/drawing/2014/main" id="{FE5FB9D6-04CC-1E4E-9B83-BFECC0527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2219" y="271829"/>
              <a:ext cx="349216" cy="34921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DF494E-B08B-FB48-8DAE-24CA3B6A73C5}"/>
              </a:ext>
            </a:extLst>
          </p:cNvPr>
          <p:cNvGrpSpPr/>
          <p:nvPr userDrawn="1"/>
        </p:nvGrpSpPr>
        <p:grpSpPr>
          <a:xfrm>
            <a:off x="1891296" y="282053"/>
            <a:ext cx="383814" cy="383814"/>
            <a:chOff x="245327" y="189642"/>
            <a:chExt cx="383814" cy="3838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B13740-3D02-1D4D-843E-2FAFCA0427BA}"/>
                </a:ext>
              </a:extLst>
            </p:cNvPr>
            <p:cNvSpPr/>
            <p:nvPr userDrawn="1"/>
          </p:nvSpPr>
          <p:spPr>
            <a:xfrm>
              <a:off x="245327" y="189642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Deciduous tree">
              <a:extLst>
                <a:ext uri="{FF2B5EF4-FFF2-40B4-BE49-F238E27FC236}">
                  <a16:creationId xmlns:a16="http://schemas.microsoft.com/office/drawing/2014/main" id="{B79D1B7A-3895-3244-BB16-D48EC20287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5327" y="189642"/>
              <a:ext cx="383814" cy="38381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3560E5-F579-FF4B-BDC7-EEF5F8C81FC7}"/>
              </a:ext>
            </a:extLst>
          </p:cNvPr>
          <p:cNvGrpSpPr/>
          <p:nvPr userDrawn="1"/>
        </p:nvGrpSpPr>
        <p:grpSpPr>
          <a:xfrm>
            <a:off x="382767" y="282053"/>
            <a:ext cx="383814" cy="391009"/>
            <a:chOff x="229607" y="146696"/>
            <a:chExt cx="383814" cy="39100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2DA895-60C5-DA46-B4CC-5F0D97D40CF2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Flask">
              <a:extLst>
                <a:ext uri="{FF2B5EF4-FFF2-40B4-BE49-F238E27FC236}">
                  <a16:creationId xmlns:a16="http://schemas.microsoft.com/office/drawing/2014/main" id="{3342CC1C-00D2-A34D-969B-6174C33ADA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7FE1BB-23E1-8B41-B2AE-C9C6E01E176B}"/>
              </a:ext>
            </a:extLst>
          </p:cNvPr>
          <p:cNvGrpSpPr/>
          <p:nvPr userDrawn="1"/>
        </p:nvGrpSpPr>
        <p:grpSpPr>
          <a:xfrm>
            <a:off x="1380279" y="294857"/>
            <a:ext cx="383814" cy="383814"/>
            <a:chOff x="245327" y="185254"/>
            <a:chExt cx="383814" cy="38381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4E572E-F17F-8247-80A8-7233F7B48236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un">
              <a:extLst>
                <a:ext uri="{FF2B5EF4-FFF2-40B4-BE49-F238E27FC236}">
                  <a16:creationId xmlns:a16="http://schemas.microsoft.com/office/drawing/2014/main" id="{30B21CE9-6E66-FF43-B71D-0F314EF0DE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71627" y="211554"/>
              <a:ext cx="331214" cy="33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0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F55538-9F29-4C37-B902-FD1294FBD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688" y="685800"/>
            <a:ext cx="7727370" cy="460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0CF4C-A3FE-42E8-8313-FAABD3492FB2}"/>
              </a:ext>
            </a:extLst>
          </p:cNvPr>
          <p:cNvSpPr txBox="1"/>
          <p:nvPr userDrawn="1"/>
        </p:nvSpPr>
        <p:spPr>
          <a:xfrm>
            <a:off x="4577231" y="868777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8B97F-053A-4DFA-9B75-965421AD2BB4}"/>
              </a:ext>
            </a:extLst>
          </p:cNvPr>
          <p:cNvSpPr txBox="1"/>
          <p:nvPr userDrawn="1"/>
        </p:nvSpPr>
        <p:spPr>
          <a:xfrm>
            <a:off x="11642218" y="865951"/>
            <a:ext cx="365760" cy="290453"/>
          </a:xfrm>
          <a:prstGeom prst="downArrow">
            <a:avLst>
              <a:gd name="adj1" fmla="val 52101"/>
              <a:gd name="adj2" fmla="val 50000"/>
            </a:avLst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E5C4F-A8B7-4D90-A740-94E8AD76F421}"/>
              </a:ext>
            </a:extLst>
          </p:cNvPr>
          <p:cNvSpPr txBox="1"/>
          <p:nvPr userDrawn="1"/>
        </p:nvSpPr>
        <p:spPr>
          <a:xfrm>
            <a:off x="4997827" y="1267193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AC66E-39D5-4CAD-9717-2FCB0866F47C}"/>
              </a:ext>
            </a:extLst>
          </p:cNvPr>
          <p:cNvSpPr txBox="1"/>
          <p:nvPr userDrawn="1"/>
        </p:nvSpPr>
        <p:spPr>
          <a:xfrm>
            <a:off x="9547332" y="1285296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20D12-C77C-493D-BD6B-99E814CEC5B2}"/>
              </a:ext>
            </a:extLst>
          </p:cNvPr>
          <p:cNvSpPr txBox="1"/>
          <p:nvPr userDrawn="1"/>
        </p:nvSpPr>
        <p:spPr>
          <a:xfrm>
            <a:off x="9972903" y="1282082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8C754-3729-4EBB-BEE2-822FB8E6922C}"/>
              </a:ext>
            </a:extLst>
          </p:cNvPr>
          <p:cNvSpPr txBox="1"/>
          <p:nvPr userDrawn="1"/>
        </p:nvSpPr>
        <p:spPr>
          <a:xfrm>
            <a:off x="10398474" y="1282082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FD57C-D12E-4697-A438-E82AEFEEB6E6}"/>
              </a:ext>
            </a:extLst>
          </p:cNvPr>
          <p:cNvSpPr txBox="1"/>
          <p:nvPr userDrawn="1"/>
        </p:nvSpPr>
        <p:spPr>
          <a:xfrm>
            <a:off x="10824045" y="1282082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81719-5786-4DD2-8433-5D3B6DBA925A}"/>
              </a:ext>
            </a:extLst>
          </p:cNvPr>
          <p:cNvSpPr txBox="1"/>
          <p:nvPr userDrawn="1"/>
        </p:nvSpPr>
        <p:spPr>
          <a:xfrm>
            <a:off x="11249617" y="1282082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45D80F-243A-41CD-8643-B5BFEC7B414B}"/>
              </a:ext>
            </a:extLst>
          </p:cNvPr>
          <p:cNvSpPr txBox="1"/>
          <p:nvPr userDrawn="1"/>
        </p:nvSpPr>
        <p:spPr>
          <a:xfrm>
            <a:off x="5418423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556F2-C944-4660-81D7-171CFEB488C7}"/>
              </a:ext>
            </a:extLst>
          </p:cNvPr>
          <p:cNvSpPr txBox="1"/>
          <p:nvPr userDrawn="1"/>
        </p:nvSpPr>
        <p:spPr>
          <a:xfrm>
            <a:off x="5830194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14485-6624-48A9-A7DC-63B199A61ECE}"/>
              </a:ext>
            </a:extLst>
          </p:cNvPr>
          <p:cNvSpPr txBox="1"/>
          <p:nvPr userDrawn="1"/>
        </p:nvSpPr>
        <p:spPr>
          <a:xfrm>
            <a:off x="6241965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186C7D-4D53-42FE-80B0-4E63563A1425}"/>
              </a:ext>
            </a:extLst>
          </p:cNvPr>
          <p:cNvSpPr txBox="1"/>
          <p:nvPr userDrawn="1"/>
        </p:nvSpPr>
        <p:spPr>
          <a:xfrm>
            <a:off x="6653736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9FEEE-2A6C-434C-89AB-B46AD1EEEB9B}"/>
              </a:ext>
            </a:extLst>
          </p:cNvPr>
          <p:cNvSpPr txBox="1"/>
          <p:nvPr userDrawn="1"/>
        </p:nvSpPr>
        <p:spPr>
          <a:xfrm>
            <a:off x="7065507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C352A-9E58-4979-B835-BC0812303C04}"/>
              </a:ext>
            </a:extLst>
          </p:cNvPr>
          <p:cNvSpPr txBox="1"/>
          <p:nvPr userDrawn="1"/>
        </p:nvSpPr>
        <p:spPr>
          <a:xfrm>
            <a:off x="7477278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D6A6-6FD1-4901-BB5A-72C164CC3129}"/>
              </a:ext>
            </a:extLst>
          </p:cNvPr>
          <p:cNvSpPr txBox="1"/>
          <p:nvPr userDrawn="1"/>
        </p:nvSpPr>
        <p:spPr>
          <a:xfrm>
            <a:off x="7889049" y="2097970"/>
            <a:ext cx="341194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DFE6D-10FD-4014-9827-391466BEEE45}"/>
              </a:ext>
            </a:extLst>
          </p:cNvPr>
          <p:cNvSpPr txBox="1"/>
          <p:nvPr userDrawn="1"/>
        </p:nvSpPr>
        <p:spPr>
          <a:xfrm>
            <a:off x="8300820" y="2097970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20401F-ADB3-40A4-8AEA-773F74CF6897}"/>
              </a:ext>
            </a:extLst>
          </p:cNvPr>
          <p:cNvSpPr txBox="1"/>
          <p:nvPr userDrawn="1"/>
        </p:nvSpPr>
        <p:spPr>
          <a:xfrm>
            <a:off x="8737157" y="2097970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CA40D-E4B4-4CEC-847B-2913C7D8D579}"/>
              </a:ext>
            </a:extLst>
          </p:cNvPr>
          <p:cNvSpPr txBox="1"/>
          <p:nvPr userDrawn="1"/>
        </p:nvSpPr>
        <p:spPr>
          <a:xfrm>
            <a:off x="9155024" y="2097970"/>
            <a:ext cx="365760" cy="286286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188788" y="1502577"/>
            <a:ext cx="392601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groups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 families on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PT are the columns numbered from 1-18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Same number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valence electrons 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Chemical properties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are very similar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Group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is the most reactive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group 18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is the most inert (stable)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8" y="424251"/>
            <a:ext cx="300595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Groups on the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Periodic Table </a:t>
            </a:r>
          </a:p>
        </p:txBody>
      </p:sp>
    </p:spTree>
    <p:extLst>
      <p:ext uri="{BB962C8B-B14F-4D97-AF65-F5344CB8AC3E}">
        <p14:creationId xmlns:p14="http://schemas.microsoft.com/office/powerpoint/2010/main" val="9285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188788" y="1484289"/>
            <a:ext cx="4172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Having its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outer energy level (shell) filled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3A32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with electrons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Example: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(group 18)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highlighted in red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These atoms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do not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want to bond with other atoms (inert)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Helium is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3A32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because it is “happy” (stable) with only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valence electrons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9" y="76779"/>
            <a:ext cx="3871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What makes an atom “happy” (stable)?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5419D-DFFE-4FA7-8699-7431FC3C8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46" y="981856"/>
            <a:ext cx="7342213" cy="4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81213" y="212085"/>
            <a:ext cx="4137962" cy="4068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Trends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on the Periodic Table</a:t>
            </a:r>
          </a:p>
          <a:p>
            <a:pPr marL="210312" marR="0" lvl="0" indent="-210312" algn="l" defTabSz="914400" rtl="0" eaLnBrk="1" fontAlgn="auto" latinLnBrk="0" hangingPunct="1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Moving down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period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(rows 1-7) the number </a:t>
            </a:r>
            <a:b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of energy levels or shells increases by 1</a:t>
            </a:r>
          </a:p>
          <a:p>
            <a:pPr marL="438912" marR="0" lvl="1" indent="-155448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Elements in period 3 have </a:t>
            </a:r>
            <a:b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3 orbitals</a:t>
            </a:r>
          </a:p>
          <a:p>
            <a:pPr marL="438912" marR="0" lvl="1" indent="-155448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Elements in period 7 have </a:t>
            </a:r>
            <a:b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7 orbitals</a:t>
            </a:r>
          </a:p>
          <a:p>
            <a:pPr marL="210312" marR="0" lvl="0" indent="-210312" algn="l" defTabSz="914400" rtl="0" eaLnBrk="1" fontAlgn="auto" latinLnBrk="0" hangingPunct="1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Moving down the period increases the reactivity</a:t>
            </a:r>
          </a:p>
          <a:p>
            <a:pPr marL="438912" marR="0" lvl="1" indent="-155448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Cs is </a:t>
            </a:r>
            <a:r>
              <a:rPr kumimoji="0" lang="en-US" sz="7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reactive than K</a:t>
            </a:r>
          </a:p>
          <a:p>
            <a:pPr marL="438912" marR="0" lvl="1" indent="-155448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Li is </a:t>
            </a:r>
            <a:r>
              <a:rPr kumimoji="0" lang="en-US" sz="7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less</a:t>
            </a: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reactive than Na</a:t>
            </a:r>
            <a:b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sz="7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3464" marR="0" lvl="1" indent="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9808" marR="0" lvl="3" indent="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64D509F-C1A3-4F94-A52B-39661D666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9" y="720470"/>
            <a:ext cx="7351968" cy="43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37760" y="232793"/>
            <a:ext cx="4072374" cy="4631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Trends on the Periodic Table</a:t>
            </a:r>
          </a:p>
          <a:p>
            <a:pPr marL="210312" marR="0" lvl="0" indent="-21031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Groups (columns 1-18): elements have the same number of valence electrons in each group</a:t>
            </a:r>
          </a:p>
          <a:p>
            <a:pPr marL="210312" marR="0" lvl="0" indent="-21031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Valence electrons are the electrons in the outer energy level (shell)</a:t>
            </a:r>
          </a:p>
          <a:p>
            <a:pPr marL="438912" marR="0" lvl="1" indent="-15544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Group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has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valence electron</a:t>
            </a:r>
          </a:p>
          <a:p>
            <a:pPr marL="438912" marR="0" lvl="1" indent="-15544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Group 1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has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valence electrons</a:t>
            </a:r>
            <a:endParaRPr kumimoji="0" lang="en-US" sz="6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48237" y="907257"/>
            <a:ext cx="2022066" cy="643890"/>
          </a:xfrm>
          <a:prstGeom prst="downArrowCallout">
            <a:avLst>
              <a:gd name="adj1" fmla="val 16712"/>
              <a:gd name="adj2" fmla="val 20856"/>
              <a:gd name="adj3" fmla="val 31530"/>
              <a:gd name="adj4" fmla="val 6171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</a:rPr>
              <a:t>Same # of valance electrons going down the column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5C8FD3-9D39-485F-A2C2-92EAFEB484F3}"/>
              </a:ext>
            </a:extLst>
          </p:cNvPr>
          <p:cNvGrpSpPr/>
          <p:nvPr userDrawn="1"/>
        </p:nvGrpSpPr>
        <p:grpSpPr>
          <a:xfrm>
            <a:off x="4919424" y="1065763"/>
            <a:ext cx="6771840" cy="4010816"/>
            <a:chOff x="4798514" y="1986851"/>
            <a:chExt cx="6771840" cy="4010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CC17BA-B808-4A51-9619-83DA9FFDC218}"/>
                </a:ext>
              </a:extLst>
            </p:cNvPr>
            <p:cNvGrpSpPr/>
            <p:nvPr/>
          </p:nvGrpSpPr>
          <p:grpSpPr>
            <a:xfrm>
              <a:off x="4798514" y="1986851"/>
              <a:ext cx="6771840" cy="4010816"/>
              <a:chOff x="4549321" y="1794542"/>
              <a:chExt cx="7021033" cy="420375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1F4F2C-774A-4A22-94BF-C3F8C9EC843A}"/>
                  </a:ext>
                </a:extLst>
              </p:cNvPr>
              <p:cNvSpPr/>
              <p:nvPr/>
            </p:nvSpPr>
            <p:spPr>
              <a:xfrm>
                <a:off x="4712590" y="2282197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0E60D7-34A4-4EA0-8BE0-31E39AE01B66}"/>
                  </a:ext>
                </a:extLst>
              </p:cNvPr>
              <p:cNvSpPr/>
              <p:nvPr/>
            </p:nvSpPr>
            <p:spPr>
              <a:xfrm>
                <a:off x="4712590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F4D7F70-8AD3-4F1D-B700-B9B5267823AC}"/>
                  </a:ext>
                </a:extLst>
              </p:cNvPr>
              <p:cNvSpPr/>
              <p:nvPr/>
            </p:nvSpPr>
            <p:spPr>
              <a:xfrm>
                <a:off x="4712590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C6B4DE-09A2-4952-9CF4-0DCFE8F90C28}"/>
                  </a:ext>
                </a:extLst>
              </p:cNvPr>
              <p:cNvSpPr/>
              <p:nvPr/>
            </p:nvSpPr>
            <p:spPr>
              <a:xfrm>
                <a:off x="471259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3AE303-4030-4884-B4C7-190C40234480}"/>
                  </a:ext>
                </a:extLst>
              </p:cNvPr>
              <p:cNvSpPr/>
              <p:nvPr/>
            </p:nvSpPr>
            <p:spPr>
              <a:xfrm>
                <a:off x="471259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A1D11AF-AF70-46BC-B7FD-A27D5DB7D058}"/>
                  </a:ext>
                </a:extLst>
              </p:cNvPr>
              <p:cNvSpPr/>
              <p:nvPr/>
            </p:nvSpPr>
            <p:spPr>
              <a:xfrm>
                <a:off x="471259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82DDF0A-2DF0-488F-BB37-F8EF69C95BFA}"/>
                  </a:ext>
                </a:extLst>
              </p:cNvPr>
              <p:cNvSpPr/>
              <p:nvPr/>
            </p:nvSpPr>
            <p:spPr>
              <a:xfrm>
                <a:off x="471259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3005BCE-3CE2-4A8E-830C-A930CA01A494}"/>
                  </a:ext>
                </a:extLst>
              </p:cNvPr>
              <p:cNvSpPr/>
              <p:nvPr/>
            </p:nvSpPr>
            <p:spPr>
              <a:xfrm>
                <a:off x="5090998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1E7589-7E2D-4A5D-A014-82F19C61B0C8}"/>
                  </a:ext>
                </a:extLst>
              </p:cNvPr>
              <p:cNvSpPr/>
              <p:nvPr/>
            </p:nvSpPr>
            <p:spPr>
              <a:xfrm>
                <a:off x="5091128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9D121E-0C50-419F-A6DA-D719D1679DF3}"/>
                  </a:ext>
                </a:extLst>
              </p:cNvPr>
              <p:cNvSpPr/>
              <p:nvPr/>
            </p:nvSpPr>
            <p:spPr>
              <a:xfrm>
                <a:off x="509140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B725B5-7EF9-4919-88F8-9AC0BC2F6A91}"/>
                  </a:ext>
                </a:extLst>
              </p:cNvPr>
              <p:cNvSpPr/>
              <p:nvPr/>
            </p:nvSpPr>
            <p:spPr>
              <a:xfrm>
                <a:off x="509140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9B9F8C-4A8A-4F95-BA9A-5688020422BC}"/>
                  </a:ext>
                </a:extLst>
              </p:cNvPr>
              <p:cNvSpPr/>
              <p:nvPr/>
            </p:nvSpPr>
            <p:spPr>
              <a:xfrm>
                <a:off x="509140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C2340F-D49E-457B-83ED-F6F4E56F6BC0}"/>
                  </a:ext>
                </a:extLst>
              </p:cNvPr>
              <p:cNvSpPr/>
              <p:nvPr/>
            </p:nvSpPr>
            <p:spPr>
              <a:xfrm>
                <a:off x="509140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EB4DE3-6571-4424-ACC5-33DACBCD37D8}"/>
                  </a:ext>
                </a:extLst>
              </p:cNvPr>
              <p:cNvSpPr/>
              <p:nvPr/>
            </p:nvSpPr>
            <p:spPr>
              <a:xfrm>
                <a:off x="9248238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47020D-E82F-413B-AE80-8006891EF561}"/>
                  </a:ext>
                </a:extLst>
              </p:cNvPr>
              <p:cNvSpPr/>
              <p:nvPr/>
            </p:nvSpPr>
            <p:spPr>
              <a:xfrm>
                <a:off x="9248238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D363B6-6686-4120-AF1E-D84F5D8D9995}"/>
                  </a:ext>
                </a:extLst>
              </p:cNvPr>
              <p:cNvSpPr/>
              <p:nvPr/>
            </p:nvSpPr>
            <p:spPr>
              <a:xfrm>
                <a:off x="9248238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7454F4-9D1A-4F2B-ADA4-3737D1DD072C}"/>
                  </a:ext>
                </a:extLst>
              </p:cNvPr>
              <p:cNvSpPr/>
              <p:nvPr/>
            </p:nvSpPr>
            <p:spPr>
              <a:xfrm>
                <a:off x="9248238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72DA83-D6A5-4A62-8CF5-BBEB91AFA8DA}"/>
                  </a:ext>
                </a:extLst>
              </p:cNvPr>
              <p:cNvSpPr/>
              <p:nvPr/>
            </p:nvSpPr>
            <p:spPr>
              <a:xfrm>
                <a:off x="9248238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5B0313D-0AF8-4EA6-A3AA-3A277EC67ABD}"/>
                  </a:ext>
                </a:extLst>
              </p:cNvPr>
              <p:cNvSpPr/>
              <p:nvPr/>
            </p:nvSpPr>
            <p:spPr>
              <a:xfrm>
                <a:off x="9248238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0A3916-DA36-4C42-9F3B-9834F7DBF1F0}"/>
                  </a:ext>
                </a:extLst>
              </p:cNvPr>
              <p:cNvSpPr/>
              <p:nvPr/>
            </p:nvSpPr>
            <p:spPr>
              <a:xfrm>
                <a:off x="962704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95A7E7-B7E3-461B-AB35-C96C647F9871}"/>
                  </a:ext>
                </a:extLst>
              </p:cNvPr>
              <p:cNvSpPr/>
              <p:nvPr/>
            </p:nvSpPr>
            <p:spPr>
              <a:xfrm>
                <a:off x="962704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F97B7AB-DFCE-48EA-89FE-3B58BAA50706}"/>
                  </a:ext>
                </a:extLst>
              </p:cNvPr>
              <p:cNvSpPr/>
              <p:nvPr/>
            </p:nvSpPr>
            <p:spPr>
              <a:xfrm>
                <a:off x="962704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74118B-2BD1-4754-8D30-7BD0300A1261}"/>
                  </a:ext>
                </a:extLst>
              </p:cNvPr>
              <p:cNvSpPr/>
              <p:nvPr/>
            </p:nvSpPr>
            <p:spPr>
              <a:xfrm>
                <a:off x="962704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81702C-3C42-4C93-B8FA-0B35F0E96778}"/>
                  </a:ext>
                </a:extLst>
              </p:cNvPr>
              <p:cNvSpPr/>
              <p:nvPr/>
            </p:nvSpPr>
            <p:spPr>
              <a:xfrm>
                <a:off x="962704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3375E63-89F5-40C3-93CC-BE0C2A05099F}"/>
                  </a:ext>
                </a:extLst>
              </p:cNvPr>
              <p:cNvSpPr/>
              <p:nvPr/>
            </p:nvSpPr>
            <p:spPr>
              <a:xfrm>
                <a:off x="962704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F0129A-8929-43DE-8472-91997A6CE190}"/>
                  </a:ext>
                </a:extLst>
              </p:cNvPr>
              <p:cNvSpPr/>
              <p:nvPr/>
            </p:nvSpPr>
            <p:spPr>
              <a:xfrm>
                <a:off x="1000585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E4E3677-4896-4A9F-B01F-A6D69FE25F8F}"/>
                  </a:ext>
                </a:extLst>
              </p:cNvPr>
              <p:cNvSpPr/>
              <p:nvPr/>
            </p:nvSpPr>
            <p:spPr>
              <a:xfrm>
                <a:off x="1000585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989490F-0AE5-4139-A8A5-C3C101F1A41B}"/>
                  </a:ext>
                </a:extLst>
              </p:cNvPr>
              <p:cNvSpPr/>
              <p:nvPr/>
            </p:nvSpPr>
            <p:spPr>
              <a:xfrm>
                <a:off x="1000585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D8452D-3A5F-43EF-ADD8-1BE33F43A83D}"/>
                  </a:ext>
                </a:extLst>
              </p:cNvPr>
              <p:cNvSpPr/>
              <p:nvPr/>
            </p:nvSpPr>
            <p:spPr>
              <a:xfrm>
                <a:off x="1000585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32575ED-8F59-43AD-AB49-EEC6EE514565}"/>
                  </a:ext>
                </a:extLst>
              </p:cNvPr>
              <p:cNvSpPr/>
              <p:nvPr/>
            </p:nvSpPr>
            <p:spPr>
              <a:xfrm>
                <a:off x="1000585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0A8BA7-AA12-4E72-A1FC-0E98CABB4282}"/>
                  </a:ext>
                </a:extLst>
              </p:cNvPr>
              <p:cNvSpPr/>
              <p:nvPr/>
            </p:nvSpPr>
            <p:spPr>
              <a:xfrm>
                <a:off x="1000585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BBF4EB1-0BE8-4B4D-BF1D-90D9A50CAE63}"/>
                  </a:ext>
                </a:extLst>
              </p:cNvPr>
              <p:cNvSpPr/>
              <p:nvPr/>
            </p:nvSpPr>
            <p:spPr>
              <a:xfrm>
                <a:off x="1038466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720A33F-BC89-467E-82FD-2032F4619C74}"/>
                  </a:ext>
                </a:extLst>
              </p:cNvPr>
              <p:cNvSpPr/>
              <p:nvPr/>
            </p:nvSpPr>
            <p:spPr>
              <a:xfrm>
                <a:off x="1038466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6D3494-EF88-4A8F-96F1-038500D750CE}"/>
                  </a:ext>
                </a:extLst>
              </p:cNvPr>
              <p:cNvSpPr/>
              <p:nvPr/>
            </p:nvSpPr>
            <p:spPr>
              <a:xfrm>
                <a:off x="1038466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509936-8FC6-403A-80E8-DE810BA86039}"/>
                  </a:ext>
                </a:extLst>
              </p:cNvPr>
              <p:cNvSpPr/>
              <p:nvPr/>
            </p:nvSpPr>
            <p:spPr>
              <a:xfrm>
                <a:off x="1038466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6D71B9C-45FF-48D3-ADFE-EF605320411F}"/>
                  </a:ext>
                </a:extLst>
              </p:cNvPr>
              <p:cNvSpPr/>
              <p:nvPr/>
            </p:nvSpPr>
            <p:spPr>
              <a:xfrm>
                <a:off x="1038466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1165A92-F6C9-41EE-B698-EA487F7B1B19}"/>
                  </a:ext>
                </a:extLst>
              </p:cNvPr>
              <p:cNvSpPr/>
              <p:nvPr/>
            </p:nvSpPr>
            <p:spPr>
              <a:xfrm>
                <a:off x="1038466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A6E857-9CF7-4DA7-A522-1E94858BAC7A}"/>
                  </a:ext>
                </a:extLst>
              </p:cNvPr>
              <p:cNvSpPr/>
              <p:nvPr/>
            </p:nvSpPr>
            <p:spPr>
              <a:xfrm>
                <a:off x="10759116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7CF292C-6B60-48B7-953E-BF0824006EE6}"/>
                  </a:ext>
                </a:extLst>
              </p:cNvPr>
              <p:cNvSpPr/>
              <p:nvPr/>
            </p:nvSpPr>
            <p:spPr>
              <a:xfrm>
                <a:off x="10759116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FC3F494-A92B-4535-BA34-EE3B8E7361AC}"/>
                  </a:ext>
                </a:extLst>
              </p:cNvPr>
              <p:cNvSpPr/>
              <p:nvPr/>
            </p:nvSpPr>
            <p:spPr>
              <a:xfrm>
                <a:off x="10759116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7D8A59-C087-49BC-9B16-84960AC07DCC}"/>
                  </a:ext>
                </a:extLst>
              </p:cNvPr>
              <p:cNvSpPr/>
              <p:nvPr/>
            </p:nvSpPr>
            <p:spPr>
              <a:xfrm>
                <a:off x="10759116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402A95D-4215-4016-BEC9-2B5E3463F150}"/>
                  </a:ext>
                </a:extLst>
              </p:cNvPr>
              <p:cNvSpPr/>
              <p:nvPr/>
            </p:nvSpPr>
            <p:spPr>
              <a:xfrm>
                <a:off x="10759116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90985AC-390D-40F6-BB62-91929E55E414}"/>
                  </a:ext>
                </a:extLst>
              </p:cNvPr>
              <p:cNvSpPr/>
              <p:nvPr/>
            </p:nvSpPr>
            <p:spPr>
              <a:xfrm>
                <a:off x="10759116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3A7CFB-4819-4AD1-A49C-3D00F715850E}"/>
                  </a:ext>
                </a:extLst>
              </p:cNvPr>
              <p:cNvSpPr/>
              <p:nvPr/>
            </p:nvSpPr>
            <p:spPr>
              <a:xfrm>
                <a:off x="11137926" y="2282197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EA8FF9-F851-4A3F-9E2B-17CA8B4919FD}"/>
                  </a:ext>
                </a:extLst>
              </p:cNvPr>
              <p:cNvSpPr/>
              <p:nvPr/>
            </p:nvSpPr>
            <p:spPr>
              <a:xfrm>
                <a:off x="11137926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1DE8FCC-D2A9-4110-B12C-2D2C1E0219A2}"/>
                  </a:ext>
                </a:extLst>
              </p:cNvPr>
              <p:cNvSpPr/>
              <p:nvPr/>
            </p:nvSpPr>
            <p:spPr>
              <a:xfrm>
                <a:off x="11137926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562E30-F674-4FB8-A1B1-B32288637698}"/>
                  </a:ext>
                </a:extLst>
              </p:cNvPr>
              <p:cNvSpPr/>
              <p:nvPr/>
            </p:nvSpPr>
            <p:spPr>
              <a:xfrm>
                <a:off x="11137926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96FC2D9-0C3D-4DC2-8675-77D2D460B374}"/>
                  </a:ext>
                </a:extLst>
              </p:cNvPr>
              <p:cNvSpPr/>
              <p:nvPr/>
            </p:nvSpPr>
            <p:spPr>
              <a:xfrm>
                <a:off x="11137926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1D1603-5C58-4F45-885D-A809A70B3584}"/>
                  </a:ext>
                </a:extLst>
              </p:cNvPr>
              <p:cNvSpPr/>
              <p:nvPr/>
            </p:nvSpPr>
            <p:spPr>
              <a:xfrm>
                <a:off x="11137926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72F06B7-169B-4417-A18C-79698753BF37}"/>
                  </a:ext>
                </a:extLst>
              </p:cNvPr>
              <p:cNvSpPr/>
              <p:nvPr/>
            </p:nvSpPr>
            <p:spPr>
              <a:xfrm>
                <a:off x="11137926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AE9C9C7-3FFC-4D5F-97AB-3A1DA5A46ED2}"/>
                  </a:ext>
                </a:extLst>
              </p:cNvPr>
              <p:cNvSpPr/>
              <p:nvPr/>
            </p:nvSpPr>
            <p:spPr>
              <a:xfrm>
                <a:off x="5470178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CF412A6-1988-4B22-B3E1-A22D8EDA262E}"/>
                  </a:ext>
                </a:extLst>
              </p:cNvPr>
              <p:cNvSpPr/>
              <p:nvPr/>
            </p:nvSpPr>
            <p:spPr>
              <a:xfrm>
                <a:off x="5470178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6D22C62-10EE-43A1-A2F1-1FA5629E433C}"/>
                  </a:ext>
                </a:extLst>
              </p:cNvPr>
              <p:cNvSpPr/>
              <p:nvPr/>
            </p:nvSpPr>
            <p:spPr>
              <a:xfrm>
                <a:off x="5845691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6B7C59D-E7CB-4FED-BA32-22EEE89C8904}"/>
                  </a:ext>
                </a:extLst>
              </p:cNvPr>
              <p:cNvSpPr/>
              <p:nvPr/>
            </p:nvSpPr>
            <p:spPr>
              <a:xfrm>
                <a:off x="5845691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7D25B8-4AE3-4F1F-A04D-B5E9FE5D9DD6}"/>
                  </a:ext>
                </a:extLst>
              </p:cNvPr>
              <p:cNvSpPr/>
              <p:nvPr/>
            </p:nvSpPr>
            <p:spPr>
              <a:xfrm>
                <a:off x="5845691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A2E8DC-DF0E-4704-981F-8C6E9A7128E4}"/>
                  </a:ext>
                </a:extLst>
              </p:cNvPr>
              <p:cNvSpPr/>
              <p:nvPr/>
            </p:nvSpPr>
            <p:spPr>
              <a:xfrm>
                <a:off x="5845691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4C54676-0781-430E-A69E-62E909C21F8A}"/>
                  </a:ext>
                </a:extLst>
              </p:cNvPr>
              <p:cNvSpPr/>
              <p:nvPr/>
            </p:nvSpPr>
            <p:spPr>
              <a:xfrm>
                <a:off x="622687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E700D21-E7F7-4A83-8A7B-B80BF16CBFD1}"/>
                  </a:ext>
                </a:extLst>
              </p:cNvPr>
              <p:cNvSpPr/>
              <p:nvPr/>
            </p:nvSpPr>
            <p:spPr>
              <a:xfrm>
                <a:off x="622687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F7AFB0F-8D0E-4CE4-B222-23953F420047}"/>
                  </a:ext>
                </a:extLst>
              </p:cNvPr>
              <p:cNvSpPr/>
              <p:nvPr/>
            </p:nvSpPr>
            <p:spPr>
              <a:xfrm>
                <a:off x="622687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D819A3C-B978-4EA5-8C89-DC22947350D9}"/>
                  </a:ext>
                </a:extLst>
              </p:cNvPr>
              <p:cNvSpPr/>
              <p:nvPr/>
            </p:nvSpPr>
            <p:spPr>
              <a:xfrm>
                <a:off x="622687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BAEE1F1-996E-4976-A087-948ED04AA276}"/>
                  </a:ext>
                </a:extLst>
              </p:cNvPr>
              <p:cNvSpPr/>
              <p:nvPr/>
            </p:nvSpPr>
            <p:spPr>
              <a:xfrm>
                <a:off x="6608029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EAE2DE6-07F6-441A-830A-3728A89353A8}"/>
                  </a:ext>
                </a:extLst>
              </p:cNvPr>
              <p:cNvSpPr/>
              <p:nvPr/>
            </p:nvSpPr>
            <p:spPr>
              <a:xfrm>
                <a:off x="6608029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F1BE48-2196-48EA-86FA-582923A49A75}"/>
                  </a:ext>
                </a:extLst>
              </p:cNvPr>
              <p:cNvSpPr/>
              <p:nvPr/>
            </p:nvSpPr>
            <p:spPr>
              <a:xfrm>
                <a:off x="6608029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F8916C2-B9DF-4A6C-9DDD-6309A04CD87E}"/>
                  </a:ext>
                </a:extLst>
              </p:cNvPr>
              <p:cNvSpPr/>
              <p:nvPr/>
            </p:nvSpPr>
            <p:spPr>
              <a:xfrm>
                <a:off x="6608029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05AEE89-C685-47BA-AAE6-8BC059A76A4A}"/>
                  </a:ext>
                </a:extLst>
              </p:cNvPr>
              <p:cNvSpPr/>
              <p:nvPr/>
            </p:nvSpPr>
            <p:spPr>
              <a:xfrm>
                <a:off x="6985185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41BB469-6456-4DAC-8D22-02E2BECCFC96}"/>
                  </a:ext>
                </a:extLst>
              </p:cNvPr>
              <p:cNvSpPr/>
              <p:nvPr/>
            </p:nvSpPr>
            <p:spPr>
              <a:xfrm>
                <a:off x="6985185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51D07D9-9467-4412-9609-10A03A3AC1C0}"/>
                  </a:ext>
                </a:extLst>
              </p:cNvPr>
              <p:cNvSpPr/>
              <p:nvPr/>
            </p:nvSpPr>
            <p:spPr>
              <a:xfrm>
                <a:off x="6985185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33BFF47-38BE-440C-8954-7FE184584246}"/>
                  </a:ext>
                </a:extLst>
              </p:cNvPr>
              <p:cNvSpPr/>
              <p:nvPr/>
            </p:nvSpPr>
            <p:spPr>
              <a:xfrm>
                <a:off x="6985185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551F2F-DF7D-4609-8126-2EDA9A466107}"/>
                  </a:ext>
                </a:extLst>
              </p:cNvPr>
              <p:cNvSpPr/>
              <p:nvPr/>
            </p:nvSpPr>
            <p:spPr>
              <a:xfrm>
                <a:off x="736469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9C27E51-78DA-4D08-BAAC-AF9C860B857C}"/>
                  </a:ext>
                </a:extLst>
              </p:cNvPr>
              <p:cNvSpPr/>
              <p:nvPr/>
            </p:nvSpPr>
            <p:spPr>
              <a:xfrm>
                <a:off x="736469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4AD556B-B040-4CC5-B4EE-21009078CF54}"/>
                  </a:ext>
                </a:extLst>
              </p:cNvPr>
              <p:cNvSpPr/>
              <p:nvPr/>
            </p:nvSpPr>
            <p:spPr>
              <a:xfrm>
                <a:off x="736469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3CAC3F-8032-45D8-AD18-D5276ACF8F96}"/>
                  </a:ext>
                </a:extLst>
              </p:cNvPr>
              <p:cNvSpPr/>
              <p:nvPr/>
            </p:nvSpPr>
            <p:spPr>
              <a:xfrm>
                <a:off x="736469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055AF93-A1E2-41EB-B01A-69C63C99B3C3}"/>
                  </a:ext>
                </a:extLst>
              </p:cNvPr>
              <p:cNvSpPr/>
              <p:nvPr/>
            </p:nvSpPr>
            <p:spPr>
              <a:xfrm>
                <a:off x="774335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863D20A-0A73-47B1-B995-4D206CA8C36E}"/>
                  </a:ext>
                </a:extLst>
              </p:cNvPr>
              <p:cNvSpPr/>
              <p:nvPr/>
            </p:nvSpPr>
            <p:spPr>
              <a:xfrm>
                <a:off x="774335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A39498A-A86A-4FB3-A297-F81CA9482BE2}"/>
                  </a:ext>
                </a:extLst>
              </p:cNvPr>
              <p:cNvSpPr/>
              <p:nvPr/>
            </p:nvSpPr>
            <p:spPr>
              <a:xfrm>
                <a:off x="774335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58970EA-E677-46CC-A745-A9686E902614}"/>
                  </a:ext>
                </a:extLst>
              </p:cNvPr>
              <p:cNvSpPr/>
              <p:nvPr/>
            </p:nvSpPr>
            <p:spPr>
              <a:xfrm>
                <a:off x="774335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0C584B2-8E6B-4B78-88F2-EB07B8BA3114}"/>
                  </a:ext>
                </a:extLst>
              </p:cNvPr>
              <p:cNvSpPr/>
              <p:nvPr/>
            </p:nvSpPr>
            <p:spPr>
              <a:xfrm>
                <a:off x="8123342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9D5E0C9-42BD-48BD-84AC-AAFFDA2A8CA0}"/>
                  </a:ext>
                </a:extLst>
              </p:cNvPr>
              <p:cNvSpPr/>
              <p:nvPr/>
            </p:nvSpPr>
            <p:spPr>
              <a:xfrm>
                <a:off x="8123342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358EE0D-E440-421C-9A2C-0D124C77FA10}"/>
                  </a:ext>
                </a:extLst>
              </p:cNvPr>
              <p:cNvSpPr/>
              <p:nvPr/>
            </p:nvSpPr>
            <p:spPr>
              <a:xfrm>
                <a:off x="8123342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27C95AC-7A6B-47FF-8FD4-D1E2A7C79ACC}"/>
                  </a:ext>
                </a:extLst>
              </p:cNvPr>
              <p:cNvSpPr/>
              <p:nvPr/>
            </p:nvSpPr>
            <p:spPr>
              <a:xfrm>
                <a:off x="8123342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1661EB-07FE-4C87-8E10-B688EB960D47}"/>
                  </a:ext>
                </a:extLst>
              </p:cNvPr>
              <p:cNvSpPr/>
              <p:nvPr/>
            </p:nvSpPr>
            <p:spPr>
              <a:xfrm>
                <a:off x="8499972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35C84E2-418F-49EE-981F-C2529264FFA6}"/>
                  </a:ext>
                </a:extLst>
              </p:cNvPr>
              <p:cNvSpPr/>
              <p:nvPr/>
            </p:nvSpPr>
            <p:spPr>
              <a:xfrm>
                <a:off x="8499972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0E08B46-4B50-4F2F-A5E3-076B16C5C860}"/>
                  </a:ext>
                </a:extLst>
              </p:cNvPr>
              <p:cNvSpPr/>
              <p:nvPr/>
            </p:nvSpPr>
            <p:spPr>
              <a:xfrm>
                <a:off x="8499972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977F7D6-FB09-4838-8D2F-E7CB2E7D8552}"/>
                  </a:ext>
                </a:extLst>
              </p:cNvPr>
              <p:cNvSpPr/>
              <p:nvPr/>
            </p:nvSpPr>
            <p:spPr>
              <a:xfrm>
                <a:off x="8499972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FA55160-8017-4B68-848F-84219AB747BE}"/>
                  </a:ext>
                </a:extLst>
              </p:cNvPr>
              <p:cNvSpPr/>
              <p:nvPr/>
            </p:nvSpPr>
            <p:spPr>
              <a:xfrm>
                <a:off x="8870223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65972D4-DAAF-49F2-A6AD-C04A155CF58F}"/>
                  </a:ext>
                </a:extLst>
              </p:cNvPr>
              <p:cNvSpPr/>
              <p:nvPr/>
            </p:nvSpPr>
            <p:spPr>
              <a:xfrm>
                <a:off x="8870223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631755-674F-4A3F-BEC3-C7E1EE1A8784}"/>
                  </a:ext>
                </a:extLst>
              </p:cNvPr>
              <p:cNvSpPr/>
              <p:nvPr/>
            </p:nvSpPr>
            <p:spPr>
              <a:xfrm>
                <a:off x="8870223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C290CD0-7BAB-44C1-B15D-D011DFC37ACF}"/>
                  </a:ext>
                </a:extLst>
              </p:cNvPr>
              <p:cNvSpPr/>
              <p:nvPr/>
            </p:nvSpPr>
            <p:spPr>
              <a:xfrm>
                <a:off x="8870223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C841E19-B036-40C3-9552-5FA29EAF4711}"/>
                  </a:ext>
                </a:extLst>
              </p:cNvPr>
              <p:cNvSpPr/>
              <p:nvPr/>
            </p:nvSpPr>
            <p:spPr>
              <a:xfrm>
                <a:off x="5845691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524FFD7-1DED-452D-BCAC-9E47ABBD74B7}"/>
                  </a:ext>
                </a:extLst>
              </p:cNvPr>
              <p:cNvSpPr/>
              <p:nvPr/>
            </p:nvSpPr>
            <p:spPr>
              <a:xfrm>
                <a:off x="5845691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B0D1932-2220-48ED-A8A7-91B0BC36D78D}"/>
                  </a:ext>
                </a:extLst>
              </p:cNvPr>
              <p:cNvSpPr/>
              <p:nvPr/>
            </p:nvSpPr>
            <p:spPr>
              <a:xfrm>
                <a:off x="6224501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F913F1B-7F8D-4CCF-84E6-C4DE4291EA90}"/>
                  </a:ext>
                </a:extLst>
              </p:cNvPr>
              <p:cNvSpPr/>
              <p:nvPr/>
            </p:nvSpPr>
            <p:spPr>
              <a:xfrm>
                <a:off x="6224501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BF1C0C-C577-468F-817E-94C06C5A9DF1}"/>
                  </a:ext>
                </a:extLst>
              </p:cNvPr>
              <p:cNvSpPr/>
              <p:nvPr/>
            </p:nvSpPr>
            <p:spPr>
              <a:xfrm>
                <a:off x="660200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D0BFA9F-445C-4694-B96D-7C131E64B73D}"/>
                  </a:ext>
                </a:extLst>
              </p:cNvPr>
              <p:cNvSpPr/>
              <p:nvPr/>
            </p:nvSpPr>
            <p:spPr>
              <a:xfrm>
                <a:off x="660200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0256415-44C2-4A1D-8FF3-21C5F25136A3}"/>
                  </a:ext>
                </a:extLst>
              </p:cNvPr>
              <p:cNvSpPr/>
              <p:nvPr/>
            </p:nvSpPr>
            <p:spPr>
              <a:xfrm>
                <a:off x="698081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A72D509-83B6-46CC-BF63-372A0E487BB0}"/>
                  </a:ext>
                </a:extLst>
              </p:cNvPr>
              <p:cNvSpPr/>
              <p:nvPr/>
            </p:nvSpPr>
            <p:spPr>
              <a:xfrm>
                <a:off x="698081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7186142-38F4-4E0B-BB17-A21308552526}"/>
                  </a:ext>
                </a:extLst>
              </p:cNvPr>
              <p:cNvSpPr/>
              <p:nvPr/>
            </p:nvSpPr>
            <p:spPr>
              <a:xfrm>
                <a:off x="735831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5C3B2F5-4230-4D17-9135-FD2F626D3B6D}"/>
                  </a:ext>
                </a:extLst>
              </p:cNvPr>
              <p:cNvSpPr/>
              <p:nvPr/>
            </p:nvSpPr>
            <p:spPr>
              <a:xfrm>
                <a:off x="735831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530D3AF-2F72-4C14-9874-03B6374D21CC}"/>
                  </a:ext>
                </a:extLst>
              </p:cNvPr>
              <p:cNvSpPr/>
              <p:nvPr/>
            </p:nvSpPr>
            <p:spPr>
              <a:xfrm>
                <a:off x="773712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BE5F7C1-F3DF-4AC0-8552-9B4109C0ECC8}"/>
                  </a:ext>
                </a:extLst>
              </p:cNvPr>
              <p:cNvSpPr/>
              <p:nvPr/>
            </p:nvSpPr>
            <p:spPr>
              <a:xfrm>
                <a:off x="773712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600F8A-F8FB-43A2-92CD-6987B957F4A2}"/>
                  </a:ext>
                </a:extLst>
              </p:cNvPr>
              <p:cNvSpPr/>
              <p:nvPr/>
            </p:nvSpPr>
            <p:spPr>
              <a:xfrm>
                <a:off x="8114629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9123FD9-1FE0-452F-A644-B9D1FC4A6635}"/>
                  </a:ext>
                </a:extLst>
              </p:cNvPr>
              <p:cNvSpPr/>
              <p:nvPr/>
            </p:nvSpPr>
            <p:spPr>
              <a:xfrm>
                <a:off x="8114629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FCB2DFA-49B9-4DBD-AFE7-F297F4AD0068}"/>
                  </a:ext>
                </a:extLst>
              </p:cNvPr>
              <p:cNvSpPr/>
              <p:nvPr/>
            </p:nvSpPr>
            <p:spPr>
              <a:xfrm>
                <a:off x="8493439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2DF9DB7-654F-4CF6-B72B-DD2B0DDB8E29}"/>
                  </a:ext>
                </a:extLst>
              </p:cNvPr>
              <p:cNvSpPr/>
              <p:nvPr/>
            </p:nvSpPr>
            <p:spPr>
              <a:xfrm>
                <a:off x="8493439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529AF92-BF30-41DF-A72B-7E510DDD7810}"/>
                  </a:ext>
                </a:extLst>
              </p:cNvPr>
              <p:cNvSpPr/>
              <p:nvPr/>
            </p:nvSpPr>
            <p:spPr>
              <a:xfrm>
                <a:off x="8876760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7BC3366-61BF-4ED4-964F-8BA907D9EF62}"/>
                  </a:ext>
                </a:extLst>
              </p:cNvPr>
              <p:cNvSpPr/>
              <p:nvPr/>
            </p:nvSpPr>
            <p:spPr>
              <a:xfrm>
                <a:off x="8876760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FA516B-815B-45CB-8F76-E5A29D721BE8}"/>
                  </a:ext>
                </a:extLst>
              </p:cNvPr>
              <p:cNvSpPr/>
              <p:nvPr/>
            </p:nvSpPr>
            <p:spPr>
              <a:xfrm>
                <a:off x="9255570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6C51F85-5C58-45EB-85D3-8BFB0ED4354C}"/>
                  </a:ext>
                </a:extLst>
              </p:cNvPr>
              <p:cNvSpPr/>
              <p:nvPr/>
            </p:nvSpPr>
            <p:spPr>
              <a:xfrm>
                <a:off x="9255570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93B83D1-2621-4B3A-B8DD-F2876D823526}"/>
                  </a:ext>
                </a:extLst>
              </p:cNvPr>
              <p:cNvSpPr/>
              <p:nvPr/>
            </p:nvSpPr>
            <p:spPr>
              <a:xfrm>
                <a:off x="963307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EB98D78-5001-4F4B-B0FE-81CAB822F65C}"/>
                  </a:ext>
                </a:extLst>
              </p:cNvPr>
              <p:cNvSpPr/>
              <p:nvPr/>
            </p:nvSpPr>
            <p:spPr>
              <a:xfrm>
                <a:off x="963307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5CDC47-02E0-412B-AF59-2B3BDCD5D246}"/>
                  </a:ext>
                </a:extLst>
              </p:cNvPr>
              <p:cNvSpPr/>
              <p:nvPr/>
            </p:nvSpPr>
            <p:spPr>
              <a:xfrm>
                <a:off x="10011882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AFD829C-B1FF-4992-AC1F-367B8C1B43F2}"/>
                  </a:ext>
                </a:extLst>
              </p:cNvPr>
              <p:cNvSpPr/>
              <p:nvPr/>
            </p:nvSpPr>
            <p:spPr>
              <a:xfrm>
                <a:off x="10011882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9865457-4139-4DAD-ABB8-46AF22710043}"/>
                  </a:ext>
                </a:extLst>
              </p:cNvPr>
              <p:cNvSpPr/>
              <p:nvPr/>
            </p:nvSpPr>
            <p:spPr>
              <a:xfrm>
                <a:off x="1038161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EE0FA4-E085-4F05-90C7-3DC9E03A4946}"/>
                  </a:ext>
                </a:extLst>
              </p:cNvPr>
              <p:cNvSpPr/>
              <p:nvPr/>
            </p:nvSpPr>
            <p:spPr>
              <a:xfrm>
                <a:off x="1038161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27FF7C2-7674-4848-9171-331334699522}"/>
                  </a:ext>
                </a:extLst>
              </p:cNvPr>
              <p:cNvSpPr/>
              <p:nvPr/>
            </p:nvSpPr>
            <p:spPr>
              <a:xfrm>
                <a:off x="1076042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FBBFE93-2E68-4F2C-8AC6-BB2CF0F36247}"/>
                  </a:ext>
                </a:extLst>
              </p:cNvPr>
              <p:cNvSpPr/>
              <p:nvPr/>
            </p:nvSpPr>
            <p:spPr>
              <a:xfrm>
                <a:off x="1076042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FCD14CE-05B8-47BA-9E93-B27E98F0262A}"/>
                  </a:ext>
                </a:extLst>
              </p:cNvPr>
              <p:cNvSpPr/>
              <p:nvPr/>
            </p:nvSpPr>
            <p:spPr>
              <a:xfrm>
                <a:off x="1113792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706B8B1-B106-45D5-982E-BB8ECA60CD5A}"/>
                  </a:ext>
                </a:extLst>
              </p:cNvPr>
              <p:cNvSpPr/>
              <p:nvPr/>
            </p:nvSpPr>
            <p:spPr>
              <a:xfrm>
                <a:off x="1113792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143AB12-1506-4636-8599-04873ACCD7CA}"/>
                  </a:ext>
                </a:extLst>
              </p:cNvPr>
              <p:cNvSpPr txBox="1"/>
              <p:nvPr/>
            </p:nvSpPr>
            <p:spPr>
              <a:xfrm>
                <a:off x="4826872" y="2045686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ADB4DED-01FF-4C11-8D17-6E4812172803}"/>
                  </a:ext>
                </a:extLst>
              </p:cNvPr>
              <p:cNvSpPr txBox="1"/>
              <p:nvPr/>
            </p:nvSpPr>
            <p:spPr>
              <a:xfrm>
                <a:off x="6718370" y="3283929"/>
                <a:ext cx="150245" cy="1774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CF1BD81-0EA4-4366-B8DE-AA047AABB071}"/>
                  </a:ext>
                </a:extLst>
              </p:cNvPr>
              <p:cNvSpPr txBox="1"/>
              <p:nvPr/>
            </p:nvSpPr>
            <p:spPr>
              <a:xfrm>
                <a:off x="4549321" y="239183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E30FBCA-B8D3-4930-8A8B-4C553E4D7848}"/>
                  </a:ext>
                </a:extLst>
              </p:cNvPr>
              <p:cNvSpPr txBox="1"/>
              <p:nvPr/>
            </p:nvSpPr>
            <p:spPr>
              <a:xfrm>
                <a:off x="4549321" y="2765442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88C1CBB-7C75-4BE2-B494-8624B4FB03D4}"/>
                  </a:ext>
                </a:extLst>
              </p:cNvPr>
              <p:cNvSpPr txBox="1"/>
              <p:nvPr/>
            </p:nvSpPr>
            <p:spPr>
              <a:xfrm>
                <a:off x="4549321" y="3139050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4F18C9C-0F6F-4462-A95E-6340D16CF08A}"/>
                  </a:ext>
                </a:extLst>
              </p:cNvPr>
              <p:cNvSpPr txBox="1"/>
              <p:nvPr/>
            </p:nvSpPr>
            <p:spPr>
              <a:xfrm>
                <a:off x="4549321" y="3512659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FE72735-BAB1-40CF-AF67-D70AED5992BE}"/>
                  </a:ext>
                </a:extLst>
              </p:cNvPr>
              <p:cNvSpPr txBox="1"/>
              <p:nvPr/>
            </p:nvSpPr>
            <p:spPr>
              <a:xfrm>
                <a:off x="4549321" y="38862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A1150B3-EDB2-40EF-8C47-1A96DC37E236}"/>
                  </a:ext>
                </a:extLst>
              </p:cNvPr>
              <p:cNvSpPr txBox="1"/>
              <p:nvPr/>
            </p:nvSpPr>
            <p:spPr>
              <a:xfrm>
                <a:off x="4549321" y="4259874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4A28D47-884E-4C86-A9EB-86694A790BAE}"/>
                  </a:ext>
                </a:extLst>
              </p:cNvPr>
              <p:cNvSpPr txBox="1"/>
              <p:nvPr/>
            </p:nvSpPr>
            <p:spPr>
              <a:xfrm>
                <a:off x="4549321" y="4633484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C7731FC-A1E6-45CD-BDAC-88C18ED88E5F}"/>
                  </a:ext>
                </a:extLst>
              </p:cNvPr>
              <p:cNvSpPr txBox="1"/>
              <p:nvPr/>
            </p:nvSpPr>
            <p:spPr>
              <a:xfrm>
                <a:off x="9318892" y="2409354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C6271F0-C8AD-429F-A37C-BCFA06227D76}"/>
                  </a:ext>
                </a:extLst>
              </p:cNvPr>
              <p:cNvSpPr txBox="1"/>
              <p:nvPr/>
            </p:nvSpPr>
            <p:spPr>
              <a:xfrm>
                <a:off x="9701266" y="240403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6288E79-DA13-4CE0-A6C8-A33B5021EA0A}"/>
                  </a:ext>
                </a:extLst>
              </p:cNvPr>
              <p:cNvSpPr txBox="1"/>
              <p:nvPr/>
            </p:nvSpPr>
            <p:spPr>
              <a:xfrm>
                <a:off x="10080076" y="240849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BA59A90-DE84-48CE-A44C-A7BDB99D8A1D}"/>
                  </a:ext>
                </a:extLst>
              </p:cNvPr>
              <p:cNvSpPr txBox="1"/>
              <p:nvPr/>
            </p:nvSpPr>
            <p:spPr>
              <a:xfrm>
                <a:off x="10460804" y="240849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16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117405D-47C9-4E92-B7D2-971FF71A15C9}"/>
                  </a:ext>
                </a:extLst>
              </p:cNvPr>
              <p:cNvSpPr txBox="1"/>
              <p:nvPr/>
            </p:nvSpPr>
            <p:spPr>
              <a:xfrm>
                <a:off x="10835281" y="240637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532E8C8-80ED-4F43-8EAC-45D72CFD56C7}"/>
                  </a:ext>
                </a:extLst>
              </p:cNvPr>
              <p:cNvSpPr txBox="1"/>
              <p:nvPr/>
            </p:nvSpPr>
            <p:spPr>
              <a:xfrm>
                <a:off x="11207312" y="2042737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18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C6A68B5-C841-456A-8C30-B91835F14CD9}"/>
                  </a:ext>
                </a:extLst>
              </p:cNvPr>
              <p:cNvSpPr/>
              <p:nvPr/>
            </p:nvSpPr>
            <p:spPr>
              <a:xfrm>
                <a:off x="5216375" y="1794542"/>
                <a:ext cx="3742400" cy="387099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Periodic Table of the Elements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C106D31-B18D-4C77-B84F-746AC682E2B5}"/>
                  </a:ext>
                </a:extLst>
              </p:cNvPr>
              <p:cNvSpPr/>
              <p:nvPr/>
            </p:nvSpPr>
            <p:spPr>
              <a:xfrm>
                <a:off x="8789186" y="5885397"/>
                <a:ext cx="2781168" cy="11290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Information based on the December 2018 update from IUPAC, the International Union of Pure and Applied Chemistry</a:t>
                </a: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6DFD2EE-C60F-411B-B82E-EDFB95ABC2C1}"/>
                  </a:ext>
                </a:extLst>
              </p:cNvPr>
              <p:cNvGrpSpPr/>
              <p:nvPr/>
            </p:nvGrpSpPr>
            <p:grpSpPr>
              <a:xfrm>
                <a:off x="4714757" y="2278663"/>
                <a:ext cx="6803159" cy="3716429"/>
                <a:chOff x="1562992" y="1049141"/>
                <a:chExt cx="9833544" cy="5371867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CE7F5FC8-A8A6-4A85-BE6A-1E4B44732C25}"/>
                    </a:ext>
                  </a:extLst>
                </p:cNvPr>
                <p:cNvGrpSpPr/>
                <p:nvPr/>
              </p:nvGrpSpPr>
              <p:grpSpPr>
                <a:xfrm>
                  <a:off x="1562992" y="1049141"/>
                  <a:ext cx="9833544" cy="5371867"/>
                  <a:chOff x="1562992" y="1049141"/>
                  <a:chExt cx="9833544" cy="5371867"/>
                </a:xfrm>
              </p:grpSpPr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0DC84FBE-8BF2-4330-904E-D4B86E6E7C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1049141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280CA3A-EBA0-4A4D-9ACF-C47E31A944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Li</a:t>
                    </a: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6F71DCB3-92D1-4F6C-8AF7-A5F566EE75A1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DFC08447-6B73-4D94-A83D-AB7990B82E6C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Na</a:t>
                    </a:r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DC64853C-0FFB-4150-B2D8-84BF06B838E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Rb</a:t>
                    </a: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D05B4E44-DC1E-48AE-AEB8-7F7AA37D66D1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Cs</a:t>
                    </a: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230B64C9-44CE-4913-B3FB-7B2FBC57E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7C73BC74-E142-4C47-8C52-30ADA06B7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Be</a:t>
                    </a:r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F811192-7BD8-4407-902F-9CA59BA04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Ca</a:t>
                    </a: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2C112E09-5D04-4118-9D02-FBFFF4D23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Mg</a:t>
                    </a: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3DD01BEB-580B-4405-ABA0-A02DBC3EAA13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Sr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C7147F3F-F835-43D2-A5B3-00417957FA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Ba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8D804C39-6D43-44BB-AC67-9552D3888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78C33416-03A1-457D-95ED-F18AD110293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50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Sc</a:t>
                    </a: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E085E0E-52F1-40CA-9144-0E14EE70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50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5C3CF91-6AD5-4462-AD1E-16414612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Ti</a:t>
                    </a:r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4567667F-BF25-4157-AD14-05DCE6E3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Zr</a:t>
                    </a: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4F5780F-BA3A-4D22-8A8B-38DD1D33230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Hf</a:t>
                    </a: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CED0994D-E462-427D-A1C1-ADF87A391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B4D75715-0FFD-4099-BF00-0DFB1C93359E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C3E4D02B-D39E-45E1-BE67-07FD7EBE090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Nb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CFCDE2B6-4E1A-4740-947D-00A604FD757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Ta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708517B3-4CD5-4F19-8687-E9E4627AB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6B53F641-E17C-4CFB-B84B-4FC37FA977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Cr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135363D1-A499-4C29-9ABC-0D54496C9058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Mo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B844899A-B403-4736-9624-AA67FB6F1089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W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73500537-BCD4-404D-A08D-D1FD3999F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C5F35B22-FCC7-4A56-B10F-2507E1246438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Mn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11D6EEA-46D7-400E-965D-90FF2796FD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8FCBD184-A859-4C3F-A531-0E11DDE876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Re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818FB5B-D2D2-404A-AE24-039C416FE227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9C633D89-1BFF-4962-9D65-EAA7769DA947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Fe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156FD050-D7E7-49BF-BB15-763BD2C71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Ru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E91A16B3-A60B-41C8-8B4F-2FEC354C0407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02860F2-6FAB-4B8A-97C7-5BA038FEA4C7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70413EE-F339-4626-87AC-E1E8EA5DC0E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Co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1BFD7C5-2A7D-4640-A464-D0C87CBE1CD9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Rh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65E1993A-0DBE-4655-A307-D8E640EE5B85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Ir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C5996CA4-9DD1-4BB0-9428-528A8973B11A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Mt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567D19AF-C423-4D9F-9823-C3F928B8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Ni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79EE88D5-8A4D-446A-9BFA-599982E8A1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Pd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7627EFF-7214-44BC-960F-BA1FBCB84A3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Pt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E854838E-3903-4106-BB03-C865DB84353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8767971D-ECA6-4890-A439-535A4E41C27F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Cu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23906273-DC9B-4A87-A808-9A16A4C8C334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Ag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E81ECAB6-D4E4-4E3E-A4D0-49CFFF3AA2F9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Au</a:t>
                    </a: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8C86D215-6E3B-43F6-8996-12467BA2EAEB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30887922-BDC4-4DCB-87FC-70C0949C44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Zn</a:t>
                    </a:r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9814D7F4-C8EC-4607-9380-B4580BB67FF8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Cd</a:t>
                    </a:r>
                  </a:p>
                </p:txBody>
              </p: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7DC79E5B-0469-4EFA-A76A-DF1BD905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Hg</a:t>
                    </a:r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CBDA219B-E1BC-4880-A509-6AA0E79F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46625A60-7B91-4601-8CC9-FC111A954258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C4BD0284-A70A-4281-9757-D0732D3EA3DF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Ga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C72BC03E-BE23-459F-A8D0-35C28DF6D220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Al</a:t>
                    </a: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7FE4D107-007C-4666-BEDD-BBD48D6F2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In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05EB97E6-4950-423C-B657-E8778805D6FB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Tl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0EE55CDB-DE72-4CC3-8DAC-AD9B4CB1D8B9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08F1A921-7A08-46DC-93DE-E25341D26189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AF035CF3-2D12-493A-88BF-06C9E15D6FB2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66E74AC9-8CD0-494D-A86C-FE53942FDD04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0A0E899E-1140-49A8-8D39-AB25FAB17E06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B233E165-210F-46E2-9F18-346D28FFA07E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88B59D4F-1444-4A3E-8998-C354DBA91F02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35018B69-9990-4D43-8EDB-DBA3C83C4D6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946843B2-426E-4953-B309-682C27A59C31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4B005511-398E-4BF8-BE0B-0751EC904611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9D46F19-8D67-4C65-BB3E-EDC7AFBF62DD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49D2AB72-FF4B-477F-9335-885FA7C18768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E6098816-D908-493C-980E-D68D650491B9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72287E44-B501-41FA-BF7B-70F7EDEC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E3538097-2375-47D1-AA88-5F250E59CC6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3A2E56FC-48C8-49C5-93A4-B6B385A5052D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F95EBF3B-A881-4AAA-B068-836AA1136FB6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BEFAF43-A4DA-47E5-A571-30CA255B21B1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B144881-1847-496E-9735-818470DF2FF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Lv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EE3852BE-4FA2-411C-84CE-E088FEFE660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0FBBF626-03D0-4577-A84F-7F75AE9BC7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E65172AF-88E0-4B67-AF5C-AF3B0804E0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185E0588-E756-414E-B0EB-B4643874A8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42F6B75A-62C9-4331-BEE7-D0AEED0F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At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26C7A26A-67A4-4CE0-BA3B-8ABF1DF814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13A704AE-0970-4BF6-B18D-28E845A60469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1049141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B6F34B01-D845-496C-9D89-942E87227A9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8360F568-8A7D-403D-B0F9-04983F189F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Kr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6" name="TextBox 265">
                    <a:extLst>
                      <a:ext uri="{FF2B5EF4-FFF2-40B4-BE49-F238E27FC236}">
                        <a16:creationId xmlns:a16="http://schemas.microsoft.com/office/drawing/2014/main" id="{D9603F28-8ACA-435C-9B52-5BE448CA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F576269F-0EEA-4C3B-BA1E-8C98994C2F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Xe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8532A3C9-6B9F-4775-BFE8-DD14F3C5F1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85705E4B-A0AC-4A71-B299-1D0FE97043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639DED88-1193-4092-ABC7-F90AA3B83C04}"/>
                      </a:ext>
                    </a:extLst>
                  </p:cNvPr>
                  <p:cNvSpPr txBox="1"/>
                  <p:nvPr/>
                </p:nvSpPr>
                <p:spPr>
                  <a:xfrm>
                    <a:off x="3204250" y="511023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9C4750F2-8053-4899-A8B1-1E463B231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204250" y="565165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C99565AC-FDC0-4AA5-912A-4B7F7118F8E0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110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B034DF48-4E06-423C-BF08-A52A2D73E26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11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3C56BCF9-2B21-4732-BD68-24D866A88DFE}"/>
                      </a:ext>
                    </a:extLst>
                  </p:cNvPr>
                  <p:cNvSpPr txBox="1"/>
                  <p:nvPr/>
                </p:nvSpPr>
                <p:spPr>
                  <a:xfrm>
                    <a:off x="4279656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B1903204-D044-4757-B730-70C9D82F5F89}"/>
                      </a:ext>
                    </a:extLst>
                  </p:cNvPr>
                  <p:cNvSpPr txBox="1"/>
                  <p:nvPr/>
                </p:nvSpPr>
                <p:spPr>
                  <a:xfrm>
                    <a:off x="4279656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6" name="TextBox 275">
                    <a:extLst>
                      <a:ext uri="{FF2B5EF4-FFF2-40B4-BE49-F238E27FC236}">
                        <a16:creationId xmlns:a16="http://schemas.microsoft.com/office/drawing/2014/main" id="{FE7B3E06-27D4-4AE5-B3E4-4F4E6E6F4A30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551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ACB59D53-915F-4FD1-AA94-B8E0A5BE660F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551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FBA2E6F2-63AA-4BE8-B4FF-AA493EC495A1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543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A707F967-F5C9-4A89-BC00-721E9557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543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Np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87D9818F-A585-436D-8EAB-C808BF50DFFD}"/>
                      </a:ext>
                    </a:extLst>
                  </p:cNvPr>
                  <p:cNvSpPr txBox="1"/>
                  <p:nvPr/>
                </p:nvSpPr>
                <p:spPr>
                  <a:xfrm>
                    <a:off x="5920405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779E9B31-A0AB-4E13-A2C6-A68553362112}"/>
                      </a:ext>
                    </a:extLst>
                  </p:cNvPr>
                  <p:cNvSpPr txBox="1"/>
                  <p:nvPr/>
                </p:nvSpPr>
                <p:spPr>
                  <a:xfrm>
                    <a:off x="5920405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274416CA-36EA-4EA0-8216-243D491B6B51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950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8486E23A-B60A-4AE5-9480-3832E68EED57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95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CD31E1C1-BA7A-4701-836A-7CB0855D0C99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11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6030BDF9-0ED5-4C3A-80C3-65E566BAA58A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11" y="565165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92E56541-7CA8-4812-BD2D-48A455921D5F}"/>
                      </a:ext>
                    </a:extLst>
                  </p:cNvPr>
                  <p:cNvSpPr txBox="1"/>
                  <p:nvPr/>
                </p:nvSpPr>
                <p:spPr>
                  <a:xfrm>
                    <a:off x="7585287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6F827BFC-8B83-4496-967B-54C6C6A975A9}"/>
                      </a:ext>
                    </a:extLst>
                  </p:cNvPr>
                  <p:cNvSpPr txBox="1"/>
                  <p:nvPr/>
                </p:nvSpPr>
                <p:spPr>
                  <a:xfrm>
                    <a:off x="7585287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Bk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381460D5-259D-4959-B7D1-5A76F73064B4}"/>
                      </a:ext>
                    </a:extLst>
                  </p:cNvPr>
                  <p:cNvSpPr txBox="1"/>
                  <p:nvPr/>
                </p:nvSpPr>
                <p:spPr>
                  <a:xfrm>
                    <a:off x="8113148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Dy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95A8A492-551B-4DEF-88A0-DF9B553024D2}"/>
                      </a:ext>
                    </a:extLst>
                  </p:cNvPr>
                  <p:cNvSpPr txBox="1"/>
                  <p:nvPr/>
                </p:nvSpPr>
                <p:spPr>
                  <a:xfrm>
                    <a:off x="8113148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E9D6F9FA-960E-40A9-87A8-7E41C4AD9E15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695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5AF4DCAA-3991-4DAD-97CA-3B09279B5109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695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02F2417-2DE5-4C44-A237-740E86827308}"/>
                      </a:ext>
                    </a:extLst>
                  </p:cNvPr>
                  <p:cNvSpPr txBox="1"/>
                  <p:nvPr/>
                </p:nvSpPr>
                <p:spPr>
                  <a:xfrm>
                    <a:off x="9188555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F9D74D-9C0D-4D11-9206-43FF2058248F}"/>
                      </a:ext>
                    </a:extLst>
                  </p:cNvPr>
                  <p:cNvSpPr txBox="1"/>
                  <p:nvPr/>
                </p:nvSpPr>
                <p:spPr>
                  <a:xfrm>
                    <a:off x="9188555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1493CBE8-7229-4E5B-9E92-C4C7A5BF2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773584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69F4EDA-4B81-4793-A8DC-A31322981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773584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8516CEB7-EA19-4A7D-8334-FBE50D8F95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1444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Yb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AC6777DA-D758-4DA6-90CA-744B3E81E0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1444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EB9E2A4C-EB5E-4B6C-8604-732E9150705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990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A53FD1B3-98CF-43D3-866F-B69DFF4A64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99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366A7B11-6A87-4F2D-A412-420FF0AA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7641" y="4151658"/>
                  <a:ext cx="269668" cy="101073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1CADE4"/>
                  </a:solidFill>
                  <a:prstDash val="solid"/>
                  <a:miter lim="800000"/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962A9FE6-B1AB-4691-A91A-B59BF4BCE84A}"/>
                    </a:ext>
                  </a:extLst>
                </p:cNvPr>
                <p:cNvCxnSpPr/>
                <p:nvPr/>
              </p:nvCxnSpPr>
              <p:spPr>
                <a:xfrm>
                  <a:off x="2963998" y="4742689"/>
                  <a:ext cx="270337" cy="101427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1CADE4"/>
                  </a:solidFill>
                  <a:prstDash val="solid"/>
                  <a:miter lim="800000"/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80" name="Star: 5 Points 216">
                  <a:extLst>
                    <a:ext uri="{FF2B5EF4-FFF2-40B4-BE49-F238E27FC236}">
                      <a16:creationId xmlns:a16="http://schemas.microsoft.com/office/drawing/2014/main" id="{18DC58DD-0C26-4E46-85E6-B3D999BF7706}"/>
                    </a:ext>
                  </a:extLst>
                </p:cNvPr>
                <p:cNvSpPr/>
                <p:nvPr/>
              </p:nvSpPr>
              <p:spPr>
                <a:xfrm>
                  <a:off x="2816326" y="3981674"/>
                  <a:ext cx="217170" cy="217170"/>
                </a:xfrm>
                <a:prstGeom prst="star5">
                  <a:avLst/>
                </a:prstGeom>
                <a:solidFill>
                  <a:srgbClr val="1CADE4"/>
                </a:solidFill>
                <a:ln w="12700" cap="flat" cmpd="sng" algn="ctr">
                  <a:solidFill>
                    <a:srgbClr val="1CADE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217">
                  <a:extLst>
                    <a:ext uri="{FF2B5EF4-FFF2-40B4-BE49-F238E27FC236}">
                      <a16:creationId xmlns:a16="http://schemas.microsoft.com/office/drawing/2014/main" id="{2B95A1B0-C47E-451A-BF53-1A2652E2AE9C}"/>
                    </a:ext>
                  </a:extLst>
                </p:cNvPr>
                <p:cNvSpPr/>
                <p:nvPr/>
              </p:nvSpPr>
              <p:spPr>
                <a:xfrm>
                  <a:off x="2816326" y="4559281"/>
                  <a:ext cx="217170" cy="217170"/>
                </a:xfrm>
                <a:prstGeom prst="star5">
                  <a:avLst/>
                </a:prstGeom>
                <a:solidFill>
                  <a:srgbClr val="1CADE4"/>
                </a:solidFill>
                <a:ln w="12700" cap="flat" cmpd="sng" algn="ctr">
                  <a:solidFill>
                    <a:srgbClr val="1CADE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1B0CA2E-FC60-4A6C-AF16-944E889CA3ED}"/>
                  </a:ext>
                </a:extLst>
              </p:cNvPr>
              <p:cNvSpPr txBox="1"/>
              <p:nvPr/>
            </p:nvSpPr>
            <p:spPr>
              <a:xfrm>
                <a:off x="5204081" y="2407009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3B6DCE0-C2D5-42E8-8419-1EEC7F303813}"/>
                  </a:ext>
                </a:extLst>
              </p:cNvPr>
              <p:cNvSpPr txBox="1"/>
              <p:nvPr/>
            </p:nvSpPr>
            <p:spPr>
              <a:xfrm>
                <a:off x="558117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2839BB7-73DE-4359-B47D-D703737FE495}"/>
                  </a:ext>
                </a:extLst>
              </p:cNvPr>
              <p:cNvSpPr txBox="1"/>
              <p:nvPr/>
            </p:nvSpPr>
            <p:spPr>
              <a:xfrm>
                <a:off x="596264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D29C064-6E4E-47A9-A049-09B22F416401}"/>
                  </a:ext>
                </a:extLst>
              </p:cNvPr>
              <p:cNvSpPr txBox="1"/>
              <p:nvPr/>
            </p:nvSpPr>
            <p:spPr>
              <a:xfrm>
                <a:off x="6343112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DC7F81F-5AA6-434B-9616-FD9361DD1C98}"/>
                  </a:ext>
                </a:extLst>
              </p:cNvPr>
              <p:cNvSpPr txBox="1"/>
              <p:nvPr/>
            </p:nvSpPr>
            <p:spPr>
              <a:xfrm>
                <a:off x="6718370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A9B8077-BBC5-44B9-96C2-C857DA9597DC}"/>
                  </a:ext>
                </a:extLst>
              </p:cNvPr>
              <p:cNvSpPr txBox="1"/>
              <p:nvPr/>
            </p:nvSpPr>
            <p:spPr>
              <a:xfrm>
                <a:off x="7094010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F75ABC9-4A65-42B6-A62D-EA03EA43E0A0}"/>
                  </a:ext>
                </a:extLst>
              </p:cNvPr>
              <p:cNvSpPr txBox="1"/>
              <p:nvPr/>
            </p:nvSpPr>
            <p:spPr>
              <a:xfrm>
                <a:off x="747698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580EADB-F2B7-4374-ABBE-6CE977218768}"/>
                  </a:ext>
                </a:extLst>
              </p:cNvPr>
              <p:cNvSpPr txBox="1"/>
              <p:nvPr/>
            </p:nvSpPr>
            <p:spPr>
              <a:xfrm>
                <a:off x="7854245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EE0701C-450D-4D7F-B2CE-26DE7B6B6650}"/>
                  </a:ext>
                </a:extLst>
              </p:cNvPr>
              <p:cNvSpPr txBox="1"/>
              <p:nvPr/>
            </p:nvSpPr>
            <p:spPr>
              <a:xfrm>
                <a:off x="8192748" y="315746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10657A3-14D0-4D53-9FA7-87EB3A084956}"/>
                  </a:ext>
                </a:extLst>
              </p:cNvPr>
              <p:cNvSpPr txBox="1"/>
              <p:nvPr/>
            </p:nvSpPr>
            <p:spPr>
              <a:xfrm>
                <a:off x="8574190" y="3157162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1B5FF9-AF04-4A55-9E9A-982DD881C93A}"/>
                  </a:ext>
                </a:extLst>
              </p:cNvPr>
              <p:cNvSpPr txBox="1"/>
              <p:nvPr/>
            </p:nvSpPr>
            <p:spPr>
              <a:xfrm>
                <a:off x="8958775" y="316036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319462C-C3BF-4927-9FA2-D36AAD5C7E83}"/>
                  </a:ext>
                </a:extLst>
              </p:cNvPr>
              <p:cNvSpPr txBox="1"/>
              <p:nvPr/>
            </p:nvSpPr>
            <p:spPr>
              <a:xfrm>
                <a:off x="6694014" y="2648208"/>
                <a:ext cx="378810" cy="346776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H</a:t>
                </a: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6A31F5-F71C-47CF-AD40-E61933112E50}"/>
                  </a:ext>
                </a:extLst>
              </p:cNvPr>
              <p:cNvCxnSpPr/>
              <p:nvPr/>
            </p:nvCxnSpPr>
            <p:spPr>
              <a:xfrm flipH="1">
                <a:off x="6949736" y="2757359"/>
                <a:ext cx="20043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1CADE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3F65F5C-7967-44F0-BB50-0D081DF2A966}"/>
                  </a:ext>
                </a:extLst>
              </p:cNvPr>
              <p:cNvCxnSpPr/>
              <p:nvPr/>
            </p:nvCxnSpPr>
            <p:spPr>
              <a:xfrm flipH="1">
                <a:off x="6949736" y="2860583"/>
                <a:ext cx="20043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1CADE4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70387F5-95D8-463B-8F8A-81B387360422}"/>
                  </a:ext>
                </a:extLst>
              </p:cNvPr>
              <p:cNvSpPr txBox="1"/>
              <p:nvPr/>
            </p:nvSpPr>
            <p:spPr>
              <a:xfrm>
                <a:off x="7175722" y="2689567"/>
                <a:ext cx="667453" cy="2580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atomic number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symbol</a:t>
                </a:r>
              </a:p>
            </p:txBody>
          </p:sp>
        </p:grpSp>
        <p:sp>
          <p:nvSpPr>
            <p:cNvPr id="16" name="Flowchart: Alternate Process 26">
              <a:extLst>
                <a:ext uri="{FF2B5EF4-FFF2-40B4-BE49-F238E27FC236}">
                  <a16:creationId xmlns:a16="http://schemas.microsoft.com/office/drawing/2014/main" id="{BC7E37AA-364D-4C1C-BFF6-6D3E40D9275F}"/>
                </a:ext>
              </a:extLst>
            </p:cNvPr>
            <p:cNvSpPr/>
            <p:nvPr userDrawn="1"/>
          </p:nvSpPr>
          <p:spPr>
            <a:xfrm>
              <a:off x="10012429" y="2510640"/>
              <a:ext cx="442430" cy="2532047"/>
            </a:xfrm>
            <a:prstGeom prst="flowChartAlternateProcess">
              <a:avLst/>
            </a:prstGeom>
            <a:noFill/>
            <a:ln w="3492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2" y="1328123"/>
            <a:ext cx="719393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basic unit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of a chemical element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(ex: gold, oxygen, mercury)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Consists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basic parts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(protons, neutrons, electrons)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mass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is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of the protons and neutrons (p +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11769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</a:t>
            </a:r>
          </a:p>
        </p:txBody>
      </p:sp>
      <p:pic>
        <p:nvPicPr>
          <p:cNvPr id="7" name="Picture 2" descr="https://upload.wikimedia.org/wikipedia/commons/thumb/e/e1/Stylised_Lithium_Atom.svg/2000px-Stylised_Lithium_Atom.svg.png">
            <a:extLst>
              <a:ext uri="{FF2B5EF4-FFF2-40B4-BE49-F238E27FC236}">
                <a16:creationId xmlns:a16="http://schemas.microsoft.com/office/drawing/2014/main" id="{48C60439-777B-4D1B-AE58-82055E7A1D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047062" y="502875"/>
            <a:ext cx="3983052" cy="4167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45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2" y="1328123"/>
            <a:ext cx="719393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Negatively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charged subatomic particle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Located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outside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the nucleus in the electron cloud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19239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Electrons</a:t>
            </a:r>
          </a:p>
        </p:txBody>
      </p:sp>
      <p:pic>
        <p:nvPicPr>
          <p:cNvPr id="7" name="Picture 2" descr="https://upload.wikimedia.org/wikipedia/commons/thumb/e/e1/Stylised_Lithium_Atom.svg/2000px-Stylised_Lithium_Atom.svg.png">
            <a:extLst>
              <a:ext uri="{FF2B5EF4-FFF2-40B4-BE49-F238E27FC236}">
                <a16:creationId xmlns:a16="http://schemas.microsoft.com/office/drawing/2014/main" id="{48C60439-777B-4D1B-AE58-82055E7A1D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047062" y="502875"/>
            <a:ext cx="3983052" cy="4167701"/>
          </a:xfrm>
          <a:prstGeom prst="rect">
            <a:avLst/>
          </a:prstGeom>
          <a:noFill/>
        </p:spPr>
      </p:pic>
      <p:sp>
        <p:nvSpPr>
          <p:cNvPr id="12" name="Notched Right Arrow 6">
            <a:extLst>
              <a:ext uri="{FF2B5EF4-FFF2-40B4-BE49-F238E27FC236}">
                <a16:creationId xmlns:a16="http://schemas.microsoft.com/office/drawing/2014/main" id="{6F4E69E7-34C9-4A67-94CA-A0468E2C1C97}"/>
              </a:ext>
            </a:extLst>
          </p:cNvPr>
          <p:cNvSpPr/>
          <p:nvPr userDrawn="1"/>
        </p:nvSpPr>
        <p:spPr>
          <a:xfrm rot="4160815">
            <a:off x="8241175" y="465607"/>
            <a:ext cx="1033295" cy="700432"/>
          </a:xfrm>
          <a:prstGeom prst="notchedRightArrow">
            <a:avLst/>
          </a:prstGeom>
          <a:solidFill>
            <a:srgbClr val="C00000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4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2" y="1328123"/>
            <a:ext cx="719393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An electron 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outermost shell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of an atom that can participate in forming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chemical bonds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with other atoms 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number of valence electrons determines the element’s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reactivity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35044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Valence Electrons</a:t>
            </a:r>
          </a:p>
        </p:txBody>
      </p:sp>
      <p:pic>
        <p:nvPicPr>
          <p:cNvPr id="16" name="Picture 2" descr="https://upload.wikimedia.org/wikipedia/commons/thumb/f/f7/Electron_shell_029_Copper_-_no_label.svg/500px-Electron_shell_029_Copper_-_no_label.svg.png">
            <a:extLst>
              <a:ext uri="{FF2B5EF4-FFF2-40B4-BE49-F238E27FC236}">
                <a16:creationId xmlns:a16="http://schemas.microsoft.com/office/drawing/2014/main" id="{6D3BD1E5-29CB-4E63-8CB5-9B191E267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268" y="667266"/>
            <a:ext cx="3100483" cy="3100483"/>
          </a:xfrm>
          <a:prstGeom prst="rect">
            <a:avLst/>
          </a:prstGeom>
          <a:noFill/>
        </p:spPr>
      </p:pic>
      <p:sp>
        <p:nvSpPr>
          <p:cNvPr id="17" name="Notched Right Arrow 6">
            <a:extLst>
              <a:ext uri="{FF2B5EF4-FFF2-40B4-BE49-F238E27FC236}">
                <a16:creationId xmlns:a16="http://schemas.microsoft.com/office/drawing/2014/main" id="{7E4EB61B-3811-4C8D-B5EC-5B7EC83E2E4D}"/>
              </a:ext>
            </a:extLst>
          </p:cNvPr>
          <p:cNvSpPr/>
          <p:nvPr userDrawn="1"/>
        </p:nvSpPr>
        <p:spPr>
          <a:xfrm rot="5400000">
            <a:off x="9650322" y="160546"/>
            <a:ext cx="527778" cy="485662"/>
          </a:xfrm>
          <a:prstGeom prst="notchedRightArrow">
            <a:avLst/>
          </a:prstGeom>
          <a:solidFill>
            <a:srgbClr val="C00000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699B2-D75A-4332-B3FB-B4479FF9AE30}"/>
              </a:ext>
            </a:extLst>
          </p:cNvPr>
          <p:cNvSpPr/>
          <p:nvPr userDrawn="1"/>
        </p:nvSpPr>
        <p:spPr>
          <a:xfrm>
            <a:off x="7999936" y="3649196"/>
            <a:ext cx="4077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How many valence electrons does copper have?</a:t>
            </a:r>
          </a:p>
        </p:txBody>
      </p:sp>
    </p:spTree>
    <p:extLst>
      <p:ext uri="{BB962C8B-B14F-4D97-AF65-F5344CB8AC3E}">
        <p14:creationId xmlns:p14="http://schemas.microsoft.com/office/powerpoint/2010/main" val="119359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8071453" y="976496"/>
            <a:ext cx="383460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periodic table arranges all of the known elements in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order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increasing atomic number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(# of protons)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Order generally coincides with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increasing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mass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too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8071452" y="427655"/>
            <a:ext cx="36311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Periodic Table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152B3942-9CD5-438B-B8E1-576238606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" y="598427"/>
            <a:ext cx="7716982" cy="46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8026581" y="322290"/>
            <a:ext cx="395205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number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which is also the number of protons)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symbol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mass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element’s (atom’s)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70975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What can we tell about this element (atom) from the periodic table?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EE2F15-9D34-4B24-9541-EB8F572D557A}"/>
              </a:ext>
            </a:extLst>
          </p:cNvPr>
          <p:cNvGrpSpPr/>
          <p:nvPr userDrawn="1"/>
        </p:nvGrpSpPr>
        <p:grpSpPr>
          <a:xfrm>
            <a:off x="2560315" y="1993392"/>
            <a:ext cx="2834641" cy="2871216"/>
            <a:chOff x="2322571" y="1993392"/>
            <a:chExt cx="2834641" cy="287121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06C908B-ED66-48AB-BCF6-20184AE4294E}"/>
                </a:ext>
              </a:extLst>
            </p:cNvPr>
            <p:cNvSpPr/>
            <p:nvPr/>
          </p:nvSpPr>
          <p:spPr>
            <a:xfrm>
              <a:off x="2322571" y="1993392"/>
              <a:ext cx="2834641" cy="2871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72E034B-9829-4E35-9DB6-AA8B00D7583F}"/>
                </a:ext>
              </a:extLst>
            </p:cNvPr>
            <p:cNvSpPr txBox="1"/>
            <p:nvPr/>
          </p:nvSpPr>
          <p:spPr>
            <a:xfrm>
              <a:off x="2876509" y="2482074"/>
              <a:ext cx="1681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Si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9C5BBB-2F93-4041-A591-7B3F960671B9}"/>
                </a:ext>
              </a:extLst>
            </p:cNvPr>
            <p:cNvSpPr txBox="1"/>
            <p:nvPr/>
          </p:nvSpPr>
          <p:spPr>
            <a:xfrm>
              <a:off x="3281431" y="2110232"/>
              <a:ext cx="871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14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2B7193-36C7-441D-ADB5-0C20B220BE67}"/>
                </a:ext>
              </a:extLst>
            </p:cNvPr>
            <p:cNvSpPr txBox="1"/>
            <p:nvPr/>
          </p:nvSpPr>
          <p:spPr>
            <a:xfrm>
              <a:off x="2322573" y="3849469"/>
              <a:ext cx="2661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28.0086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1BD3559-15B2-4A64-9C8D-5A8598D848A8}"/>
                </a:ext>
              </a:extLst>
            </p:cNvPr>
            <p:cNvSpPr txBox="1"/>
            <p:nvPr/>
          </p:nvSpPr>
          <p:spPr>
            <a:xfrm>
              <a:off x="2591527" y="4200057"/>
              <a:ext cx="2163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Silicon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559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1" y="1441305"/>
            <a:ext cx="7193934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ability of atoms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separate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with other atoms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create new substances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(chemical reaction)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Valence electrons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are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key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to this process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Reactivity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changes across the periodic table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68415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Reactivity of Atoms</a:t>
            </a:r>
          </a:p>
        </p:txBody>
      </p:sp>
      <p:pic>
        <p:nvPicPr>
          <p:cNvPr id="8" name="Picture 2" descr="https://upload.wikimedia.org/wikipedia/commons/thumb/f/f7/Electron_shell_029_Copper_-_no_label.svg/500px-Electron_shell_029_Copper_-_no_label.svg.png">
            <a:extLst>
              <a:ext uri="{FF2B5EF4-FFF2-40B4-BE49-F238E27FC236}">
                <a16:creationId xmlns:a16="http://schemas.microsoft.com/office/drawing/2014/main" id="{653D0E65-563A-4C48-BAC9-B065197723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0102" y="1166985"/>
            <a:ext cx="3864333" cy="3864333"/>
          </a:xfrm>
          <a:prstGeom prst="rect">
            <a:avLst/>
          </a:prstGeom>
          <a:noFill/>
        </p:spPr>
      </p:pic>
      <p:sp>
        <p:nvSpPr>
          <p:cNvPr id="9" name="Notched Right Arrow 6">
            <a:extLst>
              <a:ext uri="{FF2B5EF4-FFF2-40B4-BE49-F238E27FC236}">
                <a16:creationId xmlns:a16="http://schemas.microsoft.com/office/drawing/2014/main" id="{DADE4FA8-EF01-4739-A22E-6C5AF7A016EE}"/>
              </a:ext>
            </a:extLst>
          </p:cNvPr>
          <p:cNvSpPr/>
          <p:nvPr userDrawn="1"/>
        </p:nvSpPr>
        <p:spPr>
          <a:xfrm rot="5400000">
            <a:off x="9682563" y="658370"/>
            <a:ext cx="792479" cy="485662"/>
          </a:xfrm>
          <a:prstGeom prst="notchedRightArrow">
            <a:avLst/>
          </a:prstGeom>
          <a:solidFill>
            <a:srgbClr val="C00000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0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1414A5-D74F-4FA5-9719-F1FEC78930B8}"/>
              </a:ext>
            </a:extLst>
          </p:cNvPr>
          <p:cNvGrpSpPr/>
          <p:nvPr userDrawn="1"/>
        </p:nvGrpSpPr>
        <p:grpSpPr>
          <a:xfrm>
            <a:off x="1061169" y="253072"/>
            <a:ext cx="383814" cy="412795"/>
            <a:chOff x="124747" y="271829"/>
            <a:chExt cx="383814" cy="4127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59D0CE-B87D-451B-AB20-E2AF9F4051BC}"/>
                </a:ext>
              </a:extLst>
            </p:cNvPr>
            <p:cNvSpPr/>
            <p:nvPr userDrawn="1"/>
          </p:nvSpPr>
          <p:spPr>
            <a:xfrm>
              <a:off x="124747" y="300810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Mountains">
              <a:extLst>
                <a:ext uri="{FF2B5EF4-FFF2-40B4-BE49-F238E27FC236}">
                  <a16:creationId xmlns:a16="http://schemas.microsoft.com/office/drawing/2014/main" id="{1CB5722B-995D-4703-92D6-314C46C472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19" y="271829"/>
              <a:ext cx="349216" cy="349216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BEBA08-CFBE-4275-8D3D-CAAEC3F97DE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9415371"/>
              </p:ext>
            </p:extLst>
          </p:nvPr>
        </p:nvGraphicFramePr>
        <p:xfrm>
          <a:off x="1567766" y="173502"/>
          <a:ext cx="8128000" cy="499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95736865"/>
                    </a:ext>
                  </a:extLst>
                </a:gridCol>
              </a:tblGrid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Earth Science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8008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99892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Structure of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776338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02740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Force and Motion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96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Ecosystems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5953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Weather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3508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01810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Body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801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39C8212-AB99-44E7-BBB7-0CEA0259390F}"/>
              </a:ext>
            </a:extLst>
          </p:cNvPr>
          <p:cNvGrpSpPr/>
          <p:nvPr userDrawn="1"/>
        </p:nvGrpSpPr>
        <p:grpSpPr>
          <a:xfrm>
            <a:off x="1061169" y="1915497"/>
            <a:ext cx="383814" cy="383814"/>
            <a:chOff x="245327" y="185254"/>
            <a:chExt cx="383814" cy="3838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ADF785-3BF2-4658-8EA2-46B7607F06B3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un">
              <a:extLst>
                <a:ext uri="{FF2B5EF4-FFF2-40B4-BE49-F238E27FC236}">
                  <a16:creationId xmlns:a16="http://schemas.microsoft.com/office/drawing/2014/main" id="{A91CE483-F936-4293-AFA6-F36686D16B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627" y="211554"/>
              <a:ext cx="331214" cy="33121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028D8F-533E-4190-8BE5-97EED1D78689}"/>
              </a:ext>
            </a:extLst>
          </p:cNvPr>
          <p:cNvGrpSpPr/>
          <p:nvPr userDrawn="1"/>
        </p:nvGrpSpPr>
        <p:grpSpPr>
          <a:xfrm>
            <a:off x="1050970" y="3548941"/>
            <a:ext cx="404212" cy="404212"/>
            <a:chOff x="1050970" y="3562862"/>
            <a:chExt cx="404212" cy="4042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50FCE4-F4E5-49A0-B16D-8C3496636BA4}"/>
                </a:ext>
              </a:extLst>
            </p:cNvPr>
            <p:cNvSpPr/>
            <p:nvPr userDrawn="1"/>
          </p:nvSpPr>
          <p:spPr>
            <a:xfrm>
              <a:off x="1050970" y="3562862"/>
              <a:ext cx="404212" cy="404212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Umbrella">
              <a:extLst>
                <a:ext uri="{FF2B5EF4-FFF2-40B4-BE49-F238E27FC236}">
                  <a16:creationId xmlns:a16="http://schemas.microsoft.com/office/drawing/2014/main" id="{A6AB9D6E-B3A0-47D5-9C94-6C906D85FC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1169" y="3573061"/>
              <a:ext cx="383814" cy="3838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EF8201-D937-4B8F-9077-19E52154BFE6}"/>
              </a:ext>
            </a:extLst>
          </p:cNvPr>
          <p:cNvGrpSpPr/>
          <p:nvPr userDrawn="1"/>
        </p:nvGrpSpPr>
        <p:grpSpPr>
          <a:xfrm>
            <a:off x="1061169" y="1371016"/>
            <a:ext cx="383814" cy="383814"/>
            <a:chOff x="245327" y="185254"/>
            <a:chExt cx="383814" cy="3838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89C6B9-04E8-4E06-8CB6-B08544228802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Microscope">
              <a:extLst>
                <a:ext uri="{FF2B5EF4-FFF2-40B4-BE49-F238E27FC236}">
                  <a16:creationId xmlns:a16="http://schemas.microsoft.com/office/drawing/2014/main" id="{CF7D2AF7-823A-4980-9453-71607A3E1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7752" y="207679"/>
              <a:ext cx="338965" cy="33896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4C5BCF-55F5-44D3-9FDF-59E5CC073B93}"/>
              </a:ext>
            </a:extLst>
          </p:cNvPr>
          <p:cNvGrpSpPr/>
          <p:nvPr userDrawn="1"/>
        </p:nvGrpSpPr>
        <p:grpSpPr>
          <a:xfrm>
            <a:off x="1061169" y="3004460"/>
            <a:ext cx="383814" cy="383814"/>
            <a:chOff x="245327" y="189642"/>
            <a:chExt cx="383814" cy="3838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F03DFE-7B38-4E2C-8C65-4E8C1439D623}"/>
                </a:ext>
              </a:extLst>
            </p:cNvPr>
            <p:cNvSpPr/>
            <p:nvPr userDrawn="1"/>
          </p:nvSpPr>
          <p:spPr>
            <a:xfrm>
              <a:off x="245327" y="189642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eciduous tree">
              <a:extLst>
                <a:ext uri="{FF2B5EF4-FFF2-40B4-BE49-F238E27FC236}">
                  <a16:creationId xmlns:a16="http://schemas.microsoft.com/office/drawing/2014/main" id="{39C5186B-B5A1-4651-BF50-EC63DE4D1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5327" y="189642"/>
              <a:ext cx="383814" cy="38381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5C68D-7B80-43A7-8EF6-C646E51738F0}"/>
              </a:ext>
            </a:extLst>
          </p:cNvPr>
          <p:cNvGrpSpPr/>
          <p:nvPr userDrawn="1"/>
        </p:nvGrpSpPr>
        <p:grpSpPr>
          <a:xfrm>
            <a:off x="1061169" y="4665497"/>
            <a:ext cx="383814" cy="383814"/>
            <a:chOff x="254440" y="410958"/>
            <a:chExt cx="383814" cy="3838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8E26-5111-420E-B5CF-68C85E5A5FAF}"/>
                </a:ext>
              </a:extLst>
            </p:cNvPr>
            <p:cNvSpPr/>
            <p:nvPr userDrawn="1"/>
          </p:nvSpPr>
          <p:spPr>
            <a:xfrm>
              <a:off x="254441" y="410959"/>
              <a:ext cx="383813" cy="3838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Brain in head">
              <a:extLst>
                <a:ext uri="{FF2B5EF4-FFF2-40B4-BE49-F238E27FC236}">
                  <a16:creationId xmlns:a16="http://schemas.microsoft.com/office/drawing/2014/main" id="{FB283A47-A446-4155-A895-5A2B620735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4440" y="410958"/>
              <a:ext cx="383814" cy="38381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C36C6D-2C34-4DCD-9CA6-682001C5CEC8}"/>
              </a:ext>
            </a:extLst>
          </p:cNvPr>
          <p:cNvGrpSpPr/>
          <p:nvPr userDrawn="1"/>
        </p:nvGrpSpPr>
        <p:grpSpPr>
          <a:xfrm>
            <a:off x="1061169" y="4113820"/>
            <a:ext cx="383814" cy="391009"/>
            <a:chOff x="229607" y="146696"/>
            <a:chExt cx="383814" cy="3910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1B2BEA-6D64-42FC-A4E3-FB04747E4A3B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Flask">
              <a:extLst>
                <a:ext uri="{FF2B5EF4-FFF2-40B4-BE49-F238E27FC236}">
                  <a16:creationId xmlns:a16="http://schemas.microsoft.com/office/drawing/2014/main" id="{28487752-6F80-4B71-BEE4-43206D012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D4AA85-F00B-46FB-BB2B-9150B869B91A}"/>
              </a:ext>
            </a:extLst>
          </p:cNvPr>
          <p:cNvGrpSpPr/>
          <p:nvPr userDrawn="1"/>
        </p:nvGrpSpPr>
        <p:grpSpPr>
          <a:xfrm>
            <a:off x="1061169" y="826534"/>
            <a:ext cx="383815" cy="383815"/>
            <a:chOff x="245327" y="410956"/>
            <a:chExt cx="383815" cy="38381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F812-1FD6-4AB0-81AE-0DDF7AC6536C}"/>
                </a:ext>
              </a:extLst>
            </p:cNvPr>
            <p:cNvSpPr/>
            <p:nvPr userDrawn="1"/>
          </p:nvSpPr>
          <p:spPr>
            <a:xfrm>
              <a:off x="245327" y="410956"/>
              <a:ext cx="383815" cy="3838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FA2B7C-2595-427C-897A-386AE6500240}"/>
                </a:ext>
              </a:extLst>
            </p:cNvPr>
            <p:cNvSpPr/>
            <p:nvPr userDrawn="1"/>
          </p:nvSpPr>
          <p:spPr>
            <a:xfrm>
              <a:off x="349430" y="452621"/>
              <a:ext cx="200323" cy="300485"/>
            </a:xfrm>
            <a:custGeom>
              <a:avLst/>
              <a:gdLst>
                <a:gd name="connsiteX0" fmla="*/ 152400 w 152400"/>
                <a:gd name="connsiteY0" fmla="*/ 76200 h 228600"/>
                <a:gd name="connsiteX1" fmla="*/ 71438 w 152400"/>
                <a:gd name="connsiteY1" fmla="*/ 76200 h 228600"/>
                <a:gd name="connsiteX2" fmla="*/ 101918 w 152400"/>
                <a:gd name="connsiteY2" fmla="*/ 0 h 228600"/>
                <a:gd name="connsiteX3" fmla="*/ 29528 w 152400"/>
                <a:gd name="connsiteY3" fmla="*/ 0 h 228600"/>
                <a:gd name="connsiteX4" fmla="*/ 0 w 152400"/>
                <a:gd name="connsiteY4" fmla="*/ 123825 h 228600"/>
                <a:gd name="connsiteX5" fmla="*/ 60960 w 152400"/>
                <a:gd name="connsiteY5" fmla="*/ 123825 h 228600"/>
                <a:gd name="connsiteX6" fmla="*/ 23813 w 152400"/>
                <a:gd name="connsiteY6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52400" y="76200"/>
                  </a:moveTo>
                  <a:lnTo>
                    <a:pt x="71438" y="76200"/>
                  </a:lnTo>
                  <a:lnTo>
                    <a:pt x="101918" y="0"/>
                  </a:lnTo>
                  <a:lnTo>
                    <a:pt x="29528" y="0"/>
                  </a:lnTo>
                  <a:lnTo>
                    <a:pt x="0" y="123825"/>
                  </a:lnTo>
                  <a:lnTo>
                    <a:pt x="60960" y="123825"/>
                  </a:lnTo>
                  <a:lnTo>
                    <a:pt x="23813" y="2286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342926-515B-49EC-97BF-79F7444F21DF}"/>
              </a:ext>
            </a:extLst>
          </p:cNvPr>
          <p:cNvGrpSpPr/>
          <p:nvPr userDrawn="1"/>
        </p:nvGrpSpPr>
        <p:grpSpPr>
          <a:xfrm>
            <a:off x="1055994" y="2459978"/>
            <a:ext cx="388989" cy="383815"/>
            <a:chOff x="1055994" y="2436706"/>
            <a:chExt cx="388989" cy="38381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69717E-2F0C-4CE4-BC26-EA245F89B35E}"/>
                </a:ext>
              </a:extLst>
            </p:cNvPr>
            <p:cNvSpPr/>
            <p:nvPr userDrawn="1"/>
          </p:nvSpPr>
          <p:spPr>
            <a:xfrm>
              <a:off x="1061169" y="2436707"/>
              <a:ext cx="383814" cy="3838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Gears">
              <a:extLst>
                <a:ext uri="{FF2B5EF4-FFF2-40B4-BE49-F238E27FC236}">
                  <a16:creationId xmlns:a16="http://schemas.microsoft.com/office/drawing/2014/main" id="{EDA183B6-35C2-4498-B48F-390E2A28DB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5994" y="2436706"/>
              <a:ext cx="383814" cy="3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815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8063156" y="90679"/>
            <a:ext cx="4128843" cy="462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Hydrogen has only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one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valence electron.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(Group 1)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 does not follow the rule of 8; its “happy” number is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Who might hydrogen bond with to make itself “happy” (stable)?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Don’t peek at the next slide!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528501" y="794522"/>
            <a:ext cx="30583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What happens if an atom doesn’t have </a:t>
            </a:r>
            <a:b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 valence electrons?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1A36A3-CC27-403A-958F-1CA4AB9D0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74569" y="2139114"/>
            <a:ext cx="2079266" cy="207926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FDC90CB-4029-492F-8691-F778E627612E}"/>
              </a:ext>
            </a:extLst>
          </p:cNvPr>
          <p:cNvGrpSpPr/>
          <p:nvPr userDrawn="1"/>
        </p:nvGrpSpPr>
        <p:grpSpPr>
          <a:xfrm>
            <a:off x="3403996" y="794522"/>
            <a:ext cx="3822495" cy="4273732"/>
            <a:chOff x="7227736" y="1308084"/>
            <a:chExt cx="3822495" cy="42737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9FC94B-96F8-4D5B-AECF-EA9E9B33C99B}"/>
                </a:ext>
              </a:extLst>
            </p:cNvPr>
            <p:cNvSpPr/>
            <p:nvPr/>
          </p:nvSpPr>
          <p:spPr>
            <a:xfrm>
              <a:off x="7227736" y="1773141"/>
              <a:ext cx="3822495" cy="3808675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48B66A-0A1D-472E-B248-E7E7E43CC844}"/>
                </a:ext>
              </a:extLst>
            </p:cNvPr>
            <p:cNvSpPr/>
            <p:nvPr/>
          </p:nvSpPr>
          <p:spPr>
            <a:xfrm>
              <a:off x="10177575" y="5104798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4977E8-1DCC-4134-A92A-480F9C69976B}"/>
                </a:ext>
              </a:extLst>
            </p:cNvPr>
            <p:cNvSpPr txBox="1"/>
            <p:nvPr/>
          </p:nvSpPr>
          <p:spPr>
            <a:xfrm>
              <a:off x="7583462" y="1308084"/>
              <a:ext cx="3108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entury Gothic" charset="0"/>
                </a:rPr>
                <a:t>Hydrogen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722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1" y="1807065"/>
            <a:ext cx="719393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Hydrogen easily bonds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itself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!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This way both hydrogen atoms can share an electron and be “happy” (stable)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B3986D-B418-4ED0-8622-A775541B0C32}"/>
              </a:ext>
            </a:extLst>
          </p:cNvPr>
          <p:cNvGrpSpPr/>
          <p:nvPr userDrawn="1"/>
        </p:nvGrpSpPr>
        <p:grpSpPr>
          <a:xfrm>
            <a:off x="8116404" y="1620561"/>
            <a:ext cx="3855973" cy="2245277"/>
            <a:chOff x="8116404" y="1620561"/>
            <a:chExt cx="3855973" cy="224527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B23446-A6CB-44CB-8530-F295219C2549}"/>
                </a:ext>
              </a:extLst>
            </p:cNvPr>
            <p:cNvSpPr/>
            <p:nvPr/>
          </p:nvSpPr>
          <p:spPr>
            <a:xfrm>
              <a:off x="10050537" y="2117842"/>
              <a:ext cx="1921840" cy="174799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0B1F6-61D9-4DC1-9DE5-8C607765B6B0}"/>
                </a:ext>
              </a:extLst>
            </p:cNvPr>
            <p:cNvSpPr txBox="1"/>
            <p:nvPr/>
          </p:nvSpPr>
          <p:spPr>
            <a:xfrm>
              <a:off x="10136094" y="1620561"/>
              <a:ext cx="1563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entury Gothic" charset="0"/>
                </a:rPr>
                <a:t>Hydrogen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C29C74-3B27-434C-92CD-18C657233206}"/>
                </a:ext>
              </a:extLst>
            </p:cNvPr>
            <p:cNvSpPr/>
            <p:nvPr/>
          </p:nvSpPr>
          <p:spPr>
            <a:xfrm>
              <a:off x="8116404" y="2117842"/>
              <a:ext cx="1921840" cy="174799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997D1DF-109D-4EF0-BB76-E5E3B2B6D06D}"/>
                </a:ext>
              </a:extLst>
            </p:cNvPr>
            <p:cNvSpPr/>
            <p:nvPr/>
          </p:nvSpPr>
          <p:spPr>
            <a:xfrm>
              <a:off x="9955464" y="2747259"/>
              <a:ext cx="165559" cy="16103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B4FC2F-7880-4402-9821-EF3F0604260D}"/>
                </a:ext>
              </a:extLst>
            </p:cNvPr>
            <p:cNvSpPr txBox="1"/>
            <p:nvPr/>
          </p:nvSpPr>
          <p:spPr>
            <a:xfrm>
              <a:off x="8201961" y="1620561"/>
              <a:ext cx="1563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entury Gothic" charset="0"/>
                </a:rPr>
                <a:t>Hydrogen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A461263-C3FF-4800-A975-0C77BAD9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783146" y="2705480"/>
              <a:ext cx="588356" cy="60603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A1D9A3-678F-4AE4-BE17-5E75F6FC2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0717278" y="2673833"/>
              <a:ext cx="588356" cy="606032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2F11D5-6762-4ADE-887B-C90540F7895C}"/>
                </a:ext>
              </a:extLst>
            </p:cNvPr>
            <p:cNvSpPr/>
            <p:nvPr/>
          </p:nvSpPr>
          <p:spPr>
            <a:xfrm>
              <a:off x="9962131" y="3008496"/>
              <a:ext cx="164592" cy="16459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8154598" y="307852"/>
            <a:ext cx="382249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Oxygen has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valence electrons (It’s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Group 16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To make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and become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it needs to bond with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either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 that has two valence electrons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two atoms that have one valence electron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20681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Let’s look at oxygen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AAF78-1D7D-4E4A-9132-849B9CE5D702}"/>
              </a:ext>
            </a:extLst>
          </p:cNvPr>
          <p:cNvGrpSpPr/>
          <p:nvPr userDrawn="1"/>
        </p:nvGrpSpPr>
        <p:grpSpPr>
          <a:xfrm>
            <a:off x="2236927" y="779282"/>
            <a:ext cx="4096287" cy="4255249"/>
            <a:chOff x="7997647" y="704775"/>
            <a:chExt cx="4096287" cy="42552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C608A6-180F-4F81-81A3-0156201D3A5E}"/>
                </a:ext>
              </a:extLst>
            </p:cNvPr>
            <p:cNvSpPr/>
            <p:nvPr userDrawn="1"/>
          </p:nvSpPr>
          <p:spPr>
            <a:xfrm>
              <a:off x="8639678" y="1543187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D66732-134B-423E-A59C-CC737DC96F68}"/>
                </a:ext>
              </a:extLst>
            </p:cNvPr>
            <p:cNvSpPr/>
            <p:nvPr userDrawn="1"/>
          </p:nvSpPr>
          <p:spPr>
            <a:xfrm>
              <a:off x="11106463" y="4506267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53E9A5-728C-46D1-9F79-C13A3B1A63AC}"/>
                </a:ext>
              </a:extLst>
            </p:cNvPr>
            <p:cNvSpPr/>
            <p:nvPr userDrawn="1"/>
          </p:nvSpPr>
          <p:spPr>
            <a:xfrm>
              <a:off x="11106463" y="1425954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602671-6733-4876-8AF8-600B3DB33B6F}"/>
                </a:ext>
              </a:extLst>
            </p:cNvPr>
            <p:cNvSpPr/>
            <p:nvPr userDrawn="1"/>
          </p:nvSpPr>
          <p:spPr>
            <a:xfrm>
              <a:off x="7997647" y="2933658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5DECAA-E536-4FF3-A160-33E1DBD58A5D}"/>
                </a:ext>
              </a:extLst>
            </p:cNvPr>
            <p:cNvSpPr/>
            <p:nvPr userDrawn="1"/>
          </p:nvSpPr>
          <p:spPr>
            <a:xfrm>
              <a:off x="8750996" y="4421179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0A4538-38CB-4508-8EB3-9F90464AD8BC}"/>
                </a:ext>
              </a:extLst>
            </p:cNvPr>
            <p:cNvSpPr/>
            <p:nvPr userDrawn="1"/>
          </p:nvSpPr>
          <p:spPr>
            <a:xfrm>
              <a:off x="11853313" y="2919082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ACC24E-9702-4EBF-8EF6-EAEEC934D2EC}"/>
                </a:ext>
              </a:extLst>
            </p:cNvPr>
            <p:cNvGrpSpPr/>
            <p:nvPr userDrawn="1"/>
          </p:nvGrpSpPr>
          <p:grpSpPr>
            <a:xfrm>
              <a:off x="8142136" y="704775"/>
              <a:ext cx="3951798" cy="4255249"/>
              <a:chOff x="7227736" y="1326567"/>
              <a:chExt cx="3951798" cy="4255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FDCFE33-7649-415C-BB75-2C9C749DD77B}"/>
                  </a:ext>
                </a:extLst>
              </p:cNvPr>
              <p:cNvGrpSpPr/>
              <p:nvPr userDrawn="1"/>
            </p:nvGrpSpPr>
            <p:grpSpPr>
              <a:xfrm>
                <a:off x="7227736" y="1773141"/>
                <a:ext cx="3951798" cy="3808675"/>
                <a:chOff x="659725" y="1870996"/>
                <a:chExt cx="6619032" cy="635000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37540B-D774-46DD-BD3D-2A24C3366CEB}"/>
                    </a:ext>
                  </a:extLst>
                </p:cNvPr>
                <p:cNvSpPr txBox="1"/>
                <p:nvPr/>
              </p:nvSpPr>
              <p:spPr>
                <a:xfrm>
                  <a:off x="3034747" y="3513482"/>
                  <a:ext cx="4244010" cy="615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60B5650-E5C5-461C-B951-3EB9BCE458D5}"/>
                    </a:ext>
                  </a:extLst>
                </p:cNvPr>
                <p:cNvSpPr/>
                <p:nvPr/>
              </p:nvSpPr>
              <p:spPr>
                <a:xfrm>
                  <a:off x="659725" y="1870996"/>
                  <a:ext cx="6402457" cy="63500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824AA5-FDA3-4872-BD7A-79C4B2ED204C}"/>
                    </a:ext>
                  </a:extLst>
                </p:cNvPr>
                <p:cNvSpPr/>
                <p:nvPr/>
              </p:nvSpPr>
              <p:spPr>
                <a:xfrm>
                  <a:off x="1514735" y="2607773"/>
                  <a:ext cx="4746365" cy="465539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5750937-457F-46DA-A8AE-C7C32278AD1C}"/>
                    </a:ext>
                  </a:extLst>
                </p:cNvPr>
                <p:cNvSpPr/>
                <p:nvPr/>
              </p:nvSpPr>
              <p:spPr>
                <a:xfrm>
                  <a:off x="3034748" y="4151190"/>
                  <a:ext cx="1805354" cy="183906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E6A3C46-E24B-4544-B708-B17FB6F9809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98309" y="2652676"/>
                <a:ext cx="2079266" cy="207926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46DDCC-5D6D-4132-9236-7FA13FE0BA03}"/>
                  </a:ext>
                </a:extLst>
              </p:cNvPr>
              <p:cNvSpPr txBox="1"/>
              <p:nvPr userDrawn="1"/>
            </p:nvSpPr>
            <p:spPr>
              <a:xfrm>
                <a:off x="7583462" y="1326567"/>
                <a:ext cx="310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Century Gothic" charset="0"/>
                  </a:rPr>
                  <a:t>Oxygen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C3F2A3-F281-4520-A4D5-ABA0A46CC027}"/>
                </a:ext>
              </a:extLst>
            </p:cNvPr>
            <p:cNvSpPr/>
            <p:nvPr userDrawn="1"/>
          </p:nvSpPr>
          <p:spPr>
            <a:xfrm>
              <a:off x="11347614" y="2925658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B0B633-368C-46FD-B13F-1496B3E9429D}"/>
                </a:ext>
              </a:extLst>
            </p:cNvPr>
            <p:cNvSpPr/>
            <p:nvPr userDrawn="1"/>
          </p:nvSpPr>
          <p:spPr>
            <a:xfrm>
              <a:off x="8558381" y="2913455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443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8090251" y="307852"/>
            <a:ext cx="398292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Can you think of a way that oxygen could become stable?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Don’t peek at the next slide!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92FE3-3B11-43F3-8436-88DEF87B23D5}"/>
              </a:ext>
            </a:extLst>
          </p:cNvPr>
          <p:cNvSpPr/>
          <p:nvPr userDrawn="1"/>
        </p:nvSpPr>
        <p:spPr>
          <a:xfrm>
            <a:off x="345621" y="779282"/>
            <a:ext cx="20681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Let’s look at oxygen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AAF78-1D7D-4E4A-9132-849B9CE5D702}"/>
              </a:ext>
            </a:extLst>
          </p:cNvPr>
          <p:cNvGrpSpPr/>
          <p:nvPr userDrawn="1"/>
        </p:nvGrpSpPr>
        <p:grpSpPr>
          <a:xfrm>
            <a:off x="2236927" y="779282"/>
            <a:ext cx="4096287" cy="4255249"/>
            <a:chOff x="7997647" y="704775"/>
            <a:chExt cx="4096287" cy="42552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C608A6-180F-4F81-81A3-0156201D3A5E}"/>
                </a:ext>
              </a:extLst>
            </p:cNvPr>
            <p:cNvSpPr/>
            <p:nvPr userDrawn="1"/>
          </p:nvSpPr>
          <p:spPr>
            <a:xfrm>
              <a:off x="8639678" y="1543187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D66732-134B-423E-A59C-CC737DC96F68}"/>
                </a:ext>
              </a:extLst>
            </p:cNvPr>
            <p:cNvSpPr/>
            <p:nvPr userDrawn="1"/>
          </p:nvSpPr>
          <p:spPr>
            <a:xfrm>
              <a:off x="11106463" y="4506267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53E9A5-728C-46D1-9F79-C13A3B1A63AC}"/>
                </a:ext>
              </a:extLst>
            </p:cNvPr>
            <p:cNvSpPr/>
            <p:nvPr userDrawn="1"/>
          </p:nvSpPr>
          <p:spPr>
            <a:xfrm>
              <a:off x="11106463" y="1425954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602671-6733-4876-8AF8-600B3DB33B6F}"/>
                </a:ext>
              </a:extLst>
            </p:cNvPr>
            <p:cNvSpPr/>
            <p:nvPr userDrawn="1"/>
          </p:nvSpPr>
          <p:spPr>
            <a:xfrm>
              <a:off x="7997647" y="2933658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5DECAA-E536-4FF3-A160-33E1DBD58A5D}"/>
                </a:ext>
              </a:extLst>
            </p:cNvPr>
            <p:cNvSpPr/>
            <p:nvPr userDrawn="1"/>
          </p:nvSpPr>
          <p:spPr>
            <a:xfrm>
              <a:off x="8750996" y="4421179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0A4538-38CB-4508-8EB3-9F90464AD8BC}"/>
                </a:ext>
              </a:extLst>
            </p:cNvPr>
            <p:cNvSpPr/>
            <p:nvPr userDrawn="1"/>
          </p:nvSpPr>
          <p:spPr>
            <a:xfrm>
              <a:off x="11853313" y="2919082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ACC24E-9702-4EBF-8EF6-EAEEC934D2EC}"/>
                </a:ext>
              </a:extLst>
            </p:cNvPr>
            <p:cNvGrpSpPr/>
            <p:nvPr userDrawn="1"/>
          </p:nvGrpSpPr>
          <p:grpSpPr>
            <a:xfrm>
              <a:off x="8142136" y="704775"/>
              <a:ext cx="3951798" cy="4255249"/>
              <a:chOff x="7227736" y="1326567"/>
              <a:chExt cx="3951798" cy="4255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FDCFE33-7649-415C-BB75-2C9C749DD77B}"/>
                  </a:ext>
                </a:extLst>
              </p:cNvPr>
              <p:cNvGrpSpPr/>
              <p:nvPr userDrawn="1"/>
            </p:nvGrpSpPr>
            <p:grpSpPr>
              <a:xfrm>
                <a:off x="7227736" y="1773141"/>
                <a:ext cx="3951798" cy="3808675"/>
                <a:chOff x="659725" y="1870996"/>
                <a:chExt cx="6619032" cy="635000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37540B-D774-46DD-BD3D-2A24C3366CEB}"/>
                    </a:ext>
                  </a:extLst>
                </p:cNvPr>
                <p:cNvSpPr txBox="1"/>
                <p:nvPr/>
              </p:nvSpPr>
              <p:spPr>
                <a:xfrm>
                  <a:off x="3034747" y="3513482"/>
                  <a:ext cx="4244010" cy="615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60B5650-E5C5-461C-B951-3EB9BCE458D5}"/>
                    </a:ext>
                  </a:extLst>
                </p:cNvPr>
                <p:cNvSpPr/>
                <p:nvPr/>
              </p:nvSpPr>
              <p:spPr>
                <a:xfrm>
                  <a:off x="659725" y="1870996"/>
                  <a:ext cx="6402457" cy="63500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824AA5-FDA3-4872-BD7A-79C4B2ED204C}"/>
                    </a:ext>
                  </a:extLst>
                </p:cNvPr>
                <p:cNvSpPr/>
                <p:nvPr/>
              </p:nvSpPr>
              <p:spPr>
                <a:xfrm>
                  <a:off x="1514735" y="2607773"/>
                  <a:ext cx="4746365" cy="465539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5750937-457F-46DA-A8AE-C7C32278AD1C}"/>
                    </a:ext>
                  </a:extLst>
                </p:cNvPr>
                <p:cNvSpPr/>
                <p:nvPr/>
              </p:nvSpPr>
              <p:spPr>
                <a:xfrm>
                  <a:off x="3034748" y="4151190"/>
                  <a:ext cx="1805354" cy="183906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E6A3C46-E24B-4544-B708-B17FB6F9809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98309" y="2652676"/>
                <a:ext cx="2079266" cy="207926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46DDCC-5D6D-4132-9236-7FA13FE0BA03}"/>
                  </a:ext>
                </a:extLst>
              </p:cNvPr>
              <p:cNvSpPr txBox="1"/>
              <p:nvPr userDrawn="1"/>
            </p:nvSpPr>
            <p:spPr>
              <a:xfrm>
                <a:off x="7583462" y="1326567"/>
                <a:ext cx="310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Century Gothic" charset="0"/>
                  </a:rPr>
                  <a:t>Oxygen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C3F2A3-F281-4520-A4D5-ABA0A46CC027}"/>
                </a:ext>
              </a:extLst>
            </p:cNvPr>
            <p:cNvSpPr/>
            <p:nvPr userDrawn="1"/>
          </p:nvSpPr>
          <p:spPr>
            <a:xfrm>
              <a:off x="11347614" y="2925658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B0B633-368C-46FD-B13F-1496B3E9429D}"/>
                </a:ext>
              </a:extLst>
            </p:cNvPr>
            <p:cNvSpPr/>
            <p:nvPr userDrawn="1"/>
          </p:nvSpPr>
          <p:spPr>
            <a:xfrm>
              <a:off x="8558381" y="2913455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602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EACA5FD6-9363-4986-8A44-86477FE27AAD}"/>
              </a:ext>
            </a:extLst>
          </p:cNvPr>
          <p:cNvSpPr/>
          <p:nvPr/>
        </p:nvSpPr>
        <p:spPr>
          <a:xfrm>
            <a:off x="10614035" y="723244"/>
            <a:ext cx="1396653" cy="138049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D5F7B8-A9D0-4951-9062-97A7427D725F}"/>
              </a:ext>
            </a:extLst>
          </p:cNvPr>
          <p:cNvSpPr/>
          <p:nvPr/>
        </p:nvSpPr>
        <p:spPr>
          <a:xfrm>
            <a:off x="8101585" y="730739"/>
            <a:ext cx="1396653" cy="138049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9D4E0-1712-49A2-9041-ED07FC3AE211}"/>
              </a:ext>
            </a:extLst>
          </p:cNvPr>
          <p:cNvGrpSpPr/>
          <p:nvPr/>
        </p:nvGrpSpPr>
        <p:grpSpPr>
          <a:xfrm>
            <a:off x="8608441" y="1662698"/>
            <a:ext cx="2914358" cy="2827587"/>
            <a:chOff x="7083247" y="1773141"/>
            <a:chExt cx="4096287" cy="38086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B0E666-FA1F-4CF4-87DE-FB5A1FB2CA0C}"/>
                </a:ext>
              </a:extLst>
            </p:cNvPr>
            <p:cNvGrpSpPr/>
            <p:nvPr/>
          </p:nvGrpSpPr>
          <p:grpSpPr>
            <a:xfrm>
              <a:off x="7227736" y="1773141"/>
              <a:ext cx="3951798" cy="3808675"/>
              <a:chOff x="659725" y="1870996"/>
              <a:chExt cx="6619032" cy="63500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37FB13-54D3-4178-9D7A-C9DD691FBF38}"/>
                  </a:ext>
                </a:extLst>
              </p:cNvPr>
              <p:cNvSpPr txBox="1"/>
              <p:nvPr/>
            </p:nvSpPr>
            <p:spPr>
              <a:xfrm>
                <a:off x="3034748" y="3513481"/>
                <a:ext cx="4244009" cy="82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4FE8C6-0F73-4621-BF35-F418A71E0FA3}"/>
                  </a:ext>
                </a:extLst>
              </p:cNvPr>
              <p:cNvSpPr/>
              <p:nvPr/>
            </p:nvSpPr>
            <p:spPr>
              <a:xfrm>
                <a:off x="659725" y="1870996"/>
                <a:ext cx="6402457" cy="635000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8B3A5AE-42C7-4DD7-94B6-0B6A0968D64C}"/>
                  </a:ext>
                </a:extLst>
              </p:cNvPr>
              <p:cNvSpPr/>
              <p:nvPr/>
            </p:nvSpPr>
            <p:spPr>
              <a:xfrm>
                <a:off x="1514735" y="2607773"/>
                <a:ext cx="4746365" cy="465539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01A68E1-CA58-4E11-BEA9-5342899898A7}"/>
                  </a:ext>
                </a:extLst>
              </p:cNvPr>
              <p:cNvSpPr/>
              <p:nvPr/>
            </p:nvSpPr>
            <p:spPr>
              <a:xfrm>
                <a:off x="3034748" y="4151190"/>
                <a:ext cx="1805354" cy="1839065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66CFA5-729F-4A3B-B678-4E813F9F2E8E}"/>
                </a:ext>
              </a:extLst>
            </p:cNvPr>
            <p:cNvSpPr/>
            <p:nvPr/>
          </p:nvSpPr>
          <p:spPr>
            <a:xfrm>
              <a:off x="7725278" y="2164979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43567F-90E2-4E6E-9FB1-49A7A385874E}"/>
                </a:ext>
              </a:extLst>
            </p:cNvPr>
            <p:cNvSpPr/>
            <p:nvPr/>
          </p:nvSpPr>
          <p:spPr>
            <a:xfrm>
              <a:off x="10192063" y="5128059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1CFE74-E7B6-4A0D-8A53-C5A72EB81C72}"/>
                </a:ext>
              </a:extLst>
            </p:cNvPr>
            <p:cNvSpPr/>
            <p:nvPr/>
          </p:nvSpPr>
          <p:spPr>
            <a:xfrm>
              <a:off x="10192063" y="2047746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E5ADD-4F82-4584-ADC5-1F663D884310}"/>
                </a:ext>
              </a:extLst>
            </p:cNvPr>
            <p:cNvSpPr/>
            <p:nvPr/>
          </p:nvSpPr>
          <p:spPr>
            <a:xfrm>
              <a:off x="7083247" y="3555450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5F7A04-7A9D-4C2A-97E5-2DBE6E49D04F}"/>
                </a:ext>
              </a:extLst>
            </p:cNvPr>
            <p:cNvSpPr/>
            <p:nvPr/>
          </p:nvSpPr>
          <p:spPr>
            <a:xfrm>
              <a:off x="7836596" y="5042971"/>
              <a:ext cx="222636" cy="21387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0EADCF-714A-4E74-8CC2-10087DCFEC63}"/>
                </a:ext>
              </a:extLst>
            </p:cNvPr>
            <p:cNvSpPr/>
            <p:nvPr/>
          </p:nvSpPr>
          <p:spPr>
            <a:xfrm>
              <a:off x="10938913" y="3540874"/>
              <a:ext cx="222636" cy="22844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1CADE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C7D4722-9801-4874-9CA5-F0540B56B3A4}"/>
              </a:ext>
            </a:extLst>
          </p:cNvPr>
          <p:cNvSpPr/>
          <p:nvPr userDrawn="1"/>
        </p:nvSpPr>
        <p:spPr>
          <a:xfrm>
            <a:off x="345621" y="1349865"/>
            <a:ext cx="719393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Now oxygen is “happy”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(stable)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It bonded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hydrogen atoms making a molecule of 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0 (water) 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Sometimes called the “Mickey Mouse Molecule”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B80BC0-265F-46D6-B73E-24643014C4D7}"/>
              </a:ext>
            </a:extLst>
          </p:cNvPr>
          <p:cNvSpPr/>
          <p:nvPr userDrawn="1"/>
        </p:nvSpPr>
        <p:spPr>
          <a:xfrm>
            <a:off x="9247220" y="1811175"/>
            <a:ext cx="158397" cy="15878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1CADE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408A22-5FFE-42EF-8B42-3715F1983A92}"/>
              </a:ext>
            </a:extLst>
          </p:cNvPr>
          <p:cNvSpPr txBox="1"/>
          <p:nvPr/>
        </p:nvSpPr>
        <p:spPr>
          <a:xfrm>
            <a:off x="8853311" y="4567326"/>
            <a:ext cx="251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Oxygen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52E60C-B2FF-4129-B02E-BCCDDD8EFFC3}"/>
              </a:ext>
            </a:extLst>
          </p:cNvPr>
          <p:cNvSpPr txBox="1"/>
          <p:nvPr/>
        </p:nvSpPr>
        <p:spPr>
          <a:xfrm>
            <a:off x="8112012" y="411772"/>
            <a:ext cx="13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Hydrogen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9B4409-665F-42F7-A014-00D4CE8B8366}"/>
              </a:ext>
            </a:extLst>
          </p:cNvPr>
          <p:cNvSpPr txBox="1"/>
          <p:nvPr/>
        </p:nvSpPr>
        <p:spPr>
          <a:xfrm>
            <a:off x="10651527" y="394647"/>
            <a:ext cx="13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Hydrogen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E15BA9-3947-4CC4-BCB0-9F9B5F9F0831}"/>
              </a:ext>
            </a:extLst>
          </p:cNvPr>
          <p:cNvSpPr/>
          <p:nvPr/>
        </p:nvSpPr>
        <p:spPr>
          <a:xfrm>
            <a:off x="10661853" y="1731784"/>
            <a:ext cx="158397" cy="15878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1CADE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CF2F57-FEFF-4662-9D95-41F8213CC0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8236" y="2430195"/>
            <a:ext cx="1210538" cy="13146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95733E-2E8F-4D8E-8513-C669EE2E82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3330" y="1131588"/>
            <a:ext cx="476820" cy="5178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E9CBD9-4ECE-4C2A-B2E6-0DA5E4F5F0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3373" y="1151378"/>
            <a:ext cx="476820" cy="517815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D4A74E6-6BF2-452A-A1B6-8BE1C76BAE28}"/>
              </a:ext>
            </a:extLst>
          </p:cNvPr>
          <p:cNvSpPr/>
          <p:nvPr/>
        </p:nvSpPr>
        <p:spPr>
          <a:xfrm>
            <a:off x="9016635" y="3007534"/>
            <a:ext cx="158397" cy="15878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1CADE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FFECE2-AB88-48E3-87CA-BB7B8E38B71C}"/>
              </a:ext>
            </a:extLst>
          </p:cNvPr>
          <p:cNvSpPr/>
          <p:nvPr/>
        </p:nvSpPr>
        <p:spPr>
          <a:xfrm>
            <a:off x="11011332" y="2997101"/>
            <a:ext cx="158397" cy="15878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1CADE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28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29113" y="849750"/>
            <a:ext cx="3388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Drag</a:t>
            </a:r>
            <a:r>
              <a:rPr lang="en-US" sz="2400" baseline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  <a:t> the correct term to label the different parts of the periodic table.</a:t>
            </a:r>
          </a:p>
          <a:p>
            <a:pPr marL="0" indent="0" defTabSz="914400">
              <a:buFontTx/>
              <a:buNone/>
            </a:pPr>
            <a:b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 charset="0"/>
              </a:rPr>
            </a:br>
            <a:endParaRPr lang="en-US" sz="2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 charset="0"/>
            </a:endParaRPr>
          </a:p>
          <a:p>
            <a:pPr marL="342900" indent="-342900" defTabSz="914400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033094" y="1272876"/>
            <a:ext cx="3214112" cy="327660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634310" y="1542871"/>
            <a:ext cx="2011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5000" dirty="0">
                <a:solidFill>
                  <a:prstClr val="black"/>
                </a:solidFill>
                <a:latin typeface="Verdana" panose="020B0604030504040204" pitchFamily="34" charset="0"/>
              </a:rPr>
              <a:t>Si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274390" y="1297092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200" dirty="0">
                <a:solidFill>
                  <a:prstClr val="black"/>
                </a:solidFill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91510" y="3577768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>
                <a:solidFill>
                  <a:prstClr val="black"/>
                </a:solidFill>
                <a:latin typeface="Verdana" panose="020B0604030504040204" pitchFamily="34" charset="0"/>
              </a:rPr>
              <a:t>28.086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54350" y="400704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</a:rPr>
              <a:t>Silicon</a:t>
            </a:r>
          </a:p>
        </p:txBody>
      </p:sp>
      <p:cxnSp>
        <p:nvCxnSpPr>
          <p:cNvPr id="19" name="Straight Arrow Connector 18"/>
          <p:cNvCxnSpPr>
            <a:cxnSpLocks/>
            <a:stCxn id="3" idx="1"/>
            <a:endCxn id="16" idx="3"/>
          </p:cNvCxnSpPr>
          <p:nvPr userDrawn="1"/>
        </p:nvCxnSpPr>
        <p:spPr>
          <a:xfrm flipH="1">
            <a:off x="7005910" y="1552214"/>
            <a:ext cx="2088863" cy="372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" name="Straight Arrow Connector 19"/>
          <p:cNvCxnSpPr>
            <a:cxnSpLocks/>
            <a:stCxn id="33" idx="1"/>
            <a:endCxn id="15" idx="3"/>
          </p:cNvCxnSpPr>
          <p:nvPr userDrawn="1"/>
        </p:nvCxnSpPr>
        <p:spPr>
          <a:xfrm flipH="1">
            <a:off x="7645990" y="2412779"/>
            <a:ext cx="1454699" cy="33042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Straight Arrow Connector 20"/>
          <p:cNvCxnSpPr>
            <a:cxnSpLocks/>
            <a:stCxn id="32" idx="1"/>
            <a:endCxn id="17" idx="3"/>
          </p:cNvCxnSpPr>
          <p:nvPr userDrawn="1"/>
        </p:nvCxnSpPr>
        <p:spPr>
          <a:xfrm flipH="1">
            <a:off x="7188790" y="3326684"/>
            <a:ext cx="1905983" cy="45113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31" idx="1"/>
            <a:endCxn id="18" idx="3"/>
          </p:cNvCxnSpPr>
          <p:nvPr userDrawn="1"/>
        </p:nvCxnSpPr>
        <p:spPr>
          <a:xfrm flipH="1">
            <a:off x="7325950" y="4240589"/>
            <a:ext cx="1774739" cy="2806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A134F6-5CB2-4D1E-96F6-1CA831937935}"/>
              </a:ext>
            </a:extLst>
          </p:cNvPr>
          <p:cNvSpPr/>
          <p:nvPr userDrawn="1"/>
        </p:nvSpPr>
        <p:spPr>
          <a:xfrm>
            <a:off x="9094773" y="1351492"/>
            <a:ext cx="2926080" cy="401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Drag answer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CEA26C-8648-4D07-9977-761A755686B3}"/>
              </a:ext>
            </a:extLst>
          </p:cNvPr>
          <p:cNvSpPr/>
          <p:nvPr userDrawn="1"/>
        </p:nvSpPr>
        <p:spPr>
          <a:xfrm>
            <a:off x="9100689" y="4039867"/>
            <a:ext cx="2926080" cy="401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Drag answer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61DBE7-9179-4D0E-BCFC-EB4015B93CB2}"/>
              </a:ext>
            </a:extLst>
          </p:cNvPr>
          <p:cNvSpPr/>
          <p:nvPr userDrawn="1"/>
        </p:nvSpPr>
        <p:spPr>
          <a:xfrm>
            <a:off x="9094773" y="3125962"/>
            <a:ext cx="2926080" cy="401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Drag answer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FBE68-F79A-43E8-A813-8BBA75F98671}"/>
              </a:ext>
            </a:extLst>
          </p:cNvPr>
          <p:cNvSpPr/>
          <p:nvPr userDrawn="1"/>
        </p:nvSpPr>
        <p:spPr>
          <a:xfrm>
            <a:off x="9100689" y="2212057"/>
            <a:ext cx="2926080" cy="401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Drag answer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BEA434-FEE6-49E0-8AC5-41C14A5E1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9" y="849750"/>
            <a:ext cx="641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2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138024" y="814912"/>
            <a:ext cx="4166420" cy="448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Use the shape drawing tools to mark up your periodic table as described below: (Insert&gt;Shapes)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Circle one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on the periodic table 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green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Circle one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period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on the periodic table 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Draw a down arrow next to periods 1-7 and add the words “increasing energy levels and reactivity”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Reactivity increases as you move from right to left across the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metals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and from left to right across the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nonmetals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Draw two arrows and label “increasing reactivity”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FE27BF-B2E2-40F8-91EA-0582FC1AC7B2}"/>
              </a:ext>
            </a:extLst>
          </p:cNvPr>
          <p:cNvGrpSpPr/>
          <p:nvPr userDrawn="1"/>
        </p:nvGrpSpPr>
        <p:grpSpPr>
          <a:xfrm>
            <a:off x="4516587" y="147048"/>
            <a:ext cx="7537390" cy="5066880"/>
            <a:chOff x="4798514" y="1551446"/>
            <a:chExt cx="6771840" cy="44462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3F8028-A85D-41AF-BB2A-5FA7924907C7}"/>
                </a:ext>
              </a:extLst>
            </p:cNvPr>
            <p:cNvGrpSpPr/>
            <p:nvPr/>
          </p:nvGrpSpPr>
          <p:grpSpPr>
            <a:xfrm>
              <a:off x="4798514" y="2051826"/>
              <a:ext cx="6771840" cy="3945842"/>
              <a:chOff x="4549321" y="1862642"/>
              <a:chExt cx="7021033" cy="413565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56EF86F-22F7-4086-8285-354E2C0F4A0F}"/>
                  </a:ext>
                </a:extLst>
              </p:cNvPr>
              <p:cNvSpPr/>
              <p:nvPr/>
            </p:nvSpPr>
            <p:spPr>
              <a:xfrm>
                <a:off x="4712590" y="2282197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B49976-0197-4786-8838-8A6C118421F3}"/>
                  </a:ext>
                </a:extLst>
              </p:cNvPr>
              <p:cNvSpPr/>
              <p:nvPr/>
            </p:nvSpPr>
            <p:spPr>
              <a:xfrm>
                <a:off x="4712590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B7959D7-8AAB-4C39-8E35-146DBD374A06}"/>
                  </a:ext>
                </a:extLst>
              </p:cNvPr>
              <p:cNvSpPr/>
              <p:nvPr/>
            </p:nvSpPr>
            <p:spPr>
              <a:xfrm>
                <a:off x="4712590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02B23D-6A96-473C-BCF6-9FD9860DC840}"/>
                  </a:ext>
                </a:extLst>
              </p:cNvPr>
              <p:cNvSpPr/>
              <p:nvPr/>
            </p:nvSpPr>
            <p:spPr>
              <a:xfrm>
                <a:off x="471259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91FEFE-BE7B-40F6-89DC-55BEFCAE5576}"/>
                  </a:ext>
                </a:extLst>
              </p:cNvPr>
              <p:cNvSpPr/>
              <p:nvPr/>
            </p:nvSpPr>
            <p:spPr>
              <a:xfrm>
                <a:off x="471259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96C47A-9101-4D86-AF6A-D82A0E44356F}"/>
                  </a:ext>
                </a:extLst>
              </p:cNvPr>
              <p:cNvSpPr/>
              <p:nvPr/>
            </p:nvSpPr>
            <p:spPr>
              <a:xfrm>
                <a:off x="471259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EF9AD9-C4C5-4FB9-BF37-F426826370CC}"/>
                  </a:ext>
                </a:extLst>
              </p:cNvPr>
              <p:cNvSpPr/>
              <p:nvPr/>
            </p:nvSpPr>
            <p:spPr>
              <a:xfrm>
                <a:off x="471259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5E55781-171C-4DCC-A713-AFD0F65AC427}"/>
                  </a:ext>
                </a:extLst>
              </p:cNvPr>
              <p:cNvSpPr/>
              <p:nvPr/>
            </p:nvSpPr>
            <p:spPr>
              <a:xfrm>
                <a:off x="5090998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F53941-951A-467A-9592-9013B3C75F65}"/>
                  </a:ext>
                </a:extLst>
              </p:cNvPr>
              <p:cNvSpPr/>
              <p:nvPr/>
            </p:nvSpPr>
            <p:spPr>
              <a:xfrm>
                <a:off x="5091128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C57BED-8211-46F0-8D31-191A256183B1}"/>
                  </a:ext>
                </a:extLst>
              </p:cNvPr>
              <p:cNvSpPr/>
              <p:nvPr/>
            </p:nvSpPr>
            <p:spPr>
              <a:xfrm>
                <a:off x="509140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2308FF-23A1-480A-BBAA-E5E48A39D1AE}"/>
                  </a:ext>
                </a:extLst>
              </p:cNvPr>
              <p:cNvSpPr/>
              <p:nvPr/>
            </p:nvSpPr>
            <p:spPr>
              <a:xfrm>
                <a:off x="509140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0267DA-8171-49CF-9F04-0716E050FD86}"/>
                  </a:ext>
                </a:extLst>
              </p:cNvPr>
              <p:cNvSpPr/>
              <p:nvPr/>
            </p:nvSpPr>
            <p:spPr>
              <a:xfrm>
                <a:off x="509140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F21465-6C5A-4CEF-BEA3-D76F22C42DF5}"/>
                  </a:ext>
                </a:extLst>
              </p:cNvPr>
              <p:cNvSpPr/>
              <p:nvPr/>
            </p:nvSpPr>
            <p:spPr>
              <a:xfrm>
                <a:off x="509140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D4B89DD-3C4B-41BA-90D7-76F2F26F99A2}"/>
                  </a:ext>
                </a:extLst>
              </p:cNvPr>
              <p:cNvSpPr/>
              <p:nvPr/>
            </p:nvSpPr>
            <p:spPr>
              <a:xfrm>
                <a:off x="9248238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2A70EA-EB27-422D-A44D-D90410B18BC1}"/>
                  </a:ext>
                </a:extLst>
              </p:cNvPr>
              <p:cNvSpPr/>
              <p:nvPr/>
            </p:nvSpPr>
            <p:spPr>
              <a:xfrm>
                <a:off x="9248238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B05A20-4920-485E-8697-96F1428E5905}"/>
                  </a:ext>
                </a:extLst>
              </p:cNvPr>
              <p:cNvSpPr/>
              <p:nvPr/>
            </p:nvSpPr>
            <p:spPr>
              <a:xfrm>
                <a:off x="9248238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F88A13-A2C9-49E0-B2A0-8D27028BDF8A}"/>
                  </a:ext>
                </a:extLst>
              </p:cNvPr>
              <p:cNvSpPr/>
              <p:nvPr/>
            </p:nvSpPr>
            <p:spPr>
              <a:xfrm>
                <a:off x="9248238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C23E30-9781-4AC7-AD02-DB8484FE2AB9}"/>
                  </a:ext>
                </a:extLst>
              </p:cNvPr>
              <p:cNvSpPr/>
              <p:nvPr/>
            </p:nvSpPr>
            <p:spPr>
              <a:xfrm>
                <a:off x="9248238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705C12-6D4B-492C-8EBA-F56C0DE9C04D}"/>
                  </a:ext>
                </a:extLst>
              </p:cNvPr>
              <p:cNvSpPr/>
              <p:nvPr/>
            </p:nvSpPr>
            <p:spPr>
              <a:xfrm>
                <a:off x="9248238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A1283D-2D5C-47B2-8DF1-B0897D0DA7D3}"/>
                  </a:ext>
                </a:extLst>
              </p:cNvPr>
              <p:cNvSpPr/>
              <p:nvPr/>
            </p:nvSpPr>
            <p:spPr>
              <a:xfrm>
                <a:off x="962704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1EFCC5C-29AB-4164-BACB-5E820821EC20}"/>
                  </a:ext>
                </a:extLst>
              </p:cNvPr>
              <p:cNvSpPr/>
              <p:nvPr/>
            </p:nvSpPr>
            <p:spPr>
              <a:xfrm>
                <a:off x="962704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7374B2-A843-4257-BE02-B4965FCE1B9D}"/>
                  </a:ext>
                </a:extLst>
              </p:cNvPr>
              <p:cNvSpPr/>
              <p:nvPr/>
            </p:nvSpPr>
            <p:spPr>
              <a:xfrm>
                <a:off x="962704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9796E8-A088-4BD1-A021-0B985D37DFF3}"/>
                  </a:ext>
                </a:extLst>
              </p:cNvPr>
              <p:cNvSpPr/>
              <p:nvPr/>
            </p:nvSpPr>
            <p:spPr>
              <a:xfrm>
                <a:off x="962704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68C3F5-0B12-4FE6-9FAC-845257FD2C83}"/>
                  </a:ext>
                </a:extLst>
              </p:cNvPr>
              <p:cNvSpPr/>
              <p:nvPr/>
            </p:nvSpPr>
            <p:spPr>
              <a:xfrm>
                <a:off x="962704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32D09A3-E202-4C0A-A2A0-31E0034A8599}"/>
                  </a:ext>
                </a:extLst>
              </p:cNvPr>
              <p:cNvSpPr/>
              <p:nvPr/>
            </p:nvSpPr>
            <p:spPr>
              <a:xfrm>
                <a:off x="962704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40B83B-45A2-471D-B1D9-6B8835E68B8D}"/>
                  </a:ext>
                </a:extLst>
              </p:cNvPr>
              <p:cNvSpPr/>
              <p:nvPr/>
            </p:nvSpPr>
            <p:spPr>
              <a:xfrm>
                <a:off x="1000585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B6341B-1529-4ECC-AF00-64D2C95AFC41}"/>
                  </a:ext>
                </a:extLst>
              </p:cNvPr>
              <p:cNvSpPr/>
              <p:nvPr/>
            </p:nvSpPr>
            <p:spPr>
              <a:xfrm>
                <a:off x="1000585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9BEBE-2C8C-4D68-906E-16514E2A9663}"/>
                  </a:ext>
                </a:extLst>
              </p:cNvPr>
              <p:cNvSpPr/>
              <p:nvPr/>
            </p:nvSpPr>
            <p:spPr>
              <a:xfrm>
                <a:off x="1000585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1E001E-8A0E-4E1F-9AEC-9A05938E90C6}"/>
                  </a:ext>
                </a:extLst>
              </p:cNvPr>
              <p:cNvSpPr/>
              <p:nvPr/>
            </p:nvSpPr>
            <p:spPr>
              <a:xfrm>
                <a:off x="1000585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5634194-5472-4B6B-B3E7-814697D82707}"/>
                  </a:ext>
                </a:extLst>
              </p:cNvPr>
              <p:cNvSpPr/>
              <p:nvPr/>
            </p:nvSpPr>
            <p:spPr>
              <a:xfrm>
                <a:off x="1000585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D134EFF-0B98-479B-90FB-00E06182B4A6}"/>
                  </a:ext>
                </a:extLst>
              </p:cNvPr>
              <p:cNvSpPr/>
              <p:nvPr/>
            </p:nvSpPr>
            <p:spPr>
              <a:xfrm>
                <a:off x="1000585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9D883E-8641-4F84-8086-C2477D4FE3EC}"/>
                  </a:ext>
                </a:extLst>
              </p:cNvPr>
              <p:cNvSpPr/>
              <p:nvPr/>
            </p:nvSpPr>
            <p:spPr>
              <a:xfrm>
                <a:off x="10384667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78A2EDA-DA23-4D44-B395-CD523C21AFA1}"/>
                  </a:ext>
                </a:extLst>
              </p:cNvPr>
              <p:cNvSpPr/>
              <p:nvPr/>
            </p:nvSpPr>
            <p:spPr>
              <a:xfrm>
                <a:off x="10384667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B9E75B-C05F-42EE-8E48-237B0E41DF62}"/>
                  </a:ext>
                </a:extLst>
              </p:cNvPr>
              <p:cNvSpPr/>
              <p:nvPr/>
            </p:nvSpPr>
            <p:spPr>
              <a:xfrm>
                <a:off x="1038466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9FEDEDB-3253-4FBC-82D7-DBDCE8E16AEC}"/>
                  </a:ext>
                </a:extLst>
              </p:cNvPr>
              <p:cNvSpPr/>
              <p:nvPr/>
            </p:nvSpPr>
            <p:spPr>
              <a:xfrm>
                <a:off x="1038466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961D270-637B-43A6-B778-B705BAA9CAD2}"/>
                  </a:ext>
                </a:extLst>
              </p:cNvPr>
              <p:cNvSpPr/>
              <p:nvPr/>
            </p:nvSpPr>
            <p:spPr>
              <a:xfrm>
                <a:off x="1038466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8BA7CA7-373B-42D7-9FE3-5768899BE787}"/>
                  </a:ext>
                </a:extLst>
              </p:cNvPr>
              <p:cNvSpPr/>
              <p:nvPr/>
            </p:nvSpPr>
            <p:spPr>
              <a:xfrm>
                <a:off x="1038466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B97398D-277D-4AB8-8606-3AE1E8D08238}"/>
                  </a:ext>
                </a:extLst>
              </p:cNvPr>
              <p:cNvSpPr/>
              <p:nvPr/>
            </p:nvSpPr>
            <p:spPr>
              <a:xfrm>
                <a:off x="10759116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BF2C61-7256-44CE-B530-10826E680496}"/>
                  </a:ext>
                </a:extLst>
              </p:cNvPr>
              <p:cNvSpPr/>
              <p:nvPr/>
            </p:nvSpPr>
            <p:spPr>
              <a:xfrm>
                <a:off x="10759116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280686F-45BC-4227-BB81-2612BE440A54}"/>
                  </a:ext>
                </a:extLst>
              </p:cNvPr>
              <p:cNvSpPr/>
              <p:nvPr/>
            </p:nvSpPr>
            <p:spPr>
              <a:xfrm>
                <a:off x="10759116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735285A-3EE4-4825-B957-7CA25D446330}"/>
                  </a:ext>
                </a:extLst>
              </p:cNvPr>
              <p:cNvSpPr/>
              <p:nvPr/>
            </p:nvSpPr>
            <p:spPr>
              <a:xfrm>
                <a:off x="10759116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40A145-2235-4695-AA93-34CE72F5C459}"/>
                  </a:ext>
                </a:extLst>
              </p:cNvPr>
              <p:cNvSpPr/>
              <p:nvPr/>
            </p:nvSpPr>
            <p:spPr>
              <a:xfrm>
                <a:off x="10759116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EE9DB21-317D-49BF-8A5A-8DC5CBE52649}"/>
                  </a:ext>
                </a:extLst>
              </p:cNvPr>
              <p:cNvSpPr/>
              <p:nvPr/>
            </p:nvSpPr>
            <p:spPr>
              <a:xfrm>
                <a:off x="10759116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88AFDC-FDF1-4139-A82C-E657ED326530}"/>
                  </a:ext>
                </a:extLst>
              </p:cNvPr>
              <p:cNvSpPr/>
              <p:nvPr/>
            </p:nvSpPr>
            <p:spPr>
              <a:xfrm>
                <a:off x="11137926" y="2282197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0C8C0E-6B04-456C-BDDD-7AFC2FD0EEBF}"/>
                  </a:ext>
                </a:extLst>
              </p:cNvPr>
              <p:cNvSpPr/>
              <p:nvPr/>
            </p:nvSpPr>
            <p:spPr>
              <a:xfrm>
                <a:off x="11137926" y="265825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273CF09-2644-4203-8903-0D2FEB3CD860}"/>
                  </a:ext>
                </a:extLst>
              </p:cNvPr>
              <p:cNvSpPr/>
              <p:nvPr/>
            </p:nvSpPr>
            <p:spPr>
              <a:xfrm>
                <a:off x="11137926" y="30343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55BB124-CD84-4AA2-A953-2471471EE573}"/>
                  </a:ext>
                </a:extLst>
              </p:cNvPr>
              <p:cNvSpPr/>
              <p:nvPr/>
            </p:nvSpPr>
            <p:spPr>
              <a:xfrm>
                <a:off x="11137926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A40829A-FC1D-4619-A4C0-F511843987CC}"/>
                  </a:ext>
                </a:extLst>
              </p:cNvPr>
              <p:cNvSpPr/>
              <p:nvPr/>
            </p:nvSpPr>
            <p:spPr>
              <a:xfrm>
                <a:off x="11137926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ECFF90-35B6-494B-B352-4C8234AC36DB}"/>
                  </a:ext>
                </a:extLst>
              </p:cNvPr>
              <p:cNvSpPr/>
              <p:nvPr/>
            </p:nvSpPr>
            <p:spPr>
              <a:xfrm>
                <a:off x="11137926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3BD887-4F60-4B2A-BBC6-EF7D512757FD}"/>
                  </a:ext>
                </a:extLst>
              </p:cNvPr>
              <p:cNvSpPr/>
              <p:nvPr/>
            </p:nvSpPr>
            <p:spPr>
              <a:xfrm>
                <a:off x="11137926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7658D36-E1FB-4A23-8746-4AFCD794660F}"/>
                  </a:ext>
                </a:extLst>
              </p:cNvPr>
              <p:cNvSpPr/>
              <p:nvPr/>
            </p:nvSpPr>
            <p:spPr>
              <a:xfrm>
                <a:off x="5470178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60F820B-0104-4866-9BFD-0D438E4D71CE}"/>
                  </a:ext>
                </a:extLst>
              </p:cNvPr>
              <p:cNvSpPr/>
              <p:nvPr/>
            </p:nvSpPr>
            <p:spPr>
              <a:xfrm>
                <a:off x="5470178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6A2FEED-B88F-4DB5-825C-69356CC9B54B}"/>
                  </a:ext>
                </a:extLst>
              </p:cNvPr>
              <p:cNvSpPr/>
              <p:nvPr/>
            </p:nvSpPr>
            <p:spPr>
              <a:xfrm>
                <a:off x="5845691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7A9C2C-2443-465C-BB60-27F6FB86068E}"/>
                  </a:ext>
                </a:extLst>
              </p:cNvPr>
              <p:cNvSpPr/>
              <p:nvPr/>
            </p:nvSpPr>
            <p:spPr>
              <a:xfrm>
                <a:off x="5845691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32B3571-DA71-4D76-BE05-BF399FEBF821}"/>
                  </a:ext>
                </a:extLst>
              </p:cNvPr>
              <p:cNvSpPr/>
              <p:nvPr/>
            </p:nvSpPr>
            <p:spPr>
              <a:xfrm>
                <a:off x="5845691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4C45B8B-D890-45FE-B833-6D9B362F9F44}"/>
                  </a:ext>
                </a:extLst>
              </p:cNvPr>
              <p:cNvSpPr/>
              <p:nvPr/>
            </p:nvSpPr>
            <p:spPr>
              <a:xfrm>
                <a:off x="5845691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096211-A195-4B60-9DF7-026C109B16BC}"/>
                  </a:ext>
                </a:extLst>
              </p:cNvPr>
              <p:cNvSpPr/>
              <p:nvPr/>
            </p:nvSpPr>
            <p:spPr>
              <a:xfrm>
                <a:off x="622687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76D171-E52F-4A74-95B5-D687D308CA58}"/>
                  </a:ext>
                </a:extLst>
              </p:cNvPr>
              <p:cNvSpPr/>
              <p:nvPr/>
            </p:nvSpPr>
            <p:spPr>
              <a:xfrm>
                <a:off x="622687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9579674-8C70-421C-B83E-681F4477498B}"/>
                  </a:ext>
                </a:extLst>
              </p:cNvPr>
              <p:cNvSpPr/>
              <p:nvPr/>
            </p:nvSpPr>
            <p:spPr>
              <a:xfrm>
                <a:off x="622687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459428F-4290-499C-BF41-03EB04DE2265}"/>
                  </a:ext>
                </a:extLst>
              </p:cNvPr>
              <p:cNvSpPr/>
              <p:nvPr/>
            </p:nvSpPr>
            <p:spPr>
              <a:xfrm>
                <a:off x="622687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0784DDD-0080-4FDC-B78B-0EAC60220D7B}"/>
                  </a:ext>
                </a:extLst>
              </p:cNvPr>
              <p:cNvSpPr/>
              <p:nvPr/>
            </p:nvSpPr>
            <p:spPr>
              <a:xfrm>
                <a:off x="6608029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E6A3DD5-49FC-4484-8C10-4B7B69ABD6E6}"/>
                  </a:ext>
                </a:extLst>
              </p:cNvPr>
              <p:cNvSpPr/>
              <p:nvPr/>
            </p:nvSpPr>
            <p:spPr>
              <a:xfrm>
                <a:off x="6608029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2155BA-9AD5-45B9-9282-3E225C8DE67D}"/>
                  </a:ext>
                </a:extLst>
              </p:cNvPr>
              <p:cNvSpPr/>
              <p:nvPr/>
            </p:nvSpPr>
            <p:spPr>
              <a:xfrm>
                <a:off x="6608029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3209EB0-3683-4ABB-A35D-D514B7FC78E0}"/>
                  </a:ext>
                </a:extLst>
              </p:cNvPr>
              <p:cNvSpPr/>
              <p:nvPr/>
            </p:nvSpPr>
            <p:spPr>
              <a:xfrm>
                <a:off x="6608029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9ABF29A-8008-4A4B-A965-469F76895F07}"/>
                  </a:ext>
                </a:extLst>
              </p:cNvPr>
              <p:cNvSpPr/>
              <p:nvPr/>
            </p:nvSpPr>
            <p:spPr>
              <a:xfrm>
                <a:off x="6985185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DAF153-C0AA-4858-AA78-4B40F6A71812}"/>
                  </a:ext>
                </a:extLst>
              </p:cNvPr>
              <p:cNvSpPr/>
              <p:nvPr/>
            </p:nvSpPr>
            <p:spPr>
              <a:xfrm>
                <a:off x="6985185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F760466-C3D6-46E7-8896-BAD9E6454D71}"/>
                  </a:ext>
                </a:extLst>
              </p:cNvPr>
              <p:cNvSpPr/>
              <p:nvPr/>
            </p:nvSpPr>
            <p:spPr>
              <a:xfrm>
                <a:off x="6985185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909804-70B3-4403-9C69-AF19FDB7F5C1}"/>
                  </a:ext>
                </a:extLst>
              </p:cNvPr>
              <p:cNvSpPr/>
              <p:nvPr/>
            </p:nvSpPr>
            <p:spPr>
              <a:xfrm>
                <a:off x="6985185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F2FEC38-BADE-465B-852B-4654533263FE}"/>
                  </a:ext>
                </a:extLst>
              </p:cNvPr>
              <p:cNvSpPr/>
              <p:nvPr/>
            </p:nvSpPr>
            <p:spPr>
              <a:xfrm>
                <a:off x="7364690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61CD0D-07F2-4757-90B0-0BBA60411679}"/>
                  </a:ext>
                </a:extLst>
              </p:cNvPr>
              <p:cNvSpPr/>
              <p:nvPr/>
            </p:nvSpPr>
            <p:spPr>
              <a:xfrm>
                <a:off x="7364690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B84FDD-CAC0-4D8A-99D2-7142A5928B95}"/>
                  </a:ext>
                </a:extLst>
              </p:cNvPr>
              <p:cNvSpPr/>
              <p:nvPr/>
            </p:nvSpPr>
            <p:spPr>
              <a:xfrm>
                <a:off x="7364690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EFC7061-0606-4B2F-82FC-855CE9C21E11}"/>
                  </a:ext>
                </a:extLst>
              </p:cNvPr>
              <p:cNvSpPr/>
              <p:nvPr/>
            </p:nvSpPr>
            <p:spPr>
              <a:xfrm>
                <a:off x="7364690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66FB1BA-92E5-434A-A0AE-7A7E1D5A5A23}"/>
                  </a:ext>
                </a:extLst>
              </p:cNvPr>
              <p:cNvSpPr/>
              <p:nvPr/>
            </p:nvSpPr>
            <p:spPr>
              <a:xfrm>
                <a:off x="7743357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8C595CE-2D2D-4030-9959-4A39785220C0}"/>
                  </a:ext>
                </a:extLst>
              </p:cNvPr>
              <p:cNvSpPr/>
              <p:nvPr/>
            </p:nvSpPr>
            <p:spPr>
              <a:xfrm>
                <a:off x="7743357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49491B5-C741-4C11-BC47-AB5C57C29285}"/>
                  </a:ext>
                </a:extLst>
              </p:cNvPr>
              <p:cNvSpPr/>
              <p:nvPr/>
            </p:nvSpPr>
            <p:spPr>
              <a:xfrm>
                <a:off x="7743357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6BA08D1-1838-42C5-95A6-0AC23FC3110D}"/>
                  </a:ext>
                </a:extLst>
              </p:cNvPr>
              <p:cNvSpPr/>
              <p:nvPr/>
            </p:nvSpPr>
            <p:spPr>
              <a:xfrm>
                <a:off x="7743357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9839BD9-2191-4206-A749-3E48E3A3D498}"/>
                  </a:ext>
                </a:extLst>
              </p:cNvPr>
              <p:cNvSpPr/>
              <p:nvPr/>
            </p:nvSpPr>
            <p:spPr>
              <a:xfrm>
                <a:off x="8123342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8C9F55-C3F3-44C0-BF11-882657361E4C}"/>
                  </a:ext>
                </a:extLst>
              </p:cNvPr>
              <p:cNvSpPr/>
              <p:nvPr/>
            </p:nvSpPr>
            <p:spPr>
              <a:xfrm>
                <a:off x="8123342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8B73630-3085-4FD7-A54D-34006A7D8704}"/>
                  </a:ext>
                </a:extLst>
              </p:cNvPr>
              <p:cNvSpPr/>
              <p:nvPr/>
            </p:nvSpPr>
            <p:spPr>
              <a:xfrm>
                <a:off x="8123342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6195A66-90F9-499F-9C82-67C497647E0F}"/>
                  </a:ext>
                </a:extLst>
              </p:cNvPr>
              <p:cNvSpPr/>
              <p:nvPr/>
            </p:nvSpPr>
            <p:spPr>
              <a:xfrm>
                <a:off x="8123342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85B250-3E66-4B46-8C81-D58D847050B1}"/>
                  </a:ext>
                </a:extLst>
              </p:cNvPr>
              <p:cNvSpPr/>
              <p:nvPr/>
            </p:nvSpPr>
            <p:spPr>
              <a:xfrm>
                <a:off x="8499972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C579329-4D59-4D85-8CF3-DB112BD5D79F}"/>
                  </a:ext>
                </a:extLst>
              </p:cNvPr>
              <p:cNvSpPr/>
              <p:nvPr/>
            </p:nvSpPr>
            <p:spPr>
              <a:xfrm>
                <a:off x="8499972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BB526F-9C75-4D82-97AB-25990BF2D70D}"/>
                  </a:ext>
                </a:extLst>
              </p:cNvPr>
              <p:cNvSpPr/>
              <p:nvPr/>
            </p:nvSpPr>
            <p:spPr>
              <a:xfrm>
                <a:off x="8499972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1DF7C1A-5FEB-48C5-BC91-AECE09FEE1FA}"/>
                  </a:ext>
                </a:extLst>
              </p:cNvPr>
              <p:cNvSpPr/>
              <p:nvPr/>
            </p:nvSpPr>
            <p:spPr>
              <a:xfrm>
                <a:off x="8499972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2E9B51-DFBD-4582-8F42-59B715B6D08A}"/>
                  </a:ext>
                </a:extLst>
              </p:cNvPr>
              <p:cNvSpPr/>
              <p:nvPr/>
            </p:nvSpPr>
            <p:spPr>
              <a:xfrm>
                <a:off x="8870223" y="34103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5EF84E-7846-4968-A46A-E868E7540497}"/>
                  </a:ext>
                </a:extLst>
              </p:cNvPr>
              <p:cNvSpPr/>
              <p:nvPr/>
            </p:nvSpPr>
            <p:spPr>
              <a:xfrm>
                <a:off x="8870223" y="3786434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A1E781D-E423-4518-A9BE-0E9827A2A420}"/>
                  </a:ext>
                </a:extLst>
              </p:cNvPr>
              <p:cNvSpPr/>
              <p:nvPr/>
            </p:nvSpPr>
            <p:spPr>
              <a:xfrm>
                <a:off x="8870223" y="4162493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0463EC1-8B75-4228-B3EC-2D4B8D224500}"/>
                  </a:ext>
                </a:extLst>
              </p:cNvPr>
              <p:cNvSpPr/>
              <p:nvPr/>
            </p:nvSpPr>
            <p:spPr>
              <a:xfrm>
                <a:off x="8870223" y="4538552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55ED181-1F85-4A19-A608-6C9E24EC2540}"/>
                  </a:ext>
                </a:extLst>
              </p:cNvPr>
              <p:cNvSpPr/>
              <p:nvPr/>
            </p:nvSpPr>
            <p:spPr>
              <a:xfrm>
                <a:off x="5845691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5364410-052C-4739-BBA4-8E1665F39164}"/>
                  </a:ext>
                </a:extLst>
              </p:cNvPr>
              <p:cNvSpPr/>
              <p:nvPr/>
            </p:nvSpPr>
            <p:spPr>
              <a:xfrm>
                <a:off x="5845691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5756D65-055C-4C86-AA82-6450AB72A6DA}"/>
                  </a:ext>
                </a:extLst>
              </p:cNvPr>
              <p:cNvSpPr/>
              <p:nvPr/>
            </p:nvSpPr>
            <p:spPr>
              <a:xfrm>
                <a:off x="6224501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5E353F-9BF9-458F-BB90-7C3DA279D388}"/>
                  </a:ext>
                </a:extLst>
              </p:cNvPr>
              <p:cNvSpPr/>
              <p:nvPr/>
            </p:nvSpPr>
            <p:spPr>
              <a:xfrm>
                <a:off x="6224501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D26D358-36F1-4B0A-820C-A27357B45F14}"/>
                  </a:ext>
                </a:extLst>
              </p:cNvPr>
              <p:cNvSpPr/>
              <p:nvPr/>
            </p:nvSpPr>
            <p:spPr>
              <a:xfrm>
                <a:off x="660200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46EDF55-1A86-4AD0-A8A1-B3142E0ECEDE}"/>
                  </a:ext>
                </a:extLst>
              </p:cNvPr>
              <p:cNvSpPr/>
              <p:nvPr/>
            </p:nvSpPr>
            <p:spPr>
              <a:xfrm>
                <a:off x="660200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70C21D4-DA94-49DD-BEF3-30B07574BCE5}"/>
                  </a:ext>
                </a:extLst>
              </p:cNvPr>
              <p:cNvSpPr/>
              <p:nvPr/>
            </p:nvSpPr>
            <p:spPr>
              <a:xfrm>
                <a:off x="698081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B0207C5-FB12-4B34-89D8-4C61CC1CAC9B}"/>
                  </a:ext>
                </a:extLst>
              </p:cNvPr>
              <p:cNvSpPr/>
              <p:nvPr/>
            </p:nvSpPr>
            <p:spPr>
              <a:xfrm>
                <a:off x="698081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06A05E7-4CF5-40D0-9D16-8CD2B6B7D29E}"/>
                  </a:ext>
                </a:extLst>
              </p:cNvPr>
              <p:cNvSpPr/>
              <p:nvPr/>
            </p:nvSpPr>
            <p:spPr>
              <a:xfrm>
                <a:off x="735831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4F42904-869C-4F85-B843-1280D601CB50}"/>
                  </a:ext>
                </a:extLst>
              </p:cNvPr>
              <p:cNvSpPr/>
              <p:nvPr/>
            </p:nvSpPr>
            <p:spPr>
              <a:xfrm>
                <a:off x="735831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7B39A32-4FFD-4F1D-A077-C257780F8A5B}"/>
                  </a:ext>
                </a:extLst>
              </p:cNvPr>
              <p:cNvSpPr/>
              <p:nvPr/>
            </p:nvSpPr>
            <p:spPr>
              <a:xfrm>
                <a:off x="773712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9670A9-EE08-4347-ABC5-7DD572E0385C}"/>
                  </a:ext>
                </a:extLst>
              </p:cNvPr>
              <p:cNvSpPr/>
              <p:nvPr/>
            </p:nvSpPr>
            <p:spPr>
              <a:xfrm>
                <a:off x="773712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E44E4B-5DBE-4CE7-9896-BA03CF11B69B}"/>
                  </a:ext>
                </a:extLst>
              </p:cNvPr>
              <p:cNvSpPr/>
              <p:nvPr/>
            </p:nvSpPr>
            <p:spPr>
              <a:xfrm>
                <a:off x="8114629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4626157-3C41-45C2-BE5B-2689DA1B9480}"/>
                  </a:ext>
                </a:extLst>
              </p:cNvPr>
              <p:cNvSpPr/>
              <p:nvPr/>
            </p:nvSpPr>
            <p:spPr>
              <a:xfrm>
                <a:off x="8114629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01FFAF1-3B69-49E1-BFD5-CFCD971C8C8C}"/>
                  </a:ext>
                </a:extLst>
              </p:cNvPr>
              <p:cNvSpPr/>
              <p:nvPr/>
            </p:nvSpPr>
            <p:spPr>
              <a:xfrm>
                <a:off x="8493439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3ED838A-21B3-45C6-8DCF-67046F85751D}"/>
                  </a:ext>
                </a:extLst>
              </p:cNvPr>
              <p:cNvSpPr/>
              <p:nvPr/>
            </p:nvSpPr>
            <p:spPr>
              <a:xfrm>
                <a:off x="8493439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51A093E-6D85-45BB-88F4-E0672FC744D0}"/>
                  </a:ext>
                </a:extLst>
              </p:cNvPr>
              <p:cNvSpPr/>
              <p:nvPr/>
            </p:nvSpPr>
            <p:spPr>
              <a:xfrm>
                <a:off x="8876760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68FE24D-C076-4B8D-AAC4-C15CEE535063}"/>
                  </a:ext>
                </a:extLst>
              </p:cNvPr>
              <p:cNvSpPr/>
              <p:nvPr/>
            </p:nvSpPr>
            <p:spPr>
              <a:xfrm>
                <a:off x="8876760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2B45CA-7771-4031-83AA-8EFF37CACAB9}"/>
                  </a:ext>
                </a:extLst>
              </p:cNvPr>
              <p:cNvSpPr/>
              <p:nvPr/>
            </p:nvSpPr>
            <p:spPr>
              <a:xfrm>
                <a:off x="9255570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66B92C-7BF8-4BA8-B3EC-6E22D5C15C17}"/>
                  </a:ext>
                </a:extLst>
              </p:cNvPr>
              <p:cNvSpPr/>
              <p:nvPr/>
            </p:nvSpPr>
            <p:spPr>
              <a:xfrm>
                <a:off x="9255570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971AB9F-6582-48A4-9E7C-7E4454E45B54}"/>
                  </a:ext>
                </a:extLst>
              </p:cNvPr>
              <p:cNvSpPr/>
              <p:nvPr/>
            </p:nvSpPr>
            <p:spPr>
              <a:xfrm>
                <a:off x="963307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5F9E951-0407-4510-82AF-728DA589AC3F}"/>
                  </a:ext>
                </a:extLst>
              </p:cNvPr>
              <p:cNvSpPr/>
              <p:nvPr/>
            </p:nvSpPr>
            <p:spPr>
              <a:xfrm>
                <a:off x="963307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7821CE0-D47E-458F-8EC1-E2CC246F2432}"/>
                  </a:ext>
                </a:extLst>
              </p:cNvPr>
              <p:cNvSpPr/>
              <p:nvPr/>
            </p:nvSpPr>
            <p:spPr>
              <a:xfrm>
                <a:off x="10011882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5ADC7B-5268-4177-8465-F2E064658E9D}"/>
                  </a:ext>
                </a:extLst>
              </p:cNvPr>
              <p:cNvSpPr/>
              <p:nvPr/>
            </p:nvSpPr>
            <p:spPr>
              <a:xfrm>
                <a:off x="10011882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472DB8-FDB8-4B66-87A0-CFD9545DC2ED}"/>
                  </a:ext>
                </a:extLst>
              </p:cNvPr>
              <p:cNvSpPr/>
              <p:nvPr/>
            </p:nvSpPr>
            <p:spPr>
              <a:xfrm>
                <a:off x="1038161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840FEC-C0E1-4737-A87C-0A50135FBAF8}"/>
                  </a:ext>
                </a:extLst>
              </p:cNvPr>
              <p:cNvSpPr/>
              <p:nvPr/>
            </p:nvSpPr>
            <p:spPr>
              <a:xfrm>
                <a:off x="1038161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18940CF-756E-42CE-906E-6355E73A68BC}"/>
                  </a:ext>
                </a:extLst>
              </p:cNvPr>
              <p:cNvSpPr/>
              <p:nvPr/>
            </p:nvSpPr>
            <p:spPr>
              <a:xfrm>
                <a:off x="10760423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1DC789F-559E-4125-AC72-8CE485A7CD2F}"/>
                  </a:ext>
                </a:extLst>
              </p:cNvPr>
              <p:cNvSpPr/>
              <p:nvPr/>
            </p:nvSpPr>
            <p:spPr>
              <a:xfrm>
                <a:off x="10760423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00C104D-F378-4052-B9AA-D2A94E3895F7}"/>
                  </a:ext>
                </a:extLst>
              </p:cNvPr>
              <p:cNvSpPr/>
              <p:nvPr/>
            </p:nvSpPr>
            <p:spPr>
              <a:xfrm>
                <a:off x="11137926" y="5096616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F9F289F-095A-480E-9F82-CC5516863F0C}"/>
                  </a:ext>
                </a:extLst>
              </p:cNvPr>
              <p:cNvSpPr/>
              <p:nvPr/>
            </p:nvSpPr>
            <p:spPr>
              <a:xfrm>
                <a:off x="11137926" y="5472675"/>
                <a:ext cx="378810" cy="376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CADE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A4391A0-FC74-4470-A21C-D4BB5C05BABC}"/>
                  </a:ext>
                </a:extLst>
              </p:cNvPr>
              <p:cNvSpPr txBox="1"/>
              <p:nvPr/>
            </p:nvSpPr>
            <p:spPr>
              <a:xfrm>
                <a:off x="4826872" y="2045686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F089079-507B-4F67-8AB5-57A924C54170}"/>
                  </a:ext>
                </a:extLst>
              </p:cNvPr>
              <p:cNvSpPr txBox="1"/>
              <p:nvPr/>
            </p:nvSpPr>
            <p:spPr>
              <a:xfrm>
                <a:off x="6718370" y="3283929"/>
                <a:ext cx="150245" cy="1774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0C25EA-0588-423B-B9F4-80ED2AFAFB22}"/>
                  </a:ext>
                </a:extLst>
              </p:cNvPr>
              <p:cNvSpPr txBox="1"/>
              <p:nvPr/>
            </p:nvSpPr>
            <p:spPr>
              <a:xfrm>
                <a:off x="4549321" y="239183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296569-1EEB-44B9-B4BD-EEFD9C85BFA3}"/>
                  </a:ext>
                </a:extLst>
              </p:cNvPr>
              <p:cNvSpPr txBox="1"/>
              <p:nvPr/>
            </p:nvSpPr>
            <p:spPr>
              <a:xfrm>
                <a:off x="4549321" y="2765442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5664F7-D1D2-4F5B-ABF2-726B5EA1D7D9}"/>
                  </a:ext>
                </a:extLst>
              </p:cNvPr>
              <p:cNvSpPr txBox="1"/>
              <p:nvPr/>
            </p:nvSpPr>
            <p:spPr>
              <a:xfrm>
                <a:off x="4549321" y="3139050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CBB84B1-9FE5-40FB-B362-ABC0DB5522CA}"/>
                  </a:ext>
                </a:extLst>
              </p:cNvPr>
              <p:cNvSpPr txBox="1"/>
              <p:nvPr/>
            </p:nvSpPr>
            <p:spPr>
              <a:xfrm>
                <a:off x="4549321" y="3512659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963CB9-F15B-4717-B976-94E449B1F8DB}"/>
                  </a:ext>
                </a:extLst>
              </p:cNvPr>
              <p:cNvSpPr txBox="1"/>
              <p:nvPr/>
            </p:nvSpPr>
            <p:spPr>
              <a:xfrm>
                <a:off x="4549321" y="38862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5304B37-E8AA-45CD-866D-605D426CCCD4}"/>
                  </a:ext>
                </a:extLst>
              </p:cNvPr>
              <p:cNvSpPr txBox="1"/>
              <p:nvPr/>
            </p:nvSpPr>
            <p:spPr>
              <a:xfrm>
                <a:off x="4549321" y="4259874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B266B5-8E6D-4E3B-9777-CC9431697738}"/>
                  </a:ext>
                </a:extLst>
              </p:cNvPr>
              <p:cNvSpPr txBox="1"/>
              <p:nvPr/>
            </p:nvSpPr>
            <p:spPr>
              <a:xfrm>
                <a:off x="4549321" y="4633484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B1FACB-D18F-46F6-B46F-143E3B0A4860}"/>
                  </a:ext>
                </a:extLst>
              </p:cNvPr>
              <p:cNvSpPr txBox="1"/>
              <p:nvPr/>
            </p:nvSpPr>
            <p:spPr>
              <a:xfrm>
                <a:off x="9318892" y="2409354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C5F01A9-087A-43CF-895F-CF4450A380BC}"/>
                  </a:ext>
                </a:extLst>
              </p:cNvPr>
              <p:cNvSpPr txBox="1"/>
              <p:nvPr/>
            </p:nvSpPr>
            <p:spPr>
              <a:xfrm>
                <a:off x="9701266" y="240403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BEDC64-438E-4277-A449-BE94E7898E8D}"/>
                  </a:ext>
                </a:extLst>
              </p:cNvPr>
              <p:cNvSpPr txBox="1"/>
              <p:nvPr/>
            </p:nvSpPr>
            <p:spPr>
              <a:xfrm>
                <a:off x="10080076" y="240849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70E9C54-5247-4141-9811-BBB2CB93B920}"/>
                  </a:ext>
                </a:extLst>
              </p:cNvPr>
              <p:cNvSpPr txBox="1"/>
              <p:nvPr/>
            </p:nvSpPr>
            <p:spPr>
              <a:xfrm>
                <a:off x="10460804" y="240849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16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0474A83-0E6A-495A-95C7-098FFE61B75D}"/>
                  </a:ext>
                </a:extLst>
              </p:cNvPr>
              <p:cNvSpPr txBox="1"/>
              <p:nvPr/>
            </p:nvSpPr>
            <p:spPr>
              <a:xfrm>
                <a:off x="10835281" y="240637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D14AC9-CE56-41CE-BAE4-9ED582AAFDE7}"/>
                  </a:ext>
                </a:extLst>
              </p:cNvPr>
              <p:cNvSpPr txBox="1"/>
              <p:nvPr/>
            </p:nvSpPr>
            <p:spPr>
              <a:xfrm>
                <a:off x="11207312" y="2042737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18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98160EE-4F27-40A0-9189-9841EC387090}"/>
                  </a:ext>
                </a:extLst>
              </p:cNvPr>
              <p:cNvSpPr/>
              <p:nvPr/>
            </p:nvSpPr>
            <p:spPr>
              <a:xfrm>
                <a:off x="5618645" y="1862642"/>
                <a:ext cx="4464382" cy="387099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Periodic Table of the Elements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DB7ADCC-1AB4-4B7B-8A36-6190C9E692B1}"/>
                  </a:ext>
                </a:extLst>
              </p:cNvPr>
              <p:cNvSpPr/>
              <p:nvPr/>
            </p:nvSpPr>
            <p:spPr>
              <a:xfrm>
                <a:off x="8789186" y="5885397"/>
                <a:ext cx="2781168" cy="11290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Information based on the December 2018 update from IUPAC, the International Union of Pure and Applied Chemistry</a:t>
                </a: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420FCA8-E00C-404B-B325-CFBA9AABF270}"/>
                  </a:ext>
                </a:extLst>
              </p:cNvPr>
              <p:cNvGrpSpPr/>
              <p:nvPr/>
            </p:nvGrpSpPr>
            <p:grpSpPr>
              <a:xfrm>
                <a:off x="4714757" y="2278663"/>
                <a:ext cx="6803159" cy="3716429"/>
                <a:chOff x="1562992" y="1049141"/>
                <a:chExt cx="9833544" cy="5371867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8AB00A2-E91A-4F47-8287-A7CD99B72109}"/>
                    </a:ext>
                  </a:extLst>
                </p:cNvPr>
                <p:cNvGrpSpPr/>
                <p:nvPr/>
              </p:nvGrpSpPr>
              <p:grpSpPr>
                <a:xfrm>
                  <a:off x="1562992" y="1049141"/>
                  <a:ext cx="9833544" cy="5371867"/>
                  <a:chOff x="1562992" y="1049141"/>
                  <a:chExt cx="9833544" cy="5371867"/>
                </a:xfrm>
              </p:grpSpPr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0340005-4377-41D3-9E11-4DA04A4BFD78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1049141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FE18C2D5-DB05-4873-A9BD-678C5EAC7B14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Li</a:t>
                    </a: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BC293CE6-639B-48E0-B997-2166351157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24A7E807-DE48-4334-860B-4A3D17543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Na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B0F39259-C40E-4B68-B6D5-D6B6DAE86E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Rb</a:t>
                    </a: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F451202-A7B0-4372-89A2-F78DA6ADA5EA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3956B2-6C74-4D86-84E1-AC58C582B7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99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92996C55-6344-4BDE-94F6-7BF06BE20616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Be</a:t>
                    </a:r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A2C0F72-9B32-456D-932D-CC5DD250DC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Ca</a:t>
                    </a:r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477E7B64-1E1B-4CD5-907F-A87CDA4E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Mg</a:t>
                    </a: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2A024481-B3E7-408B-8DD9-70779C96B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Sr</a:t>
                    </a: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18235DDF-5089-4356-9159-EFA5CCA982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Ba</a:t>
                    </a: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3E80FA21-E6F2-4A1B-8740-3F3DBF1F4E7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9646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DB5F6D40-59A0-4909-8BD0-4255232C7F1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50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Sc</a:t>
                    </a: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28E32652-6813-4CAF-B5EE-85213D586E2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50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23411A7-E6A2-459D-A3FC-5DAB3590802C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Ti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1FE0BD8D-C34C-45F3-A76A-18673140C7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Zr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F499ADF5-21A9-48A5-A6F6-DF15B3A6EA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Hf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FD3ABB95-3A44-471F-94A6-DEF4BEC1C98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359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3D1E4E56-5C3A-4CFB-957B-FB088CC76517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C91ED62-1602-4147-959E-260821676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Nb</a:t>
                    </a:r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2AEF9138-A893-4E39-8E89-469584F48BA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Ta</a:t>
                    </a: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3601E939-85FE-432A-8206-D22976BF7A3C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744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4DC42ACB-F3E7-4D51-ADAC-C1E6C36B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Cr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A21FE326-8A62-4B37-9C8E-3C1CF0A85329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Mo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17954961-EA01-4955-9954-35ED1C9B87E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W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D81D388-ADD5-4FD3-B74E-5C347449B603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16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E7E9C345-E69D-4CFE-92E4-1D9215A85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Mn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8532BFA6-595E-4223-BF7B-D2ACBADE0DB8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7728D3B8-FF97-447E-890C-F6271E165640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Re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B0DF1FEC-A24B-4B55-90BD-70140EEE58C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023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744B768-2A1F-41F7-B57B-9550045FFC6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Fe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1F37ECAC-B07F-4BA6-AA3F-F2C6841F718C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Ru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01D130B7-E2F9-4201-A533-F41012C9FAB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77B39C57-C79C-4916-979D-490E94467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861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0004D56D-1C4B-4132-847D-11B26AB3F47C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Co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BB1B3DD9-6193-4751-93AB-3399FDCE30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Rh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002AE13-8F60-4311-BBBA-71A79897FC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Ir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2C4497E6-3288-465F-8BFB-1F9623B1817C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51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Mt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6B7C700-A2E9-4152-9A7B-2FFE9968DD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Ni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35022E7F-8FE4-4F22-8587-5441C4908477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Pd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64186B9-B1C2-40B8-860F-5555BFB47C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Pt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EEF63F3E-8FB5-4C88-AAD4-7150C303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9404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7CE624B7-B3F1-4A9A-9BB4-F4716CB73156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Cu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5875BA8B-0819-4436-BBD0-A2F6D615A9C2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Ag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3845EA5-C975-462C-9DF1-16D23D5B3D93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Au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11F18C6-01A9-4698-8C86-A7613A587BAF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687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E50B344-AF58-4373-B1C5-425002BE922E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Zn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9F3E62DA-FC37-49F8-841F-C258621EAC19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Cd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70496EDE-8A6D-469A-8714-3443A1AAB1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Hg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7B8059FC-6356-4D57-8BDB-77CFCA5569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8003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27516B4B-9B51-4AD8-A251-CB546F283179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F4DAEC8F-0F4C-4CA3-962E-96783A9EB2D0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267339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Ga</a:t>
                    </a:r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DAA04E0-5E9D-4F5F-A581-83E6DE214C54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2131979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Al</a:t>
                    </a:r>
                  </a:p>
                </p:txBody>
              </p: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3C1EAEA6-3F5B-4E21-BF1E-7A5C853A0F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3214817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49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In</a:t>
                    </a:r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C684C331-5A89-46AE-B832-ADF303AC3A50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3756236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Tl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C3F079A8-7FBE-456D-B8AC-F5DC9A65EE7A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703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AED4AECC-F9AE-4346-8249-8E926834FE5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1590558"/>
                    <a:ext cx="547546" cy="53621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4A4CB367-4F04-4F0D-BE29-4E0508FCE201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72228E6A-DAEB-4915-8987-C1BFB2B251C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4D196F01-EE7F-483C-B066-830C003AD3D1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D78EC3FA-75BF-4718-AF6A-7F4E6976DF8F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0132E731-B2AF-4751-852B-0B153CDB3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099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7A1AAD2C-3FB6-49B0-95BD-36EF8E6C562A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0AC488A6-5A29-4A70-A7C2-4A60E0E97BF2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750F4804-7E5F-4A37-AFFA-D9B0E9BC6A66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60FFA9F8-F1FD-4E20-9264-40CCB7153789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A13652EB-B1A2-4900-ACF3-285845AF6FE8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E506C3FF-8FC3-4125-8320-7D1BD05571B6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342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E29BE48F-3676-4EF6-89B8-2DFD5C6D2E8D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9B6D49DB-409E-472C-BBE6-E15234521151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671066F8-2C6D-4B3D-9651-655FA2463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50751404-F22A-4FEF-B199-EDAEF0975033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BE05E6EF-9E73-4420-927B-83A4422E913B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2DD250AF-1276-42BE-9D12-E06B0FA11518}"/>
                      </a:ext>
                    </a:extLst>
                  </p:cNvPr>
                  <p:cNvSpPr txBox="1"/>
                  <p:nvPr/>
                </p:nvSpPr>
                <p:spPr>
                  <a:xfrm>
                    <a:off x="9761269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Lv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3D339EF5-2416-48DA-9D62-061831FEA1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4A20338-D007-4485-89AE-61FAD6E6C4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EDB51624-E615-443E-A615-6E1817D5D96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D8DA56F3-305D-409D-91BA-96C34C4721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I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E4483E97-34A7-4C8E-AABF-BFAE061EEC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At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B21BFD0E-4487-4DC0-BFA7-63FDB49BB9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606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218376F-84A2-4650-B04E-3FCCA75FE2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1049141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9EEA1C59-B820-48C0-9FB8-53ACEBFEDD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159055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621A9CFA-8E2B-4EA0-9CCF-BED4E9176B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267339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36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Kr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E0E896B-C6DF-4DE5-9D98-18DF83D783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2131979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1C26F1A6-ADAC-4B8F-83E8-4619D71B57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3214817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Xe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4164EC9C-9F0B-49E9-B2E3-4203246FBD8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375623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Rn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C4428F8D-5459-4A8D-9FD7-8714E924B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9305" y="4297653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118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Og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EA9E5751-F4F1-425B-BBD3-D0DD07EF16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4250" y="5110238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6" name="TextBox 265">
                    <a:extLst>
                      <a:ext uri="{FF2B5EF4-FFF2-40B4-BE49-F238E27FC236}">
                        <a16:creationId xmlns:a16="http://schemas.microsoft.com/office/drawing/2014/main" id="{B9733E7D-6EF5-43F0-8013-53BCCD08C761}"/>
                      </a:ext>
                    </a:extLst>
                  </p:cNvPr>
                  <p:cNvSpPr txBox="1"/>
                  <p:nvPr/>
                </p:nvSpPr>
                <p:spPr>
                  <a:xfrm>
                    <a:off x="3204250" y="5651656"/>
                    <a:ext cx="547546" cy="76934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89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Ac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56BB36A4-8C27-4979-A752-12A650CD8C72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110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989C85B9-56B4-4C38-8147-CC361096D600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11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Th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69963EBE-78C8-4311-B630-7BD5782389EE}"/>
                      </a:ext>
                    </a:extLst>
                  </p:cNvPr>
                  <p:cNvSpPr txBox="1"/>
                  <p:nvPr/>
                </p:nvSpPr>
                <p:spPr>
                  <a:xfrm>
                    <a:off x="4279656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59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D23CC4CD-48C6-4BB5-9402-91EE8F36FB7F}"/>
                      </a:ext>
                    </a:extLst>
                  </p:cNvPr>
                  <p:cNvSpPr txBox="1"/>
                  <p:nvPr/>
                </p:nvSpPr>
                <p:spPr>
                  <a:xfrm>
                    <a:off x="4279656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Pa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0BA6424E-E523-4614-A358-B79D5297A3E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551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F8175F1-4867-40DD-93F3-67C97CCA18B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551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37EB7484-D3DE-4417-9E69-93279DA4AAAC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543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267A6CC2-F3BF-4C78-967B-2175C06B173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543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Np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29D4ECFC-BEFC-4D1D-9FCB-A83569A926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0405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Sm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6" name="TextBox 275">
                    <a:extLst>
                      <a:ext uri="{FF2B5EF4-FFF2-40B4-BE49-F238E27FC236}">
                        <a16:creationId xmlns:a16="http://schemas.microsoft.com/office/drawing/2014/main" id="{8A18A29F-DD24-4DCC-94EA-65088340D9E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0405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Pu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87321A00-1404-428C-AC69-4D92C3ED1A1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950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DCAAF6F0-7837-4560-98C9-8A8D0AB59D57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95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Am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DF7D086E-BA38-45B9-8DD4-112D772B1AC4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11" y="511023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64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Gd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F53349EA-D276-4623-BE1D-9AE60AD05FC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11" y="5651658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BE8123EA-EC9A-40D9-B6D9-9A9A1CA741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85287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65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0E374B2D-FB47-4536-A998-E2CB70BE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7585287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Bk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20E03722-D9D6-4ED4-860F-2749216602B1}"/>
                      </a:ext>
                    </a:extLst>
                  </p:cNvPr>
                  <p:cNvSpPr txBox="1"/>
                  <p:nvPr/>
                </p:nvSpPr>
                <p:spPr>
                  <a:xfrm>
                    <a:off x="8113148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66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Dy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0018BCCB-EFF7-434D-974F-B873275CB990}"/>
                      </a:ext>
                    </a:extLst>
                  </p:cNvPr>
                  <p:cNvSpPr txBox="1"/>
                  <p:nvPr/>
                </p:nvSpPr>
                <p:spPr>
                  <a:xfrm>
                    <a:off x="8113148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Cf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D0C474FB-4CF0-46FE-8F06-F01A237F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695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67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Ho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50070138-00BA-4A16-AB76-B26FCAF3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695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99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Es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C19BCCCE-93A7-4314-BC99-A232B627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188555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68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Er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7E853E7-E9B9-415B-AC06-B515E25E8CD7}"/>
                      </a:ext>
                    </a:extLst>
                  </p:cNvPr>
                  <p:cNvSpPr txBox="1"/>
                  <p:nvPr/>
                </p:nvSpPr>
                <p:spPr>
                  <a:xfrm>
                    <a:off x="9188555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Fm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6177A7EB-F143-4BF5-8267-B7A0C5943FF7}"/>
                      </a:ext>
                    </a:extLst>
                  </p:cNvPr>
                  <p:cNvSpPr txBox="1"/>
                  <p:nvPr/>
                </p:nvSpPr>
                <p:spPr>
                  <a:xfrm>
                    <a:off x="9773584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69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Tm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37A8D831-ADE4-43A7-B313-268894A1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9773584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Md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787369E5-9E9C-4072-A224-12D2ED16FF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1444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70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Yb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D91BFA9-33FE-4588-91A0-95748B4EC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1444" y="5651654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102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No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CC1C1AB3-EF01-4937-BB51-601F973AA35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990" y="5110236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71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Lu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70B9B5E0-A574-4FB6-AA05-F5E5F29EF56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990" y="5651652"/>
                    <a:ext cx="547546" cy="76935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103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Lr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  <a:t> </a:t>
                    </a:r>
                    <a:br>
                      <a:rPr kumimoji="0" lang="en-US" sz="5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</a:rPr>
                    </a:br>
                    <a:endPara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EDF1F94C-E124-4714-9AD1-20AFBCD99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7641" y="4151658"/>
                  <a:ext cx="269668" cy="101073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1CADE4"/>
                  </a:solidFill>
                  <a:prstDash val="solid"/>
                  <a:miter lim="800000"/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A0586585-A425-4537-AE63-125BF62B5C0B}"/>
                    </a:ext>
                  </a:extLst>
                </p:cNvPr>
                <p:cNvCxnSpPr/>
                <p:nvPr/>
              </p:nvCxnSpPr>
              <p:spPr>
                <a:xfrm>
                  <a:off x="2963998" y="4742689"/>
                  <a:ext cx="270337" cy="101427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1CADE4"/>
                  </a:solidFill>
                  <a:prstDash val="solid"/>
                  <a:miter lim="800000"/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75" name="Star: 5 Points 476">
                  <a:extLst>
                    <a:ext uri="{FF2B5EF4-FFF2-40B4-BE49-F238E27FC236}">
                      <a16:creationId xmlns:a16="http://schemas.microsoft.com/office/drawing/2014/main" id="{552170D8-4EDF-44A2-A624-276B5B7A7F51}"/>
                    </a:ext>
                  </a:extLst>
                </p:cNvPr>
                <p:cNvSpPr/>
                <p:nvPr/>
              </p:nvSpPr>
              <p:spPr>
                <a:xfrm>
                  <a:off x="2816326" y="3981674"/>
                  <a:ext cx="217170" cy="217170"/>
                </a:xfrm>
                <a:prstGeom prst="star5">
                  <a:avLst/>
                </a:prstGeom>
                <a:solidFill>
                  <a:srgbClr val="1CADE4"/>
                </a:solidFill>
                <a:ln w="12700" cap="flat" cmpd="sng" algn="ctr">
                  <a:solidFill>
                    <a:srgbClr val="1CADE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Star: 5 Points 477">
                  <a:extLst>
                    <a:ext uri="{FF2B5EF4-FFF2-40B4-BE49-F238E27FC236}">
                      <a16:creationId xmlns:a16="http://schemas.microsoft.com/office/drawing/2014/main" id="{7D59AC08-6573-46E8-9674-045C6DB84420}"/>
                    </a:ext>
                  </a:extLst>
                </p:cNvPr>
                <p:cNvSpPr/>
                <p:nvPr/>
              </p:nvSpPr>
              <p:spPr>
                <a:xfrm>
                  <a:off x="2816326" y="4559281"/>
                  <a:ext cx="217170" cy="217170"/>
                </a:xfrm>
                <a:prstGeom prst="star5">
                  <a:avLst/>
                </a:prstGeom>
                <a:solidFill>
                  <a:srgbClr val="1CADE4"/>
                </a:solidFill>
                <a:ln w="12700" cap="flat" cmpd="sng" algn="ctr">
                  <a:solidFill>
                    <a:srgbClr val="1CADE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D4CF533-523B-4624-934B-59FA0793AD73}"/>
                  </a:ext>
                </a:extLst>
              </p:cNvPr>
              <p:cNvSpPr txBox="1"/>
              <p:nvPr/>
            </p:nvSpPr>
            <p:spPr>
              <a:xfrm>
                <a:off x="5204081" y="2407009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05F51A-B2B0-4612-9E75-F877B69F85EC}"/>
                  </a:ext>
                </a:extLst>
              </p:cNvPr>
              <p:cNvSpPr txBox="1"/>
              <p:nvPr/>
            </p:nvSpPr>
            <p:spPr>
              <a:xfrm>
                <a:off x="558117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EC6E76B-713E-41ED-945C-6D40F02C9DB7}"/>
                  </a:ext>
                </a:extLst>
              </p:cNvPr>
              <p:cNvSpPr txBox="1"/>
              <p:nvPr/>
            </p:nvSpPr>
            <p:spPr>
              <a:xfrm>
                <a:off x="596264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7A603B8-3787-44F5-B768-081564A61468}"/>
                  </a:ext>
                </a:extLst>
              </p:cNvPr>
              <p:cNvSpPr txBox="1"/>
              <p:nvPr/>
            </p:nvSpPr>
            <p:spPr>
              <a:xfrm>
                <a:off x="6343112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C872BE0-434B-4F94-9D07-0277282A1C6B}"/>
                  </a:ext>
                </a:extLst>
              </p:cNvPr>
              <p:cNvSpPr txBox="1"/>
              <p:nvPr/>
            </p:nvSpPr>
            <p:spPr>
              <a:xfrm>
                <a:off x="6718370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57E96D0-36EC-4EA3-ADB4-46C54FCB7B3D}"/>
                  </a:ext>
                </a:extLst>
              </p:cNvPr>
              <p:cNvSpPr txBox="1"/>
              <p:nvPr/>
            </p:nvSpPr>
            <p:spPr>
              <a:xfrm>
                <a:off x="7094010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6C3F7B3-65C9-4ED6-BDA4-AC802BACC1D1}"/>
                  </a:ext>
                </a:extLst>
              </p:cNvPr>
              <p:cNvSpPr txBox="1"/>
              <p:nvPr/>
            </p:nvSpPr>
            <p:spPr>
              <a:xfrm>
                <a:off x="7476981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7EE1C6E-6BBC-4416-A21B-7C4A37A4BBAE}"/>
                  </a:ext>
                </a:extLst>
              </p:cNvPr>
              <p:cNvSpPr txBox="1"/>
              <p:nvPr/>
            </p:nvSpPr>
            <p:spPr>
              <a:xfrm>
                <a:off x="7854245" y="3157465"/>
                <a:ext cx="150245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F150707-62BF-46F5-8DE5-3D56EF677BD6}"/>
                  </a:ext>
                </a:extLst>
              </p:cNvPr>
              <p:cNvSpPr txBox="1"/>
              <p:nvPr/>
            </p:nvSpPr>
            <p:spPr>
              <a:xfrm>
                <a:off x="8192748" y="3157465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996F1D4-33EA-4141-916E-F8831DFC7343}"/>
                  </a:ext>
                </a:extLst>
              </p:cNvPr>
              <p:cNvSpPr txBox="1"/>
              <p:nvPr/>
            </p:nvSpPr>
            <p:spPr>
              <a:xfrm>
                <a:off x="8574190" y="3157162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922CE0-4B4E-45B9-B7E1-64E44F79B0AA}"/>
                  </a:ext>
                </a:extLst>
              </p:cNvPr>
              <p:cNvSpPr txBox="1"/>
              <p:nvPr/>
            </p:nvSpPr>
            <p:spPr>
              <a:xfrm>
                <a:off x="8958775" y="3160369"/>
                <a:ext cx="230373" cy="25806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BAF4ECC-245A-4B11-AC1F-FA3272DEA13C}"/>
                  </a:ext>
                </a:extLst>
              </p:cNvPr>
              <p:cNvSpPr txBox="1"/>
              <p:nvPr/>
            </p:nvSpPr>
            <p:spPr>
              <a:xfrm>
                <a:off x="6694014" y="2648208"/>
                <a:ext cx="378810" cy="346776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H</a:t>
                </a: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66685D4-6BF3-4130-BC08-50FDA878D4DD}"/>
                  </a:ext>
                </a:extLst>
              </p:cNvPr>
              <p:cNvCxnSpPr/>
              <p:nvPr/>
            </p:nvCxnSpPr>
            <p:spPr>
              <a:xfrm flipH="1">
                <a:off x="6949736" y="2757359"/>
                <a:ext cx="20043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1CADE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AAD7892-A9D0-4EC5-8F63-2EBBC5005F1D}"/>
                  </a:ext>
                </a:extLst>
              </p:cNvPr>
              <p:cNvCxnSpPr/>
              <p:nvPr/>
            </p:nvCxnSpPr>
            <p:spPr>
              <a:xfrm flipH="1">
                <a:off x="6949736" y="2860583"/>
                <a:ext cx="20043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1CADE4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9C239EA-DBFC-4458-9F18-83F3FB72F23F}"/>
                  </a:ext>
                </a:extLst>
              </p:cNvPr>
              <p:cNvSpPr txBox="1"/>
              <p:nvPr/>
            </p:nvSpPr>
            <p:spPr>
              <a:xfrm>
                <a:off x="7175722" y="2689567"/>
                <a:ext cx="667453" cy="2580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atomic number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symbol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8DE4B-A3D5-464B-92A5-F20989DDBD94}"/>
                </a:ext>
              </a:extLst>
            </p:cNvPr>
            <p:cNvCxnSpPr/>
            <p:nvPr/>
          </p:nvCxnSpPr>
          <p:spPr>
            <a:xfrm>
              <a:off x="5274420" y="1551446"/>
              <a:ext cx="5471203" cy="0"/>
            </a:xfrm>
            <a:prstGeom prst="line">
              <a:avLst/>
            </a:prstGeom>
            <a:noFill/>
            <a:ln w="539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30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>
          <a:gsLst>
            <a:gs pos="99695">
              <a:srgbClr val="EEEDED">
                <a:alpha val="73000"/>
              </a:srgbClr>
            </a:gs>
            <a:gs pos="99390">
              <a:srgbClr val="EEEDED"/>
            </a:gs>
            <a:gs pos="98781">
              <a:srgbClr val="EEEDEC"/>
            </a:gs>
            <a:gs pos="97562">
              <a:srgbClr val="EEEDEB"/>
            </a:gs>
            <a:gs pos="95125">
              <a:srgbClr val="EFEDE8"/>
            </a:gs>
            <a:gs pos="90250">
              <a:srgbClr val="F0EDE3"/>
            </a:gs>
            <a:gs pos="80500">
              <a:srgbClr val="F2ECD8"/>
            </a:gs>
            <a:gs pos="61000">
              <a:srgbClr val="F6EAC3"/>
            </a:gs>
            <a:gs pos="22000">
              <a:schemeClr val="accent4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65996" y="842696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This or That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71A14-1017-FC41-BA55-D698CF65620B}"/>
              </a:ext>
            </a:extLst>
          </p:cNvPr>
          <p:cNvSpPr/>
          <p:nvPr userDrawn="1"/>
        </p:nvSpPr>
        <p:spPr>
          <a:xfrm>
            <a:off x="155576" y="1211196"/>
            <a:ext cx="391766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Let’s see if you can crack the code.  You will need to identify which characteristic is being described in each statement.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(Hint: Slide the word over to reveal a number. You will need the number for the secret code.)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25BDA-F5CF-2849-B03A-A488D4BF6D0F}"/>
              </a:ext>
            </a:extLst>
          </p:cNvPr>
          <p:cNvSpPr/>
          <p:nvPr userDrawn="1"/>
        </p:nvSpPr>
        <p:spPr>
          <a:xfrm>
            <a:off x="16235" y="3571842"/>
            <a:ext cx="4196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SECRET CODE: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0F3EBC-8118-254B-A6FD-B31717EAC4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26307507"/>
              </p:ext>
            </p:extLst>
          </p:nvPr>
        </p:nvGraphicFramePr>
        <p:xfrm>
          <a:off x="4335005" y="-2"/>
          <a:ext cx="7860865" cy="5286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4826">
                  <a:extLst>
                    <a:ext uri="{9D8B030D-6E8A-4147-A177-3AD203B41FA5}">
                      <a16:colId xmlns:a16="http://schemas.microsoft.com/office/drawing/2014/main" val="2861055251"/>
                    </a:ext>
                  </a:extLst>
                </a:gridCol>
                <a:gridCol w="4031213">
                  <a:extLst>
                    <a:ext uri="{9D8B030D-6E8A-4147-A177-3AD203B41FA5}">
                      <a16:colId xmlns:a16="http://schemas.microsoft.com/office/drawing/2014/main" val="2523596841"/>
                    </a:ext>
                  </a:extLst>
                </a:gridCol>
                <a:gridCol w="1914826">
                  <a:extLst>
                    <a:ext uri="{9D8B030D-6E8A-4147-A177-3AD203B41FA5}">
                      <a16:colId xmlns:a16="http://schemas.microsoft.com/office/drawing/2014/main" val="2012209161"/>
                    </a:ext>
                  </a:extLst>
                </a:gridCol>
              </a:tblGrid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columns on the periodic table are called?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60061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Horizontal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rows on the periodic table are called?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26854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groups or families on the periodic table?</a:t>
                      </a:r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12374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periods on the periodic table?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98122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Elements in the same group are similar in this</a:t>
                      </a:r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89553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Elements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the same period are similar in this</a:t>
                      </a:r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07452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Which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group is most reactive?</a:t>
                      </a:r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90927"/>
                  </a:ext>
                </a:extLst>
              </a:tr>
              <a:tr h="660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What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are the electrons in the outermost orbit called?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2867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61C8BD-1D83-4B39-AFA6-B40CA460599A}"/>
              </a:ext>
            </a:extLst>
          </p:cNvPr>
          <p:cNvCxnSpPr/>
          <p:nvPr userDrawn="1"/>
        </p:nvCxnSpPr>
        <p:spPr>
          <a:xfrm>
            <a:off x="1220619" y="2398295"/>
            <a:ext cx="1580147" cy="0"/>
          </a:xfrm>
          <a:prstGeom prst="straightConnector1">
            <a:avLst/>
          </a:prstGeom>
          <a:ln w="28575">
            <a:solidFill>
              <a:srgbClr val="3593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64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35A9714-36C5-2C40-8C5A-CCD5DB66628D}"/>
              </a:ext>
            </a:extLst>
          </p:cNvPr>
          <p:cNvSpPr txBox="1">
            <a:spLocks/>
          </p:cNvSpPr>
          <p:nvPr userDrawn="1"/>
        </p:nvSpPr>
        <p:spPr>
          <a:xfrm>
            <a:off x="296052" y="1789199"/>
            <a:ext cx="6007509" cy="326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Shiny new Yeti cup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Carbon in your pencil lead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glob of sulfur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Nitrogen in the air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used in microprocessors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cell phones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Helium in a balloon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aluminum 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86FF-513D-1942-85B1-DA1EC71C7C8D}"/>
              </a:ext>
            </a:extLst>
          </p:cNvPr>
          <p:cNvSpPr txBox="1"/>
          <p:nvPr userDrawn="1"/>
        </p:nvSpPr>
        <p:spPr>
          <a:xfrm>
            <a:off x="91934" y="760663"/>
            <a:ext cx="12043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 about the descriptions below. Classify each item as a metal, nonmetal or metalloid.  </a:t>
            </a:r>
          </a:p>
        </p:txBody>
      </p:sp>
    </p:spTree>
    <p:extLst>
      <p:ext uri="{BB962C8B-B14F-4D97-AF65-F5344CB8AC3E}">
        <p14:creationId xmlns:p14="http://schemas.microsoft.com/office/powerpoint/2010/main" val="1333327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F686FF-513D-1942-85B1-DA1EC71C7C8D}"/>
              </a:ext>
            </a:extLst>
          </p:cNvPr>
          <p:cNvSpPr txBox="1"/>
          <p:nvPr userDrawn="1"/>
        </p:nvSpPr>
        <p:spPr>
          <a:xfrm>
            <a:off x="148496" y="760663"/>
            <a:ext cx="11814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kern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elements from period 2 on the Periodic Table. Explain </a:t>
            </a:r>
            <a:r>
              <a:rPr lang="en-US" sz="2800" kern="1200" noProof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differences in their reactivity and how it relates to the Periodic Table. </a:t>
            </a:r>
            <a:endParaRPr lang="en-US" sz="2800" kern="12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9EE9E5BF-3A5A-AE4F-98C2-A87AA7F51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48" y="1879600"/>
            <a:ext cx="568180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565330-0079-476E-A4B8-06D7A9EEB0F7}"/>
              </a:ext>
            </a:extLst>
          </p:cNvPr>
          <p:cNvSpPr/>
          <p:nvPr userDrawn="1"/>
        </p:nvSpPr>
        <p:spPr>
          <a:xfrm flipH="1">
            <a:off x="6014167" y="1331447"/>
            <a:ext cx="5929161" cy="320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E2B57F-392D-484F-ABDA-284F46603205}"/>
              </a:ext>
            </a:extLst>
          </p:cNvPr>
          <p:cNvSpPr txBox="1">
            <a:spLocks/>
          </p:cNvSpPr>
          <p:nvPr userDrawn="1"/>
        </p:nvSpPr>
        <p:spPr>
          <a:xfrm flipH="1">
            <a:off x="6078819" y="1290654"/>
            <a:ext cx="5723069" cy="492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Essential Questions: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330F8-A677-434D-8AF6-9B9FE5BBD2CF}"/>
              </a:ext>
            </a:extLst>
          </p:cNvPr>
          <p:cNvSpPr txBox="1"/>
          <p:nvPr userDrawn="1"/>
        </p:nvSpPr>
        <p:spPr>
          <a:xfrm>
            <a:off x="321013" y="136187"/>
            <a:ext cx="360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Reflect on the Essential Questions before you dive in…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A4A41-DFF7-48C0-94B2-C5A607372B27}"/>
              </a:ext>
            </a:extLst>
          </p:cNvPr>
          <p:cNvSpPr txBox="1"/>
          <p:nvPr userDrawn="1"/>
        </p:nvSpPr>
        <p:spPr>
          <a:xfrm>
            <a:off x="321013" y="960928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1. If you were quizzed today, which questions would you know the answers to already?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80C8D-DC47-42A6-9CA5-77F3F90DFCD0}"/>
              </a:ext>
            </a:extLst>
          </p:cNvPr>
          <p:cNvSpPr txBox="1"/>
          <p:nvPr userDrawn="1"/>
        </p:nvSpPr>
        <p:spPr>
          <a:xfrm>
            <a:off x="321012" y="2956766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2. Which questions would you need to learn more about to answer confidently?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2A3D9-1C1A-43BC-AAFF-15F32911AD3A}"/>
              </a:ext>
            </a:extLst>
          </p:cNvPr>
          <p:cNvSpPr/>
          <p:nvPr userDrawn="1"/>
        </p:nvSpPr>
        <p:spPr>
          <a:xfrm>
            <a:off x="6096000" y="1783603"/>
            <a:ext cx="3233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 valence electrons determine an atom’s chemical properties, including reactivity?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are elements classified on the periodic table?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1211D-909C-44B8-826A-9080D02A7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6" r="45236" b="17879"/>
          <a:stretch/>
        </p:blipFill>
        <p:spPr>
          <a:xfrm>
            <a:off x="4551126" y="1327955"/>
            <a:ext cx="146304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13F8C-2C20-4535-A39E-F60A110871B1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1568" y="1325880"/>
            <a:ext cx="269748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4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F686FF-513D-1942-85B1-DA1EC71C7C8D}"/>
              </a:ext>
            </a:extLst>
          </p:cNvPr>
          <p:cNvSpPr txBox="1"/>
          <p:nvPr userDrawn="1"/>
        </p:nvSpPr>
        <p:spPr>
          <a:xfrm>
            <a:off x="74248" y="760663"/>
            <a:ext cx="12043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kern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Periodic Table provides essential information on all elements. Pick two elements from the list below and compare their atomic structure, physical characteristics, and reactivity. 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9EE9E5BF-3A5A-AE4F-98C2-A87AA7F51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" y="2145658"/>
            <a:ext cx="4936122" cy="29438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D4BB411-111F-6148-8711-A7F17F5E61AD}"/>
              </a:ext>
            </a:extLst>
          </p:cNvPr>
          <p:cNvSpPr txBox="1">
            <a:spLocks/>
          </p:cNvSpPr>
          <p:nvPr userDrawn="1"/>
        </p:nvSpPr>
        <p:spPr>
          <a:xfrm>
            <a:off x="5010370" y="2377533"/>
            <a:ext cx="2517850" cy="294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beryllium (Be)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boron (B)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carbon (C)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fluoride (F)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neon (Ne)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helium (He)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chlorine (Cl)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(Si)</a:t>
            </a:r>
          </a:p>
        </p:txBody>
      </p:sp>
    </p:spTree>
    <p:extLst>
      <p:ext uri="{BB962C8B-B14F-4D97-AF65-F5344CB8AC3E}">
        <p14:creationId xmlns:p14="http://schemas.microsoft.com/office/powerpoint/2010/main" val="1420847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E96EA-94DB-4EC2-B8CC-43D684C1D83F}"/>
              </a:ext>
            </a:extLst>
          </p:cNvPr>
          <p:cNvSpPr/>
          <p:nvPr userDrawn="1"/>
        </p:nvSpPr>
        <p:spPr>
          <a:xfrm>
            <a:off x="4560087" y="0"/>
            <a:ext cx="7614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  <a:t>Give your best answer to...</a:t>
            </a:r>
            <a:b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s-I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Identify how valence electrons determine an atom’s chemical properties, including reactivity.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Interpret the arrangement of the Periodic Table to explain how properties are used to classify elements, including periods and groups.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13D97-490B-44B5-867D-55A05FC5D8DC}"/>
              </a:ext>
            </a:extLst>
          </p:cNvPr>
          <p:cNvSpPr/>
          <p:nvPr userDrawn="1"/>
        </p:nvSpPr>
        <p:spPr>
          <a:xfrm>
            <a:off x="-1" y="2348134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Check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87438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C75C0A-823E-4301-80B2-57CDFD64CD77}"/>
              </a:ext>
            </a:extLst>
          </p:cNvPr>
          <p:cNvSpPr/>
          <p:nvPr userDrawn="1"/>
        </p:nvSpPr>
        <p:spPr>
          <a:xfrm>
            <a:off x="0" y="2249413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Still have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DB70D-2861-44B1-B290-22BAD61EB16B}"/>
              </a:ext>
            </a:extLst>
          </p:cNvPr>
          <p:cNvSpPr txBox="1"/>
          <p:nvPr userDrawn="1"/>
        </p:nvSpPr>
        <p:spPr>
          <a:xfrm>
            <a:off x="4467109" y="648771"/>
            <a:ext cx="766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Which essential questions do you still need help to understand?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6BD89-7E87-427E-AD05-715A3E68DD72}"/>
              </a:ext>
            </a:extLst>
          </p:cNvPr>
          <p:cNvSpPr/>
          <p:nvPr userDrawn="1"/>
        </p:nvSpPr>
        <p:spPr>
          <a:xfrm>
            <a:off x="188789" y="1027956"/>
            <a:ext cx="430682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periodic table arranges all of the known elements in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order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increasing atomic number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(# of protons)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Order generally coincides with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increasing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mass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too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2EC4E-5FD3-44F6-817B-06E6365E57FE}"/>
              </a:ext>
            </a:extLst>
          </p:cNvPr>
          <p:cNvSpPr/>
          <p:nvPr userDrawn="1"/>
        </p:nvSpPr>
        <p:spPr>
          <a:xfrm>
            <a:off x="188788" y="479115"/>
            <a:ext cx="36311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Periodic Table</a:t>
            </a:r>
          </a:p>
        </p:txBody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4231FEDB-C5CE-4A0E-8AC2-54261B5B2A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75" y="589955"/>
            <a:ext cx="7716982" cy="46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A668C5-6F8A-4862-8B21-5E22E3E23C0C}"/>
              </a:ext>
            </a:extLst>
          </p:cNvPr>
          <p:cNvSpPr/>
          <p:nvPr userDrawn="1"/>
        </p:nvSpPr>
        <p:spPr>
          <a:xfrm>
            <a:off x="4753029" y="2333970"/>
            <a:ext cx="7193934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number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(14),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which is also the number of protons 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symbol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for silicon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(Si)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mass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(28.0086) 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element’s (atom’s)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(silicon)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2F88-E715-4D55-B51E-C31A74DF362B}"/>
              </a:ext>
            </a:extLst>
          </p:cNvPr>
          <p:cNvSpPr/>
          <p:nvPr userDrawn="1"/>
        </p:nvSpPr>
        <p:spPr>
          <a:xfrm>
            <a:off x="4753029" y="907298"/>
            <a:ext cx="68415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What can we tell about this element (atom) from the periodic table?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D7BED9-856C-4166-B7B4-3FA359E8A0AC}"/>
              </a:ext>
            </a:extLst>
          </p:cNvPr>
          <p:cNvGrpSpPr/>
          <p:nvPr userDrawn="1"/>
        </p:nvGrpSpPr>
        <p:grpSpPr>
          <a:xfrm>
            <a:off x="365759" y="900826"/>
            <a:ext cx="3568233" cy="3780902"/>
            <a:chOff x="8302751" y="1028842"/>
            <a:chExt cx="3568233" cy="37809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A9D7FE-BE09-4543-9CA5-C40E981DF6E8}"/>
                </a:ext>
              </a:extLst>
            </p:cNvPr>
            <p:cNvSpPr/>
            <p:nvPr/>
          </p:nvSpPr>
          <p:spPr>
            <a:xfrm>
              <a:off x="8302751" y="1028842"/>
              <a:ext cx="3568233" cy="37809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CDB81D-6FB0-4861-AAC3-3AB93AD4DBC4}"/>
                </a:ext>
              </a:extLst>
            </p:cNvPr>
            <p:cNvSpPr txBox="1"/>
            <p:nvPr/>
          </p:nvSpPr>
          <p:spPr>
            <a:xfrm>
              <a:off x="8906863" y="1720290"/>
              <a:ext cx="21167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CD288-8768-4314-B24F-8383159F71EC}"/>
                </a:ext>
              </a:extLst>
            </p:cNvPr>
            <p:cNvSpPr txBox="1"/>
            <p:nvPr/>
          </p:nvSpPr>
          <p:spPr>
            <a:xfrm>
              <a:off x="9509760" y="1182701"/>
              <a:ext cx="1097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14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F85FC-DF9B-4609-BE72-DC42A98A2F3D}"/>
                </a:ext>
              </a:extLst>
            </p:cNvPr>
            <p:cNvSpPr txBox="1"/>
            <p:nvPr/>
          </p:nvSpPr>
          <p:spPr>
            <a:xfrm>
              <a:off x="9218418" y="3487714"/>
              <a:ext cx="1736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28.0086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A766D2-6DC7-4EB7-9A49-3194D488463D}"/>
                </a:ext>
              </a:extLst>
            </p:cNvPr>
            <p:cNvSpPr txBox="1"/>
            <p:nvPr/>
          </p:nvSpPr>
          <p:spPr>
            <a:xfrm>
              <a:off x="9189951" y="3935276"/>
              <a:ext cx="1736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Silicon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8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188788" y="862497"/>
            <a:ext cx="43068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Metals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(blue) properties: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Solid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 room temperature (except mercury)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Shiny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luster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Ductile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(bend into a wire)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Malleable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(hammered)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Good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conductor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(heat and electricity)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High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density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High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melting point</a:t>
            </a:r>
          </a:p>
          <a:p>
            <a:pPr marL="274320" marR="0" lvl="0" indent="-27432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Reactivity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– those metals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 the bottom left corner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are most reactive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8" y="21915"/>
            <a:ext cx="294503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Periodic Table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Classification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F55538-9F29-4C37-B902-FD1294FBD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594360"/>
            <a:ext cx="772737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188788" y="1100241"/>
            <a:ext cx="43068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Nonmetals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(red) properties: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 luster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dull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appearance)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Poor conductor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of heat and electricity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Brittle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(breaks easily)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 ductile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 malleable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density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melting point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Less reactive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than metals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(reactivity increases left to right)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8" y="21915"/>
            <a:ext cx="294503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Periodic Table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Classification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F55538-9F29-4C37-B902-FD1294FBD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594360"/>
            <a:ext cx="772737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188788" y="1301409"/>
            <a:ext cx="43068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Metalloids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(green)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Elements on both sides of the zigzag line (staircase) have properties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both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metals and nonmetals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8" y="223083"/>
            <a:ext cx="294503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Periodic Table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Classification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F55538-9F29-4C37-B902-FD1294FBD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594360"/>
            <a:ext cx="772737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B33DAB-1F5E-490A-BCDB-CC5C97C3A00E}"/>
              </a:ext>
            </a:extLst>
          </p:cNvPr>
          <p:cNvSpPr/>
          <p:nvPr userDrawn="1"/>
        </p:nvSpPr>
        <p:spPr>
          <a:xfrm>
            <a:off x="0" y="1615889"/>
            <a:ext cx="430682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on the PT are the rows numbered from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1-7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Atomic number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increases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from left to right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Those in the same period have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same number of energy levels or shells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Chemical properties are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all similar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0F68-F461-4E83-9E4A-5541C81F55BE}"/>
              </a:ext>
            </a:extLst>
          </p:cNvPr>
          <p:cNvSpPr/>
          <p:nvPr userDrawn="1"/>
        </p:nvSpPr>
        <p:spPr>
          <a:xfrm>
            <a:off x="188788" y="479115"/>
            <a:ext cx="300595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Periods on the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Periodic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55538-9F29-4C37-B902-FD1294FBD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944" y="691129"/>
            <a:ext cx="7565113" cy="451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EAA0F-2392-46E3-94E0-8E648C58E00B}"/>
              </a:ext>
            </a:extLst>
          </p:cNvPr>
          <p:cNvSpPr txBox="1"/>
          <p:nvPr userDrawn="1"/>
        </p:nvSpPr>
        <p:spPr>
          <a:xfrm>
            <a:off x="4408402" y="1218635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13E2-5AC0-4208-B4C8-190C5E4E30ED}"/>
              </a:ext>
            </a:extLst>
          </p:cNvPr>
          <p:cNvSpPr txBox="1"/>
          <p:nvPr userDrawn="1"/>
        </p:nvSpPr>
        <p:spPr>
          <a:xfrm>
            <a:off x="4408401" y="1625139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D05D2-AA4F-40BB-866B-867A65EE7236}"/>
              </a:ext>
            </a:extLst>
          </p:cNvPr>
          <p:cNvSpPr txBox="1"/>
          <p:nvPr userDrawn="1"/>
        </p:nvSpPr>
        <p:spPr>
          <a:xfrm>
            <a:off x="4408400" y="2031643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C3909-CAE7-4B00-A582-1CD9E1DD2912}"/>
              </a:ext>
            </a:extLst>
          </p:cNvPr>
          <p:cNvSpPr txBox="1"/>
          <p:nvPr userDrawn="1"/>
        </p:nvSpPr>
        <p:spPr>
          <a:xfrm>
            <a:off x="4408399" y="2438147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349A-B550-409D-B61E-31965AC669CE}"/>
              </a:ext>
            </a:extLst>
          </p:cNvPr>
          <p:cNvSpPr txBox="1"/>
          <p:nvPr userDrawn="1"/>
        </p:nvSpPr>
        <p:spPr>
          <a:xfrm>
            <a:off x="4408399" y="2844651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68AB-94D7-474F-85D3-196F15C42404}"/>
              </a:ext>
            </a:extLst>
          </p:cNvPr>
          <p:cNvSpPr txBox="1"/>
          <p:nvPr userDrawn="1"/>
        </p:nvSpPr>
        <p:spPr>
          <a:xfrm>
            <a:off x="4408392" y="3251155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F8496-0B2E-4221-85EE-AEB3FECFF0BD}"/>
              </a:ext>
            </a:extLst>
          </p:cNvPr>
          <p:cNvSpPr txBox="1"/>
          <p:nvPr userDrawn="1"/>
        </p:nvSpPr>
        <p:spPr>
          <a:xfrm>
            <a:off x="4408385" y="3657658"/>
            <a:ext cx="272955" cy="274320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324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6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C813-1CBD-48D1-BFB0-18E7EEA13DEC}"/>
              </a:ext>
            </a:extLst>
          </p:cNvPr>
          <p:cNvSpPr txBox="1"/>
          <p:nvPr userDrawn="1"/>
        </p:nvSpPr>
        <p:spPr>
          <a:xfrm>
            <a:off x="9004010" y="5240179"/>
            <a:ext cx="3187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2"/>
                </a:solidFill>
                <a:latin typeface="Verdana" panose="020B0604030504040204" pitchFamily="34" charset="0"/>
              </a:rPr>
              <a:t>Vers</a:t>
            </a:r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. 07/2020   © Kesler Science, LLC</a:t>
            </a:r>
          </a:p>
        </p:txBody>
      </p:sp>
    </p:spTree>
    <p:extLst>
      <p:ext uri="{BB962C8B-B14F-4D97-AF65-F5344CB8AC3E}">
        <p14:creationId xmlns:p14="http://schemas.microsoft.com/office/powerpoint/2010/main" val="3081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88A0-44CB-4552-9DC9-022D26FE6A3A}"/>
              </a:ext>
            </a:extLst>
          </p:cNvPr>
          <p:cNvSpPr txBox="1"/>
          <p:nvPr userDrawn="1"/>
        </p:nvSpPr>
        <p:spPr>
          <a:xfrm>
            <a:off x="9646171" y="5240976"/>
            <a:ext cx="2530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6F784-446B-4A56-9E47-F5B0A9B172D2}"/>
              </a:ext>
            </a:extLst>
          </p:cNvPr>
          <p:cNvSpPr/>
          <p:nvPr userDrawn="1"/>
        </p:nvSpPr>
        <p:spPr>
          <a:xfrm>
            <a:off x="-1" y="0"/>
            <a:ext cx="4309353" cy="548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9FFFEB-88AD-894E-B5F5-C0FF3F00D07B}"/>
              </a:ext>
            </a:extLst>
          </p:cNvPr>
          <p:cNvSpPr txBox="1">
            <a:spLocks/>
          </p:cNvSpPr>
          <p:nvPr userDrawn="1"/>
        </p:nvSpPr>
        <p:spPr>
          <a:xfrm>
            <a:off x="4309352" y="0"/>
            <a:ext cx="7882648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and Reactivity</a:t>
            </a:r>
          </a:p>
        </p:txBody>
      </p:sp>
    </p:spTree>
    <p:extLst>
      <p:ext uri="{BB962C8B-B14F-4D97-AF65-F5344CB8AC3E}">
        <p14:creationId xmlns:p14="http://schemas.microsoft.com/office/powerpoint/2010/main" val="31807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31" r:id="rId10"/>
    <p:sldLayoutId id="2147483832" r:id="rId11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31129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7" y="0"/>
            <a:ext cx="4309353" cy="548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6AEB38-13CA-4E16-A372-6073228DBC23}"/>
              </a:ext>
            </a:extLst>
          </p:cNvPr>
          <p:cNvSpPr txBox="1">
            <a:spLocks/>
          </p:cNvSpPr>
          <p:nvPr userDrawn="1"/>
        </p:nvSpPr>
        <p:spPr>
          <a:xfrm>
            <a:off x="-21336" y="15389"/>
            <a:ext cx="7882648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and Reactivity</a:t>
            </a: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842" r:id="rId2"/>
    <p:sldLayoutId id="2147483843" r:id="rId3"/>
    <p:sldLayoutId id="2147483844" r:id="rId4"/>
    <p:sldLayoutId id="2147483845" r:id="rId5"/>
    <p:sldLayoutId id="2147483847" r:id="rId6"/>
    <p:sldLayoutId id="2147483848" r:id="rId7"/>
    <p:sldLayoutId id="2147483849" r:id="rId8"/>
    <p:sldLayoutId id="2147483850" r:id="rId9"/>
    <p:sldLayoutId id="2147483860" r:id="rId10"/>
    <p:sldLayoutId id="2147483851" r:id="rId11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230464-88EE-43E6-A4B3-F8AAF2373108}"/>
              </a:ext>
            </a:extLst>
          </p:cNvPr>
          <p:cNvSpPr/>
          <p:nvPr userDrawn="1"/>
        </p:nvSpPr>
        <p:spPr>
          <a:xfrm>
            <a:off x="2528" y="0"/>
            <a:ext cx="4306824" cy="548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9CC5A-52DA-4412-922E-5F82495B4DBE}"/>
              </a:ext>
            </a:extLst>
          </p:cNvPr>
          <p:cNvSpPr/>
          <p:nvPr userDrawn="1"/>
        </p:nvSpPr>
        <p:spPr>
          <a:xfrm>
            <a:off x="-1" y="0"/>
            <a:ext cx="4309353" cy="685800"/>
          </a:xfrm>
          <a:prstGeom prst="rect">
            <a:avLst/>
          </a:prstGeom>
          <a:solidFill>
            <a:srgbClr val="16496F"/>
          </a:solidFill>
          <a:ln>
            <a:solidFill>
              <a:srgbClr val="164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Quick Action: INB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FDD2-51EF-4ED4-B264-557A90876473}"/>
              </a:ext>
            </a:extLst>
          </p:cNvPr>
          <p:cNvSpPr txBox="1"/>
          <p:nvPr userDrawn="1"/>
        </p:nvSpPr>
        <p:spPr>
          <a:xfrm>
            <a:off x="10346218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3284E9-7434-4837-96DC-9DA19958A0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76136"/>
            <a:ext cx="533527" cy="5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5957FD-2ADE-41B3-BEE3-389924FC4764}"/>
              </a:ext>
            </a:extLst>
          </p:cNvPr>
          <p:cNvSpPr/>
          <p:nvPr userDrawn="1"/>
        </p:nvSpPr>
        <p:spPr>
          <a:xfrm>
            <a:off x="-1" y="0"/>
            <a:ext cx="4309353" cy="685800"/>
          </a:xfrm>
          <a:prstGeom prst="rect">
            <a:avLst/>
          </a:prstGeom>
          <a:solidFill>
            <a:srgbClr val="16496F"/>
          </a:solidFill>
          <a:ln>
            <a:solidFill>
              <a:srgbClr val="164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Verdana" panose="020B0604030504040204" pitchFamily="34" charset="0"/>
              </a:rPr>
              <a:t>Quick Action: INB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94538-78C7-43C6-9151-91DF9FE64096}"/>
              </a:ext>
            </a:extLst>
          </p:cNvPr>
          <p:cNvSpPr txBox="1"/>
          <p:nvPr userDrawn="1"/>
        </p:nvSpPr>
        <p:spPr>
          <a:xfrm>
            <a:off x="10382027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594691-796A-482D-91FB-3549BD9F6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76136"/>
            <a:ext cx="533527" cy="5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378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F661B2-D87A-4BBF-9D77-11ED7EB52EFD}"/>
              </a:ext>
            </a:extLst>
          </p:cNvPr>
          <p:cNvSpPr/>
          <p:nvPr userDrawn="1"/>
        </p:nvSpPr>
        <p:spPr>
          <a:xfrm>
            <a:off x="7885176" y="0"/>
            <a:ext cx="4297680" cy="548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C8871-4262-4AA2-AC14-9C6A0E3856B3}"/>
              </a:ext>
            </a:extLst>
          </p:cNvPr>
          <p:cNvSpPr txBox="1"/>
          <p:nvPr userDrawn="1"/>
        </p:nvSpPr>
        <p:spPr>
          <a:xfrm>
            <a:off x="3996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274216-AD3A-4656-9EF8-A50E9E9031BC}"/>
              </a:ext>
            </a:extLst>
          </p:cNvPr>
          <p:cNvSpPr txBox="1">
            <a:spLocks/>
          </p:cNvSpPr>
          <p:nvPr userDrawn="1"/>
        </p:nvSpPr>
        <p:spPr>
          <a:xfrm>
            <a:off x="21434" y="13179"/>
            <a:ext cx="7882648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and Reactivity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BFEC6-7325-411E-B920-2C4647580263}"/>
              </a:ext>
            </a:extLst>
          </p:cNvPr>
          <p:cNvSpPr/>
          <p:nvPr userDrawn="1"/>
        </p:nvSpPr>
        <p:spPr>
          <a:xfrm>
            <a:off x="7885942" y="-888"/>
            <a:ext cx="4297680" cy="685800"/>
          </a:xfrm>
          <a:prstGeom prst="rect">
            <a:avLst/>
          </a:prstGeom>
          <a:solidFill>
            <a:srgbClr val="16496F"/>
          </a:solidFill>
          <a:ln>
            <a:solidFill>
              <a:srgbClr val="164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dirty="0">
                <a:latin typeface="Verdana" panose="020B0604030504040204" pitchFamily="34" charset="0"/>
              </a:rPr>
              <a:t>Quick Action: INB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BC31E1-7DCC-4355-9058-0602E5091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954" y="75248"/>
            <a:ext cx="533527" cy="5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0399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DB86FB-88F1-4DFB-9F8F-0BF9C22E601C}"/>
              </a:ext>
            </a:extLst>
          </p:cNvPr>
          <p:cNvSpPr/>
          <p:nvPr userDrawn="1"/>
        </p:nvSpPr>
        <p:spPr>
          <a:xfrm>
            <a:off x="-1" y="0"/>
            <a:ext cx="4309353" cy="685800"/>
          </a:xfrm>
          <a:prstGeom prst="rect">
            <a:avLst/>
          </a:prstGeom>
          <a:solidFill>
            <a:srgbClr val="F3A32F"/>
          </a:solidFill>
          <a:ln>
            <a:solidFill>
              <a:srgbClr val="F3A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Verdana" panose="020B0604030504040204" pitchFamily="34" charset="0"/>
              </a:rPr>
              <a:t>Last Look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8B93DE-A0D8-4397-892B-DFE8F160758A}"/>
              </a:ext>
            </a:extLst>
          </p:cNvPr>
          <p:cNvSpPr txBox="1">
            <a:spLocks/>
          </p:cNvSpPr>
          <p:nvPr userDrawn="1"/>
        </p:nvSpPr>
        <p:spPr>
          <a:xfrm>
            <a:off x="4309352" y="1"/>
            <a:ext cx="7882648" cy="685799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and Reactivity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91B6FC-EFB4-4050-879B-F2069C62C8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8" b="50701"/>
          <a:stretch/>
        </p:blipFill>
        <p:spPr>
          <a:xfrm>
            <a:off x="37514" y="64008"/>
            <a:ext cx="1023631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0D5087-9220-4391-9B77-67DA9292A56F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593B4"/>
          </a:solidFill>
          <a:ln>
            <a:solidFill>
              <a:srgbClr val="35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6C2B3C-5EFE-4AF6-9226-3508E47BB7B1}"/>
              </a:ext>
            </a:extLst>
          </p:cNvPr>
          <p:cNvSpPr txBox="1">
            <a:spLocks/>
          </p:cNvSpPr>
          <p:nvPr userDrawn="1"/>
        </p:nvSpPr>
        <p:spPr>
          <a:xfrm>
            <a:off x="896829" y="-19768"/>
            <a:ext cx="5958123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 About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CD87-DED0-4CDB-83EB-703322F3D4E9}"/>
              </a:ext>
            </a:extLst>
          </p:cNvPr>
          <p:cNvSpPr txBox="1"/>
          <p:nvPr userDrawn="1"/>
        </p:nvSpPr>
        <p:spPr>
          <a:xfrm>
            <a:off x="3996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1FA0F-1134-40B9-BCA5-ED566EB31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-2213" r="10025" b="53646"/>
          <a:stretch/>
        </p:blipFill>
        <p:spPr>
          <a:xfrm>
            <a:off x="71524" y="81635"/>
            <a:ext cx="825305" cy="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61" r:id="rId2"/>
    <p:sldLayoutId id="21474838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193CEF-E856-424A-B662-7B04520B6136}"/>
              </a:ext>
            </a:extLst>
          </p:cNvPr>
          <p:cNvSpPr/>
          <p:nvPr userDrawn="1"/>
        </p:nvSpPr>
        <p:spPr>
          <a:xfrm>
            <a:off x="-1" y="0"/>
            <a:ext cx="4309353" cy="5486399"/>
          </a:xfrm>
          <a:prstGeom prst="rect">
            <a:avLst/>
          </a:prstGeom>
          <a:solidFill>
            <a:srgbClr val="0C3956"/>
          </a:solidFill>
          <a:ln>
            <a:solidFill>
              <a:srgbClr val="164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F010E-C14F-458A-8C0E-845B96FCD2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4" y="889150"/>
            <a:ext cx="1079582" cy="1079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38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BEBAC-CD84-4662-8686-A8E4959EF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Periodic Table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and Reactivity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B5FBFE-EC18-4EFF-A73E-2E047BA1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Presented by Kesler Science</a:t>
            </a:r>
          </a:p>
        </p:txBody>
      </p:sp>
    </p:spTree>
    <p:extLst>
      <p:ext uri="{BB962C8B-B14F-4D97-AF65-F5344CB8AC3E}">
        <p14:creationId xmlns:p14="http://schemas.microsoft.com/office/powerpoint/2010/main" val="368477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60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20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F7E0C-580D-FE49-A27A-32871CF406B6}"/>
              </a:ext>
            </a:extLst>
          </p:cNvPr>
          <p:cNvSpPr txBox="1"/>
          <p:nvPr/>
        </p:nvSpPr>
        <p:spPr>
          <a:xfrm>
            <a:off x="5867151" y="1729876"/>
            <a:ext cx="5903844" cy="3139321"/>
          </a:xfrm>
          <a:prstGeom prst="rect">
            <a:avLst/>
          </a:prstGeom>
          <a:noFill/>
          <a:ln>
            <a:solidFill>
              <a:srgbClr val="3593B4"/>
            </a:solidFill>
          </a:ln>
        </p:spPr>
        <p:txBody>
          <a:bodyPr wrap="square" rtlCol="0">
            <a:spAutoFit/>
          </a:bodyPr>
          <a:lstStyle/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 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 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 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 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 </a:t>
            </a:r>
          </a:p>
          <a:p>
            <a:pPr marL="631825" indent="-403225">
              <a:spcBef>
                <a:spcPts val="600"/>
              </a:spcBef>
              <a:buAutoNum type="alphaUcPeriod"/>
            </a:pP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Verdana" panose="020B0604030504040204" pitchFamily="34" charset="0"/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29174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43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8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29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3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2C9AF-7A3E-7841-A54C-793A1A96DF40}"/>
              </a:ext>
            </a:extLst>
          </p:cNvPr>
          <p:cNvSpPr txBox="1"/>
          <p:nvPr/>
        </p:nvSpPr>
        <p:spPr>
          <a:xfrm>
            <a:off x="238539" y="2215648"/>
            <a:ext cx="5715000" cy="369332"/>
          </a:xfrm>
          <a:prstGeom prst="rect">
            <a:avLst/>
          </a:prstGeom>
          <a:noFill/>
          <a:ln>
            <a:solidFill>
              <a:srgbClr val="3593B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15675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47346D-02E9-4497-91A6-776BAA2AE662}"/>
              </a:ext>
            </a:extLst>
          </p:cNvPr>
          <p:cNvSpPr txBox="1"/>
          <p:nvPr/>
        </p:nvSpPr>
        <p:spPr>
          <a:xfrm>
            <a:off x="408561" y="1943527"/>
            <a:ext cx="343386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0EDD8-90DB-449A-8CA5-57BE58BDB1C1}"/>
              </a:ext>
            </a:extLst>
          </p:cNvPr>
          <p:cNvSpPr txBox="1"/>
          <p:nvPr/>
        </p:nvSpPr>
        <p:spPr>
          <a:xfrm>
            <a:off x="408560" y="3930435"/>
            <a:ext cx="343386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32492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34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81BBA-6B85-8148-A6A4-4FEFF521B8B5}"/>
              </a:ext>
            </a:extLst>
          </p:cNvPr>
          <p:cNvSpPr txBox="1"/>
          <p:nvPr/>
        </p:nvSpPr>
        <p:spPr>
          <a:xfrm>
            <a:off x="8106533" y="4518972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295812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8009B-7403-CF44-93AC-188A95D6845E}"/>
              </a:ext>
            </a:extLst>
          </p:cNvPr>
          <p:cNvSpPr/>
          <p:nvPr/>
        </p:nvSpPr>
        <p:spPr>
          <a:xfrm>
            <a:off x="223284" y="1105786"/>
            <a:ext cx="7389628" cy="32748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DB078"/>
              </a:gs>
            </a:gsLst>
            <a:lin ang="5400000" scaled="1"/>
          </a:gradFill>
          <a:ln>
            <a:solidFill>
              <a:srgbClr val="FDB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this box over after you have answered the question on the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225366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89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177E4-00A5-5449-BECE-4AA05C32D52A}"/>
              </a:ext>
            </a:extLst>
          </p:cNvPr>
          <p:cNvSpPr txBox="1"/>
          <p:nvPr/>
        </p:nvSpPr>
        <p:spPr>
          <a:xfrm>
            <a:off x="8106534" y="2049853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B1CC0-6A01-3547-AF4E-CD1B3535B5A5}"/>
              </a:ext>
            </a:extLst>
          </p:cNvPr>
          <p:cNvSpPr/>
          <p:nvPr/>
        </p:nvSpPr>
        <p:spPr>
          <a:xfrm>
            <a:off x="316049" y="1100855"/>
            <a:ext cx="7389628" cy="32748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DB078"/>
              </a:gs>
            </a:gsLst>
            <a:lin ang="5400000" scaled="1"/>
          </a:gradFill>
          <a:ln>
            <a:solidFill>
              <a:srgbClr val="FDB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this box over after you have answered the question on the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22444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B46BD-6585-5E43-934C-CC9B2ECDB70F}"/>
              </a:ext>
            </a:extLst>
          </p:cNvPr>
          <p:cNvSpPr txBox="1"/>
          <p:nvPr/>
        </p:nvSpPr>
        <p:spPr>
          <a:xfrm>
            <a:off x="6930887" y="2209023"/>
            <a:ext cx="5155096" cy="369332"/>
          </a:xfrm>
          <a:prstGeom prst="rect">
            <a:avLst/>
          </a:prstGeom>
          <a:noFill/>
          <a:ln>
            <a:solidFill>
              <a:srgbClr val="3593B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5619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893145" y="227778"/>
            <a:ext cx="864339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967234" y="1507434"/>
            <a:ext cx="716160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447510" y="2731743"/>
            <a:ext cx="1755609" cy="523220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number of </a:t>
            </a:r>
          </a:p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shells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303368" y="2685067"/>
            <a:ext cx="1755609" cy="523220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number of </a:t>
            </a:r>
          </a:p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valence electrons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869100" y="4138137"/>
            <a:ext cx="912429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450876" y="4849114"/>
            <a:ext cx="1748877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valence electrons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3F8B5-4701-F348-8CC4-7B9A73ADF135}"/>
              </a:ext>
            </a:extLst>
          </p:cNvPr>
          <p:cNvSpPr txBox="1"/>
          <p:nvPr/>
        </p:nvSpPr>
        <p:spPr>
          <a:xfrm>
            <a:off x="246960" y="3997541"/>
            <a:ext cx="37852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727362" y="193234"/>
            <a:ext cx="907621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893145" y="827261"/>
            <a:ext cx="864339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727362" y="827260"/>
            <a:ext cx="907621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639197" y="1540791"/>
            <a:ext cx="1083950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967234" y="2202085"/>
            <a:ext cx="716160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668051" y="2118864"/>
            <a:ext cx="1055096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4447510" y="3376382"/>
            <a:ext cx="1755609" cy="523220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number of </a:t>
            </a:r>
          </a:p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shells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303368" y="3376382"/>
            <a:ext cx="1755609" cy="523220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number of </a:t>
            </a:r>
          </a:p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valence electrons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668051" y="4138137"/>
            <a:ext cx="1026243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19D54-38FF-2646-99BB-96A3E12786E3}"/>
              </a:ext>
            </a:extLst>
          </p:cNvPr>
          <p:cNvSpPr txBox="1"/>
          <p:nvPr/>
        </p:nvSpPr>
        <p:spPr>
          <a:xfrm>
            <a:off x="10260888" y="4851668"/>
            <a:ext cx="1840568" cy="307777"/>
          </a:xfrm>
          <a:prstGeom prst="rect">
            <a:avLst/>
          </a:prstGeom>
          <a:solidFill>
            <a:srgbClr val="F8C7F2"/>
          </a:solidFill>
          <a:ln>
            <a:solidFill>
              <a:srgbClr val="F3A3A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 electrons</a:t>
            </a:r>
          </a:p>
        </p:txBody>
      </p:sp>
    </p:spTree>
    <p:extLst>
      <p:ext uri="{BB962C8B-B14F-4D97-AF65-F5344CB8AC3E}">
        <p14:creationId xmlns:p14="http://schemas.microsoft.com/office/powerpoint/2010/main" val="13985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D84ED6-971F-4496-9911-9B35860375A0}"/>
              </a:ext>
            </a:extLst>
          </p:cNvPr>
          <p:cNvSpPr txBox="1"/>
          <p:nvPr/>
        </p:nvSpPr>
        <p:spPr>
          <a:xfrm>
            <a:off x="5279303" y="1311188"/>
            <a:ext cx="6582497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FB164-017A-4832-8D4C-794D3A5B5EF8}"/>
              </a:ext>
            </a:extLst>
          </p:cNvPr>
          <p:cNvSpPr txBox="1"/>
          <p:nvPr/>
        </p:nvSpPr>
        <p:spPr>
          <a:xfrm>
            <a:off x="5279303" y="4021323"/>
            <a:ext cx="6582497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2157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AACA6-85AE-49D4-B18A-BD9CC90CFC58}"/>
              </a:ext>
            </a:extLst>
          </p:cNvPr>
          <p:cNvSpPr txBox="1"/>
          <p:nvPr/>
        </p:nvSpPr>
        <p:spPr>
          <a:xfrm>
            <a:off x="4579324" y="1312664"/>
            <a:ext cx="737745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your answer here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57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184EF-EBCF-D044-A9A6-35DB0BEBF045}"/>
              </a:ext>
            </a:extLst>
          </p:cNvPr>
          <p:cNvSpPr txBox="1"/>
          <p:nvPr/>
        </p:nvSpPr>
        <p:spPr>
          <a:xfrm>
            <a:off x="8106533" y="4282690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 </a:t>
            </a:r>
          </a:p>
        </p:txBody>
      </p:sp>
    </p:spTree>
    <p:extLst>
      <p:ext uri="{BB962C8B-B14F-4D97-AF65-F5344CB8AC3E}">
        <p14:creationId xmlns:p14="http://schemas.microsoft.com/office/powerpoint/2010/main" val="19049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10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048" y="2654904"/>
            <a:ext cx="2926080" cy="4014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048" y="3904319"/>
            <a:ext cx="2926080" cy="4014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048" y="3279611"/>
            <a:ext cx="2926080" cy="4014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Mass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048" y="4485492"/>
            <a:ext cx="2926080" cy="4014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Number</a:t>
            </a:r>
          </a:p>
        </p:txBody>
      </p:sp>
    </p:spTree>
    <p:extLst>
      <p:ext uri="{BB962C8B-B14F-4D97-AF65-F5344CB8AC3E}">
        <p14:creationId xmlns:p14="http://schemas.microsoft.com/office/powerpoint/2010/main" val="307327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EB9D-C162-4C4F-96C9-79208B912278}"/>
              </a:ext>
            </a:extLst>
          </p:cNvPr>
          <p:cNvSpPr txBox="1"/>
          <p:nvPr/>
        </p:nvSpPr>
        <p:spPr>
          <a:xfrm>
            <a:off x="8085268" y="1390634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0BA30-ED24-1649-AA4B-12B4C50F1B50}"/>
              </a:ext>
            </a:extLst>
          </p:cNvPr>
          <p:cNvSpPr txBox="1"/>
          <p:nvPr/>
        </p:nvSpPr>
        <p:spPr>
          <a:xfrm>
            <a:off x="8085268" y="2383006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30C26-B085-044B-A78A-76C08C111EE5}"/>
              </a:ext>
            </a:extLst>
          </p:cNvPr>
          <p:cNvSpPr txBox="1"/>
          <p:nvPr/>
        </p:nvSpPr>
        <p:spPr>
          <a:xfrm>
            <a:off x="8085268" y="3375378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18ABB-6E0E-B84F-B28E-82FCD63F22FC}"/>
              </a:ext>
            </a:extLst>
          </p:cNvPr>
          <p:cNvSpPr txBox="1"/>
          <p:nvPr/>
        </p:nvSpPr>
        <p:spPr>
          <a:xfrm>
            <a:off x="8085268" y="4669006"/>
            <a:ext cx="396142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rPr>
              <a:t>Type your answer here</a:t>
            </a:r>
          </a:p>
        </p:txBody>
      </p:sp>
    </p:spTree>
    <p:extLst>
      <p:ext uri="{BB962C8B-B14F-4D97-AF65-F5344CB8AC3E}">
        <p14:creationId xmlns:p14="http://schemas.microsoft.com/office/powerpoint/2010/main" val="37238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73966"/>
      </p:ext>
    </p:extLst>
  </p:cSld>
  <p:clrMapOvr>
    <a:masterClrMapping/>
  </p:clrMapOvr>
</p:sld>
</file>

<file path=ppt/theme/theme1.xml><?xml version="1.0" encoding="utf-8"?>
<a:theme xmlns:a="http://schemas.openxmlformats.org/drawingml/2006/main" name="Copyright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f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igh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B - Sidebar Le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B, block le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Quick INB Sidebar Le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L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ink About I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CD0BF9-0B5D-46A6-86A2-A9F45A565004}"/>
</file>

<file path=customXml/itemProps2.xml><?xml version="1.0" encoding="utf-8"?>
<ds:datastoreItem xmlns:ds="http://schemas.openxmlformats.org/officeDocument/2006/customXml" ds:itemID="{7E9975E1-887C-44B0-AAEE-1D19C2F39C55}"/>
</file>

<file path=customXml/itemProps3.xml><?xml version="1.0" encoding="utf-8"?>
<ds:datastoreItem xmlns:ds="http://schemas.openxmlformats.org/officeDocument/2006/customXml" ds:itemID="{FEE5172C-4E21-4929-8140-9C72460FA26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6317</TotalTime>
  <Words>175</Words>
  <Application>Microsoft Office PowerPoint</Application>
  <PresentationFormat>Custom</PresentationFormat>
  <Paragraphs>56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Courier New</vt:lpstr>
      <vt:lpstr>Verdana</vt:lpstr>
      <vt:lpstr>Copyright Only</vt:lpstr>
      <vt:lpstr>Left Block</vt:lpstr>
      <vt:lpstr>Right Block</vt:lpstr>
      <vt:lpstr>INB - Sidebar Left</vt:lpstr>
      <vt:lpstr>INB, block left</vt:lpstr>
      <vt:lpstr>Quick INB Sidebar Left</vt:lpstr>
      <vt:lpstr>Last Look</vt:lpstr>
      <vt:lpstr>Think About It Master</vt:lpstr>
      <vt:lpstr>5_Custom Design</vt:lpstr>
      <vt:lpstr>Periodic Table and Reactivity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Boundaries</dc:title>
  <dc:creator>Ali Stone</dc:creator>
  <cp:lastModifiedBy>Ali Stone</cp:lastModifiedBy>
  <cp:revision>292</cp:revision>
  <dcterms:created xsi:type="dcterms:W3CDTF">2020-06-02T18:01:15Z</dcterms:created>
  <dcterms:modified xsi:type="dcterms:W3CDTF">2020-07-30T03:18:29Z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19800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