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23"/>
  </p:notesMasterIdLst>
  <p:sldIdLst>
    <p:sldId id="256" r:id="rId5"/>
    <p:sldId id="514" r:id="rId6"/>
    <p:sldId id="494" r:id="rId7"/>
    <p:sldId id="517" r:id="rId8"/>
    <p:sldId id="525" r:id="rId9"/>
    <p:sldId id="518" r:id="rId10"/>
    <p:sldId id="519" r:id="rId11"/>
    <p:sldId id="520" r:id="rId12"/>
    <p:sldId id="260" r:id="rId13"/>
    <p:sldId id="266" r:id="rId14"/>
    <p:sldId id="521" r:id="rId15"/>
    <p:sldId id="522" r:id="rId16"/>
    <p:sldId id="529" r:id="rId17"/>
    <p:sldId id="530" r:id="rId18"/>
    <p:sldId id="531" r:id="rId19"/>
    <p:sldId id="532" r:id="rId20"/>
    <p:sldId id="533" r:id="rId21"/>
    <p:sldId id="592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94F0A-5EEF-4BB3-9064-345F968643C4}">
  <a:tblStyle styleId="{47A94F0A-5EEF-4BB3-9064-345F968643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963" autoAdjust="0"/>
  </p:normalViewPr>
  <p:slideViewPr>
    <p:cSldViewPr snapToGrid="0">
      <p:cViewPr varScale="1">
        <p:scale>
          <a:sx n="103" d="100"/>
          <a:sy n="103" d="100"/>
        </p:scale>
        <p:origin x="84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Sarina [Southern River College]" userId="7f2b4663-0468-4605-9163-1ba4158276d8" providerId="ADAL" clId="{6E3CBDF9-24DE-4F61-919E-31F1227B1912}"/>
    <pc:docChg chg="delSld modSld">
      <pc:chgData name="COOPER Sarina [Southern River College]" userId="7f2b4663-0468-4605-9163-1ba4158276d8" providerId="ADAL" clId="{6E3CBDF9-24DE-4F61-919E-31F1227B1912}" dt="2024-05-26T21:47:38.049" v="68" actId="6549"/>
      <pc:docMkLst>
        <pc:docMk/>
      </pc:docMkLst>
      <pc:sldChg chg="modSp mod">
        <pc:chgData name="COOPER Sarina [Southern River College]" userId="7f2b4663-0468-4605-9163-1ba4158276d8" providerId="ADAL" clId="{6E3CBDF9-24DE-4F61-919E-31F1227B1912}" dt="2024-05-26T21:45:55.896" v="15" actId="20577"/>
        <pc:sldMkLst>
          <pc:docMk/>
          <pc:sldMk cId="0" sldId="256"/>
        </pc:sldMkLst>
        <pc:spChg chg="mod">
          <ac:chgData name="COOPER Sarina [Southern River College]" userId="7f2b4663-0468-4605-9163-1ba4158276d8" providerId="ADAL" clId="{6E3CBDF9-24DE-4F61-919E-31F1227B1912}" dt="2024-05-26T21:45:55.896" v="15" actId="20577"/>
          <ac:spMkLst>
            <pc:docMk/>
            <pc:sldMk cId="0" sldId="256"/>
            <ac:spMk id="69" creationId="{00000000-0000-0000-0000-000000000000}"/>
          </ac:spMkLst>
        </pc:spChg>
      </pc:sldChg>
      <pc:sldChg chg="del">
        <pc:chgData name="COOPER Sarina [Southern River College]" userId="7f2b4663-0468-4605-9163-1ba4158276d8" providerId="ADAL" clId="{6E3CBDF9-24DE-4F61-919E-31F1227B1912}" dt="2024-05-26T21:47:19.868" v="50" actId="47"/>
        <pc:sldMkLst>
          <pc:docMk/>
          <pc:sldMk cId="0" sldId="258"/>
        </pc:sldMkLst>
      </pc:sldChg>
      <pc:sldChg chg="del">
        <pc:chgData name="COOPER Sarina [Southern River College]" userId="7f2b4663-0468-4605-9163-1ba4158276d8" providerId="ADAL" clId="{6E3CBDF9-24DE-4F61-919E-31F1227B1912}" dt="2024-05-26T21:46:46.696" v="42" actId="47"/>
        <pc:sldMkLst>
          <pc:docMk/>
          <pc:sldMk cId="0" sldId="271"/>
        </pc:sldMkLst>
      </pc:sldChg>
      <pc:sldChg chg="del">
        <pc:chgData name="COOPER Sarina [Southern River College]" userId="7f2b4663-0468-4605-9163-1ba4158276d8" providerId="ADAL" clId="{6E3CBDF9-24DE-4F61-919E-31F1227B1912}" dt="2024-05-26T21:46:43.423" v="37" actId="47"/>
        <pc:sldMkLst>
          <pc:docMk/>
          <pc:sldMk cId="0" sldId="308"/>
        </pc:sldMkLst>
      </pc:sldChg>
      <pc:sldChg chg="del">
        <pc:chgData name="COOPER Sarina [Southern River College]" userId="7f2b4663-0468-4605-9163-1ba4158276d8" providerId="ADAL" clId="{6E3CBDF9-24DE-4F61-919E-31F1227B1912}" dt="2024-05-26T21:46:44.187" v="38" actId="47"/>
        <pc:sldMkLst>
          <pc:docMk/>
          <pc:sldMk cId="0" sldId="309"/>
        </pc:sldMkLst>
      </pc:sldChg>
      <pc:sldChg chg="del">
        <pc:chgData name="COOPER Sarina [Southern River College]" userId="7f2b4663-0468-4605-9163-1ba4158276d8" providerId="ADAL" clId="{6E3CBDF9-24DE-4F61-919E-31F1227B1912}" dt="2024-05-26T21:46:44.844" v="39" actId="47"/>
        <pc:sldMkLst>
          <pc:docMk/>
          <pc:sldMk cId="0" sldId="310"/>
        </pc:sldMkLst>
      </pc:sldChg>
      <pc:sldChg chg="del">
        <pc:chgData name="COOPER Sarina [Southern River College]" userId="7f2b4663-0468-4605-9163-1ba4158276d8" providerId="ADAL" clId="{6E3CBDF9-24DE-4F61-919E-31F1227B1912}" dt="2024-05-26T21:46:45.470" v="40" actId="47"/>
        <pc:sldMkLst>
          <pc:docMk/>
          <pc:sldMk cId="0" sldId="311"/>
        </pc:sldMkLst>
      </pc:sldChg>
      <pc:sldChg chg="del">
        <pc:chgData name="COOPER Sarina [Southern River College]" userId="7f2b4663-0468-4605-9163-1ba4158276d8" providerId="ADAL" clId="{6E3CBDF9-24DE-4F61-919E-31F1227B1912}" dt="2024-05-26T21:46:46.007" v="41" actId="47"/>
        <pc:sldMkLst>
          <pc:docMk/>
          <pc:sldMk cId="0" sldId="312"/>
        </pc:sldMkLst>
      </pc:sldChg>
      <pc:sldChg chg="del">
        <pc:chgData name="COOPER Sarina [Southern River College]" userId="7f2b4663-0468-4605-9163-1ba4158276d8" providerId="ADAL" clId="{6E3CBDF9-24DE-4F61-919E-31F1227B1912}" dt="2024-05-26T21:46:47.341" v="43" actId="47"/>
        <pc:sldMkLst>
          <pc:docMk/>
          <pc:sldMk cId="0" sldId="313"/>
        </pc:sldMkLst>
      </pc:sldChg>
      <pc:sldChg chg="del">
        <pc:chgData name="COOPER Sarina [Southern River College]" userId="7f2b4663-0468-4605-9163-1ba4158276d8" providerId="ADAL" clId="{6E3CBDF9-24DE-4F61-919E-31F1227B1912}" dt="2024-05-26T21:46:48.207" v="44" actId="47"/>
        <pc:sldMkLst>
          <pc:docMk/>
          <pc:sldMk cId="0" sldId="315"/>
        </pc:sldMkLst>
      </pc:sldChg>
      <pc:sldChg chg="del">
        <pc:chgData name="COOPER Sarina [Southern River College]" userId="7f2b4663-0468-4605-9163-1ba4158276d8" providerId="ADAL" clId="{6E3CBDF9-24DE-4F61-919E-31F1227B1912}" dt="2024-05-26T21:46:49.994" v="45" actId="47"/>
        <pc:sldMkLst>
          <pc:docMk/>
          <pc:sldMk cId="0" sldId="316"/>
        </pc:sldMkLst>
      </pc:sldChg>
      <pc:sldChg chg="del">
        <pc:chgData name="COOPER Sarina [Southern River College]" userId="7f2b4663-0468-4605-9163-1ba4158276d8" providerId="ADAL" clId="{6E3CBDF9-24DE-4F61-919E-31F1227B1912}" dt="2024-05-26T21:46:50.916" v="46" actId="47"/>
        <pc:sldMkLst>
          <pc:docMk/>
          <pc:sldMk cId="0" sldId="317"/>
        </pc:sldMkLst>
      </pc:sldChg>
      <pc:sldChg chg="del">
        <pc:chgData name="COOPER Sarina [Southern River College]" userId="7f2b4663-0468-4605-9163-1ba4158276d8" providerId="ADAL" clId="{6E3CBDF9-24DE-4F61-919E-31F1227B1912}" dt="2024-05-26T21:46:42.151" v="36" actId="47"/>
        <pc:sldMkLst>
          <pc:docMk/>
          <pc:sldMk cId="0" sldId="327"/>
        </pc:sldMkLst>
      </pc:sldChg>
      <pc:sldChg chg="modSp mod">
        <pc:chgData name="COOPER Sarina [Southern River College]" userId="7f2b4663-0468-4605-9163-1ba4158276d8" providerId="ADAL" clId="{6E3CBDF9-24DE-4F61-919E-31F1227B1912}" dt="2024-05-26T21:46:12.329" v="34" actId="6549"/>
        <pc:sldMkLst>
          <pc:docMk/>
          <pc:sldMk cId="2310465093" sldId="514"/>
        </pc:sldMkLst>
        <pc:spChg chg="mod">
          <ac:chgData name="COOPER Sarina [Southern River College]" userId="7f2b4663-0468-4605-9163-1ba4158276d8" providerId="ADAL" clId="{6E3CBDF9-24DE-4F61-919E-31F1227B1912}" dt="2024-05-26T21:46:12.329" v="34" actId="6549"/>
          <ac:spMkLst>
            <pc:docMk/>
            <pc:sldMk cId="2310465093" sldId="514"/>
            <ac:spMk id="2" creationId="{63DC8E7B-9F7B-4C07-9607-933DD6402B84}"/>
          </ac:spMkLst>
        </pc:spChg>
        <pc:spChg chg="mod">
          <ac:chgData name="COOPER Sarina [Southern River College]" userId="7f2b4663-0468-4605-9163-1ba4158276d8" providerId="ADAL" clId="{6E3CBDF9-24DE-4F61-919E-31F1227B1912}" dt="2024-05-26T21:46:06.575" v="31" actId="20577"/>
          <ac:spMkLst>
            <pc:docMk/>
            <pc:sldMk cId="2310465093" sldId="514"/>
            <ac:spMk id="5" creationId="{F210124D-149F-475B-A023-5192A207D284}"/>
          </ac:spMkLst>
        </pc:spChg>
      </pc:sldChg>
      <pc:sldChg chg="del">
        <pc:chgData name="COOPER Sarina [Southern River College]" userId="7f2b4663-0468-4605-9163-1ba4158276d8" providerId="ADAL" clId="{6E3CBDF9-24DE-4F61-919E-31F1227B1912}" dt="2024-05-26T21:46:33.185" v="35" actId="47"/>
        <pc:sldMkLst>
          <pc:docMk/>
          <pc:sldMk cId="0" sldId="523"/>
        </pc:sldMkLst>
      </pc:sldChg>
      <pc:sldChg chg="del">
        <pc:chgData name="COOPER Sarina [Southern River College]" userId="7f2b4663-0468-4605-9163-1ba4158276d8" providerId="ADAL" clId="{6E3CBDF9-24DE-4F61-919E-31F1227B1912}" dt="2024-05-26T21:47:18.649" v="49" actId="47"/>
        <pc:sldMkLst>
          <pc:docMk/>
          <pc:sldMk cId="0" sldId="524"/>
        </pc:sldMkLst>
      </pc:sldChg>
      <pc:sldChg chg="del">
        <pc:chgData name="COOPER Sarina [Southern River College]" userId="7f2b4663-0468-4605-9163-1ba4158276d8" providerId="ADAL" clId="{6E3CBDF9-24DE-4F61-919E-31F1227B1912}" dt="2024-05-26T21:47:01.499" v="47" actId="47"/>
        <pc:sldMkLst>
          <pc:docMk/>
          <pc:sldMk cId="4119051355" sldId="527"/>
        </pc:sldMkLst>
      </pc:sldChg>
      <pc:sldChg chg="del">
        <pc:chgData name="COOPER Sarina [Southern River College]" userId="7f2b4663-0468-4605-9163-1ba4158276d8" providerId="ADAL" clId="{6E3CBDF9-24DE-4F61-919E-31F1227B1912}" dt="2024-05-26T21:47:04.368" v="48" actId="47"/>
        <pc:sldMkLst>
          <pc:docMk/>
          <pc:sldMk cId="1310711709" sldId="528"/>
        </pc:sldMkLst>
      </pc:sldChg>
      <pc:sldChg chg="modSp mod">
        <pc:chgData name="COOPER Sarina [Southern River College]" userId="7f2b4663-0468-4605-9163-1ba4158276d8" providerId="ADAL" clId="{6E3CBDF9-24DE-4F61-919E-31F1227B1912}" dt="2024-05-26T21:47:38.049" v="68" actId="6549"/>
        <pc:sldMkLst>
          <pc:docMk/>
          <pc:sldMk cId="4262576658" sldId="592"/>
        </pc:sldMkLst>
        <pc:spChg chg="mod">
          <ac:chgData name="COOPER Sarina [Southern River College]" userId="7f2b4663-0468-4605-9163-1ba4158276d8" providerId="ADAL" clId="{6E3CBDF9-24DE-4F61-919E-31F1227B1912}" dt="2024-05-26T21:47:38.049" v="68" actId="6549"/>
          <ac:spMkLst>
            <pc:docMk/>
            <pc:sldMk cId="4262576658" sldId="592"/>
            <ac:spMk id="2" creationId="{63DC8E7B-9F7B-4C07-9607-933DD6402B84}"/>
          </ac:spMkLst>
        </pc:spChg>
        <pc:spChg chg="mod">
          <ac:chgData name="COOPER Sarina [Southern River College]" userId="7f2b4663-0468-4605-9163-1ba4158276d8" providerId="ADAL" clId="{6E3CBDF9-24DE-4F61-919E-31F1227B1912}" dt="2024-05-26T21:47:33.548" v="66" actId="20577"/>
          <ac:spMkLst>
            <pc:docMk/>
            <pc:sldMk cId="4262576658" sldId="592"/>
            <ac:spMk id="5" creationId="{F210124D-149F-475B-A023-5192A207D2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Insert cover image and use transparency settings to fade image.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974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261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076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08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977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955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 idx="4294967295"/>
          </p:nvPr>
        </p:nvSpPr>
        <p:spPr>
          <a:xfrm>
            <a:off x="37768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/>
              <a:t>Atomic Structure</a:t>
            </a:r>
            <a:br>
              <a:rPr lang="en-GB" sz="6000" b="1" dirty="0"/>
            </a:br>
            <a:r>
              <a:rPr lang="en-GB" sz="6000" b="1" dirty="0"/>
              <a:t>Review</a:t>
            </a:r>
            <a:endParaRPr sz="6000" b="1" dirty="0"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4294967295"/>
          </p:nvPr>
        </p:nvSpPr>
        <p:spPr>
          <a:xfrm>
            <a:off x="311700" y="352207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Welcome to our community - Southern River College">
            <a:extLst>
              <a:ext uri="{FF2B5EF4-FFF2-40B4-BE49-F238E27FC236}">
                <a16:creationId xmlns:a16="http://schemas.microsoft.com/office/drawing/2014/main" id="{03DD47CE-BC46-4EF8-A3EC-DB610C6D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1" y="4318797"/>
            <a:ext cx="1556048" cy="677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381" y="944645"/>
            <a:ext cx="8520600" cy="5727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Arial" charset="0"/>
                <a:cs typeface="Arial" charset="0"/>
              </a:rPr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109" y="1950356"/>
            <a:ext cx="4141054" cy="2940732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2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Element name = </a:t>
            </a:r>
            <a:r>
              <a:rPr lang="en-US" sz="2100" b="1" dirty="0">
                <a:solidFill>
                  <a:srgbClr val="FF000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cobalt</a:t>
            </a:r>
            <a:br>
              <a:rPr lang="en-US" sz="2100" b="1" dirty="0">
                <a:solidFill>
                  <a:srgbClr val="FF000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2100" b="1" dirty="0">
              <a:solidFill>
                <a:srgbClr val="FF0000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2100" b="1" dirty="0">
                <a:solidFill>
                  <a:schemeClr val="accent2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Number of protons = </a:t>
            </a:r>
            <a:r>
              <a:rPr lang="en-US" sz="2100" b="1" dirty="0">
                <a:solidFill>
                  <a:srgbClr val="FF000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27</a:t>
            </a:r>
            <a:br>
              <a:rPr lang="en-US" sz="2100" b="1" dirty="0">
                <a:solidFill>
                  <a:srgbClr val="FF000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2100" b="1" dirty="0">
              <a:solidFill>
                <a:srgbClr val="FF0000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2100" b="1" dirty="0">
                <a:solidFill>
                  <a:schemeClr val="accent2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Number of neutrons = </a:t>
            </a:r>
            <a:r>
              <a:rPr lang="en-US" sz="2100" b="1" dirty="0">
                <a:solidFill>
                  <a:srgbClr val="FF000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32</a:t>
            </a:r>
            <a:br>
              <a:rPr lang="en-US" sz="2100" b="1" dirty="0">
                <a:solidFill>
                  <a:srgbClr val="FF000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2100" b="1" dirty="0">
              <a:solidFill>
                <a:srgbClr val="FF0000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2100" b="1" dirty="0">
                <a:solidFill>
                  <a:schemeClr val="accent2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Number of electrons = </a:t>
            </a:r>
            <a:r>
              <a:rPr lang="en-US" sz="2100" b="1" dirty="0">
                <a:solidFill>
                  <a:srgbClr val="FF000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27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8" y="2005536"/>
            <a:ext cx="4084631" cy="16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388C5CB-0D7F-4948-ABC2-9A5553487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FAED77-0918-4A8D-9AE1-0C563AD681A6}"/>
              </a:ext>
            </a:extLst>
          </p:cNvPr>
          <p:cNvSpPr txBox="1">
            <a:spLocks/>
          </p:cNvSpPr>
          <p:nvPr/>
        </p:nvSpPr>
        <p:spPr>
          <a:xfrm>
            <a:off x="2370057" y="897291"/>
            <a:ext cx="4431381" cy="13038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Century Gothic" panose="020B0502020202020204" pitchFamily="34" charset="0"/>
                <a:ea typeface="Arial" charset="0"/>
                <a:cs typeface="Arial" charset="0"/>
              </a:rPr>
              <a:t>Isotopes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D5D8C-8FFD-4C3C-8D07-AF423EACDBBB}"/>
              </a:ext>
            </a:extLst>
          </p:cNvPr>
          <p:cNvSpPr txBox="1"/>
          <p:nvPr/>
        </p:nvSpPr>
        <p:spPr>
          <a:xfrm>
            <a:off x="593888" y="1972847"/>
            <a:ext cx="8309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Arial" charset="0"/>
                <a:cs typeface="Arial" charset="0"/>
              </a:rPr>
              <a:t>Isotopes are atoms with the same number of protons but different numbers of neutrons. This means that they are the same element but have different masses.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2CED89-2F19-4924-B41C-570F8863E42E}"/>
              </a:ext>
            </a:extLst>
          </p:cNvPr>
          <p:cNvCxnSpPr>
            <a:cxnSpLocks/>
          </p:cNvCxnSpPr>
          <p:nvPr/>
        </p:nvCxnSpPr>
        <p:spPr>
          <a:xfrm flipV="1">
            <a:off x="787138" y="1587978"/>
            <a:ext cx="7956223" cy="14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48AC1A7-3CE7-41B8-8324-5EA4C575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5" y="3316942"/>
            <a:ext cx="6007183" cy="15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388C5CB-0D7F-4948-ABC2-9A5553487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FAED77-0918-4A8D-9AE1-0C563AD681A6}"/>
              </a:ext>
            </a:extLst>
          </p:cNvPr>
          <p:cNvSpPr txBox="1">
            <a:spLocks/>
          </p:cNvSpPr>
          <p:nvPr/>
        </p:nvSpPr>
        <p:spPr>
          <a:xfrm>
            <a:off x="2370057" y="897291"/>
            <a:ext cx="4431381" cy="13038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Century Gothic" panose="020B0502020202020204" pitchFamily="34" charset="0"/>
                <a:ea typeface="Arial" charset="0"/>
                <a:cs typeface="Arial" charset="0"/>
              </a:rPr>
              <a:t>Answers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D5D8C-8FFD-4C3C-8D07-AF423EACDBBB}"/>
              </a:ext>
            </a:extLst>
          </p:cNvPr>
          <p:cNvSpPr txBox="1"/>
          <p:nvPr/>
        </p:nvSpPr>
        <p:spPr>
          <a:xfrm>
            <a:off x="593888" y="1972847"/>
            <a:ext cx="8309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Arial" charset="0"/>
                <a:cs typeface="Arial" charset="0"/>
              </a:rPr>
              <a:t>Isotopes are atoms with the same number of protons but different numbers of neutrons. This means that they are the same element but have different masses.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2CED89-2F19-4924-B41C-570F8863E42E}"/>
              </a:ext>
            </a:extLst>
          </p:cNvPr>
          <p:cNvCxnSpPr>
            <a:cxnSpLocks/>
          </p:cNvCxnSpPr>
          <p:nvPr/>
        </p:nvCxnSpPr>
        <p:spPr>
          <a:xfrm flipV="1">
            <a:off x="787138" y="1587978"/>
            <a:ext cx="7956223" cy="14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318AB2-8E78-4E68-8205-289332A1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47" y="3293781"/>
            <a:ext cx="7315200" cy="15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46A954F-45BE-4C68-B76C-8C9FAF098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graphicFrame>
        <p:nvGraphicFramePr>
          <p:cNvPr id="9" name="Google Shape;79;p13">
            <a:extLst>
              <a:ext uri="{FF2B5EF4-FFF2-40B4-BE49-F238E27FC236}">
                <a16:creationId xmlns:a16="http://schemas.microsoft.com/office/drawing/2014/main" id="{2DF927CA-ADAE-4776-A5C8-8C2C1BEC335A}"/>
              </a:ext>
            </a:extLst>
          </p:cNvPr>
          <p:cNvGraphicFramePr/>
          <p:nvPr/>
        </p:nvGraphicFramePr>
        <p:xfrm>
          <a:off x="7406843" y="207640"/>
          <a:ext cx="1224575" cy="350490"/>
        </p:xfrm>
        <a:graphic>
          <a:graphicData uri="http://schemas.openxmlformats.org/drawingml/2006/table">
            <a:tbl>
              <a:tblPr>
                <a:noFill/>
                <a:tableStyleId>{47A94F0A-5EEF-4BB3-9064-345F968643C4}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2A4C5-7EEC-4C96-9CB7-9766A9C9B31D}"/>
              </a:ext>
            </a:extLst>
          </p:cNvPr>
          <p:cNvSpPr txBox="1">
            <a:spLocks/>
          </p:cNvSpPr>
          <p:nvPr/>
        </p:nvSpPr>
        <p:spPr>
          <a:xfrm>
            <a:off x="655095" y="1284680"/>
            <a:ext cx="8190456" cy="373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The arrangement of electrons in an atom is important because it determines the 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chemical properties.</a:t>
            </a:r>
            <a:b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8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Electrons are arranged in electron shells </a:t>
            </a:r>
            <a:b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(energy levels). </a:t>
            </a:r>
            <a:b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b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The lowest shells are filled first, with electrons with the least energy. </a:t>
            </a:r>
            <a:b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b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Higher shells contain electrons with more energy.</a:t>
            </a: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26CF6-20E3-4239-AB8E-730E408B8E56}"/>
              </a:ext>
            </a:extLst>
          </p:cNvPr>
          <p:cNvSpPr txBox="1"/>
          <p:nvPr/>
        </p:nvSpPr>
        <p:spPr>
          <a:xfrm>
            <a:off x="2616200" y="687755"/>
            <a:ext cx="43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Electron arrangement</a:t>
            </a:r>
            <a:endParaRPr lang="en-AU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7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46A954F-45BE-4C68-B76C-8C9FAF098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graphicFrame>
        <p:nvGraphicFramePr>
          <p:cNvPr id="9" name="Google Shape;79;p13">
            <a:extLst>
              <a:ext uri="{FF2B5EF4-FFF2-40B4-BE49-F238E27FC236}">
                <a16:creationId xmlns:a16="http://schemas.microsoft.com/office/drawing/2014/main" id="{2DF927CA-ADAE-4776-A5C8-8C2C1BEC335A}"/>
              </a:ext>
            </a:extLst>
          </p:cNvPr>
          <p:cNvGraphicFramePr/>
          <p:nvPr/>
        </p:nvGraphicFramePr>
        <p:xfrm>
          <a:off x="7406843" y="207640"/>
          <a:ext cx="1224575" cy="350490"/>
        </p:xfrm>
        <a:graphic>
          <a:graphicData uri="http://schemas.openxmlformats.org/drawingml/2006/table">
            <a:tbl>
              <a:tblPr>
                <a:noFill/>
                <a:tableStyleId>{47A94F0A-5EEF-4BB3-9064-345F968643C4}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2A4C5-7EEC-4C96-9CB7-9766A9C9B31D}"/>
              </a:ext>
            </a:extLst>
          </p:cNvPr>
          <p:cNvSpPr txBox="1">
            <a:spLocks/>
          </p:cNvSpPr>
          <p:nvPr/>
        </p:nvSpPr>
        <p:spPr>
          <a:xfrm>
            <a:off x="726972" y="1284680"/>
            <a:ext cx="8190456" cy="373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26CF6-20E3-4239-AB8E-730E408B8E56}"/>
              </a:ext>
            </a:extLst>
          </p:cNvPr>
          <p:cNvSpPr txBox="1"/>
          <p:nvPr/>
        </p:nvSpPr>
        <p:spPr>
          <a:xfrm>
            <a:off x="2616200" y="687755"/>
            <a:ext cx="43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Electron arrangement</a:t>
            </a:r>
            <a:endParaRPr lang="en-AU" sz="28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DAA62E-A091-4466-BD95-CCF9B4F74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3700"/>
              </p:ext>
            </p:extLst>
          </p:nvPr>
        </p:nvGraphicFramePr>
        <p:xfrm>
          <a:off x="773409" y="1414217"/>
          <a:ext cx="39769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Electron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Maximum</a:t>
                      </a:r>
                      <a:r>
                        <a:rPr lang="en-US" sz="2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umber of electrons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66EC66-67CB-4A15-9E21-4A6A9F69D2EA}"/>
              </a:ext>
            </a:extLst>
          </p:cNvPr>
          <p:cNvSpPr txBox="1"/>
          <p:nvPr/>
        </p:nvSpPr>
        <p:spPr>
          <a:xfrm>
            <a:off x="5692878" y="1833086"/>
            <a:ext cx="2724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Can you work out the rule for the maximum number of electrons allowed in each electron shell?</a:t>
            </a:r>
          </a:p>
        </p:txBody>
      </p:sp>
    </p:spTree>
    <p:extLst>
      <p:ext uri="{BB962C8B-B14F-4D97-AF65-F5344CB8AC3E}">
        <p14:creationId xmlns:p14="http://schemas.microsoft.com/office/powerpoint/2010/main" val="278209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46A954F-45BE-4C68-B76C-8C9FAF098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graphicFrame>
        <p:nvGraphicFramePr>
          <p:cNvPr id="9" name="Google Shape;79;p13">
            <a:extLst>
              <a:ext uri="{FF2B5EF4-FFF2-40B4-BE49-F238E27FC236}">
                <a16:creationId xmlns:a16="http://schemas.microsoft.com/office/drawing/2014/main" id="{2DF927CA-ADAE-4776-A5C8-8C2C1BEC335A}"/>
              </a:ext>
            </a:extLst>
          </p:cNvPr>
          <p:cNvGraphicFramePr/>
          <p:nvPr/>
        </p:nvGraphicFramePr>
        <p:xfrm>
          <a:off x="7406843" y="207640"/>
          <a:ext cx="1224575" cy="350490"/>
        </p:xfrm>
        <a:graphic>
          <a:graphicData uri="http://schemas.openxmlformats.org/drawingml/2006/table">
            <a:tbl>
              <a:tblPr>
                <a:noFill/>
                <a:tableStyleId>{47A94F0A-5EEF-4BB3-9064-345F968643C4}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2A4C5-7EEC-4C96-9CB7-9766A9C9B31D}"/>
              </a:ext>
            </a:extLst>
          </p:cNvPr>
          <p:cNvSpPr txBox="1">
            <a:spLocks/>
          </p:cNvSpPr>
          <p:nvPr/>
        </p:nvSpPr>
        <p:spPr>
          <a:xfrm>
            <a:off x="726972" y="1284680"/>
            <a:ext cx="8190456" cy="373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26CF6-20E3-4239-AB8E-730E408B8E56}"/>
              </a:ext>
            </a:extLst>
          </p:cNvPr>
          <p:cNvSpPr txBox="1"/>
          <p:nvPr/>
        </p:nvSpPr>
        <p:spPr>
          <a:xfrm>
            <a:off x="2616200" y="687755"/>
            <a:ext cx="43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Electron arrangement</a:t>
            </a:r>
            <a:endParaRPr lang="en-AU" sz="28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DAA62E-A091-4466-BD95-CCF9B4F74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03155"/>
              </p:ext>
            </p:extLst>
          </p:nvPr>
        </p:nvGraphicFramePr>
        <p:xfrm>
          <a:off x="773409" y="1414217"/>
          <a:ext cx="39769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Electron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Maximum</a:t>
                      </a:r>
                      <a:r>
                        <a:rPr lang="en-US" sz="2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umber of electrons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66EC66-67CB-4A15-9E21-4A6A9F69D2EA}"/>
              </a:ext>
            </a:extLst>
          </p:cNvPr>
          <p:cNvSpPr txBox="1"/>
          <p:nvPr/>
        </p:nvSpPr>
        <p:spPr>
          <a:xfrm>
            <a:off x="5692878" y="1228760"/>
            <a:ext cx="27241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Can you work out the rule for the maximum number of electrons allowed in each electron shell?</a:t>
            </a:r>
          </a:p>
          <a:p>
            <a:pPr algn="ctr"/>
            <a:endParaRPr lang="en-US" sz="2400" b="1" dirty="0">
              <a:solidFill>
                <a:schemeClr val="accent2"/>
              </a:solidFill>
              <a:highlight>
                <a:srgbClr val="FFFF00"/>
              </a:highlight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2n</a:t>
            </a:r>
            <a:r>
              <a:rPr lang="en-US" sz="3200" baseline="30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3200" b="1" dirty="0">
              <a:solidFill>
                <a:schemeClr val="accent2"/>
              </a:solidFill>
              <a:highlight>
                <a:srgbClr val="FFFF00"/>
              </a:highlight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4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2E7606-9AB1-48F7-8721-18A2571F3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C5409-009F-48E3-B202-23BA38C6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003300"/>
            <a:ext cx="7789333" cy="33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2E7606-9AB1-48F7-8721-18A2571F3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C458E-2623-40F5-8387-4F8E5182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3115"/>
            <a:ext cx="8108950" cy="34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210124D-149F-475B-A023-5192A207D28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61050" y="154708"/>
            <a:ext cx="8520600" cy="7926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Atomic Structure Review</a:t>
            </a:r>
            <a:endParaRPr lang="en-AU" b="1" dirty="0"/>
          </a:p>
        </p:txBody>
      </p:sp>
      <p:pic>
        <p:nvPicPr>
          <p:cNvPr id="1026" name="Picture 2" descr="Cute Chemistry Flask cursor – Custom Cursor">
            <a:extLst>
              <a:ext uri="{FF2B5EF4-FFF2-40B4-BE49-F238E27FC236}">
                <a16:creationId xmlns:a16="http://schemas.microsoft.com/office/drawing/2014/main" id="{ED65766D-EF23-4D24-B459-1CABE05C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18" y="96737"/>
            <a:ext cx="1811371" cy="9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chemistry flask cartoon - Transparent PNG &amp; SVG vector file">
            <a:extLst>
              <a:ext uri="{FF2B5EF4-FFF2-40B4-BE49-F238E27FC236}">
                <a16:creationId xmlns:a16="http://schemas.microsoft.com/office/drawing/2014/main" id="{F2B69075-DA2E-4E7E-A219-4369044DB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3" y="154708"/>
            <a:ext cx="1192344" cy="119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DC8E7B-9F7B-4C07-9607-933DD6402B84}"/>
              </a:ext>
            </a:extLst>
          </p:cNvPr>
          <p:cNvSpPr txBox="1"/>
          <p:nvPr/>
        </p:nvSpPr>
        <p:spPr>
          <a:xfrm>
            <a:off x="1368507" y="696663"/>
            <a:ext cx="691220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I can / will be able to: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Draw a </a:t>
            </a:r>
            <a:r>
              <a:rPr lang="en-US" sz="1900" b="1" dirty="0"/>
              <a:t>labelled diagram </a:t>
            </a:r>
            <a:r>
              <a:rPr lang="en-US" sz="1900" dirty="0"/>
              <a:t>of an </a:t>
            </a:r>
            <a:r>
              <a:rPr lang="en-US" sz="1900" b="1" dirty="0"/>
              <a:t>atom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Describe the </a:t>
            </a:r>
            <a:r>
              <a:rPr lang="en-US" sz="1900" b="1" dirty="0"/>
              <a:t>properties</a:t>
            </a:r>
            <a:r>
              <a:rPr lang="en-US" sz="1900" dirty="0"/>
              <a:t> of </a:t>
            </a:r>
            <a:r>
              <a:rPr lang="en-US" sz="1900" b="1" dirty="0"/>
              <a:t>subatomic particles </a:t>
            </a:r>
            <a:r>
              <a:rPr lang="en-US" sz="1900" dirty="0"/>
              <a:t>(P, N, E)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Recall how to </a:t>
            </a:r>
            <a:r>
              <a:rPr lang="en-US" sz="1900" b="1" dirty="0"/>
              <a:t>read an element </a:t>
            </a:r>
            <a:r>
              <a:rPr lang="en-US" sz="1900" dirty="0"/>
              <a:t>from the </a:t>
            </a:r>
            <a:r>
              <a:rPr lang="en-US" sz="1900" b="1" dirty="0"/>
              <a:t>Periodic Table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Explain the difference between an </a:t>
            </a:r>
            <a:r>
              <a:rPr lang="en-US" sz="1900" b="1" dirty="0"/>
              <a:t>isotope</a:t>
            </a:r>
            <a:r>
              <a:rPr lang="en-US" sz="1900" dirty="0"/>
              <a:t> and an </a:t>
            </a:r>
            <a:r>
              <a:rPr lang="en-US" sz="1900" b="1" dirty="0"/>
              <a:t>element</a:t>
            </a:r>
            <a:br>
              <a:rPr lang="en-US" sz="1900" b="1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Draw </a:t>
            </a:r>
            <a:r>
              <a:rPr lang="en-US" sz="1900" b="1" dirty="0"/>
              <a:t>electron configurations</a:t>
            </a:r>
            <a:r>
              <a:rPr lang="en-US" sz="1900" dirty="0"/>
              <a:t> of the first 20 elements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25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210124D-149F-475B-A023-5192A207D28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61050" y="154708"/>
            <a:ext cx="8520600" cy="7926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Atomic Structure Review</a:t>
            </a:r>
            <a:endParaRPr lang="en-AU" b="1" dirty="0"/>
          </a:p>
        </p:txBody>
      </p:sp>
      <p:pic>
        <p:nvPicPr>
          <p:cNvPr id="1026" name="Picture 2" descr="Cute Chemistry Flask cursor – Custom Cursor">
            <a:extLst>
              <a:ext uri="{FF2B5EF4-FFF2-40B4-BE49-F238E27FC236}">
                <a16:creationId xmlns:a16="http://schemas.microsoft.com/office/drawing/2014/main" id="{ED65766D-EF23-4D24-B459-1CABE05C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18" y="96737"/>
            <a:ext cx="1811371" cy="9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chemistry flask cartoon - Transparent PNG &amp; SVG vector file">
            <a:extLst>
              <a:ext uri="{FF2B5EF4-FFF2-40B4-BE49-F238E27FC236}">
                <a16:creationId xmlns:a16="http://schemas.microsoft.com/office/drawing/2014/main" id="{F2B69075-DA2E-4E7E-A219-4369044DB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3" y="96737"/>
            <a:ext cx="1192344" cy="119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DC8E7B-9F7B-4C07-9607-933DD6402B84}"/>
              </a:ext>
            </a:extLst>
          </p:cNvPr>
          <p:cNvSpPr txBox="1"/>
          <p:nvPr/>
        </p:nvSpPr>
        <p:spPr>
          <a:xfrm>
            <a:off x="1368507" y="696663"/>
            <a:ext cx="691220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I can / will be able to: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Draw a </a:t>
            </a:r>
            <a:r>
              <a:rPr lang="en-US" sz="1900" b="1" dirty="0"/>
              <a:t>labelled diagram </a:t>
            </a:r>
            <a:r>
              <a:rPr lang="en-US" sz="1900" dirty="0"/>
              <a:t>of an </a:t>
            </a:r>
            <a:r>
              <a:rPr lang="en-US" sz="1900" b="1" dirty="0"/>
              <a:t>atom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Describe the </a:t>
            </a:r>
            <a:r>
              <a:rPr lang="en-US" sz="1900" b="1" dirty="0"/>
              <a:t>properties</a:t>
            </a:r>
            <a:r>
              <a:rPr lang="en-US" sz="1900" dirty="0"/>
              <a:t> of </a:t>
            </a:r>
            <a:r>
              <a:rPr lang="en-US" sz="1900" b="1" dirty="0"/>
              <a:t>subatomic particles </a:t>
            </a:r>
            <a:r>
              <a:rPr lang="en-US" sz="1900" dirty="0"/>
              <a:t>(P, N, E)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Recall how to </a:t>
            </a:r>
            <a:r>
              <a:rPr lang="en-US" sz="1900" b="1" dirty="0"/>
              <a:t>read an element </a:t>
            </a:r>
            <a:r>
              <a:rPr lang="en-US" sz="1900" dirty="0"/>
              <a:t>from the </a:t>
            </a:r>
            <a:r>
              <a:rPr lang="en-US" sz="1900" b="1" dirty="0"/>
              <a:t>Periodic Table</a:t>
            </a:r>
            <a:br>
              <a:rPr lang="en-US" sz="1900" dirty="0"/>
            </a:b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Explain the difference between an </a:t>
            </a:r>
            <a:r>
              <a:rPr lang="en-US" sz="1900" b="1" dirty="0"/>
              <a:t>isotope</a:t>
            </a:r>
            <a:r>
              <a:rPr lang="en-US" sz="1900" dirty="0"/>
              <a:t> and an </a:t>
            </a:r>
            <a:r>
              <a:rPr lang="en-US" sz="1900" b="1" dirty="0"/>
              <a:t>element</a:t>
            </a:r>
            <a:br>
              <a:rPr lang="en-US" sz="1900" b="1" dirty="0"/>
            </a:br>
            <a:endParaRPr lang="en-US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Draw </a:t>
            </a:r>
            <a:r>
              <a:rPr lang="en-US" sz="1900" b="1" dirty="0"/>
              <a:t>electron configurations</a:t>
            </a:r>
            <a:r>
              <a:rPr lang="en-US" sz="1900" dirty="0"/>
              <a:t> of the first 20 elements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046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46A954F-45BE-4C68-B76C-8C9FAF098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graphicFrame>
        <p:nvGraphicFramePr>
          <p:cNvPr id="9" name="Google Shape;79;p13">
            <a:extLst>
              <a:ext uri="{FF2B5EF4-FFF2-40B4-BE49-F238E27FC236}">
                <a16:creationId xmlns:a16="http://schemas.microsoft.com/office/drawing/2014/main" id="{2DF927CA-ADAE-4776-A5C8-8C2C1BEC3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76399"/>
              </p:ext>
            </p:extLst>
          </p:nvPr>
        </p:nvGraphicFramePr>
        <p:xfrm>
          <a:off x="7406843" y="207640"/>
          <a:ext cx="1224575" cy="350490"/>
        </p:xfrm>
        <a:graphic>
          <a:graphicData uri="http://schemas.openxmlformats.org/drawingml/2006/table">
            <a:tbl>
              <a:tblPr>
                <a:noFill/>
                <a:tableStyleId>{47A94F0A-5EEF-4BB3-9064-345F968643C4}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2A4C5-7EEC-4C96-9CB7-9766A9C9B31D}"/>
              </a:ext>
            </a:extLst>
          </p:cNvPr>
          <p:cNvSpPr txBox="1">
            <a:spLocks/>
          </p:cNvSpPr>
          <p:nvPr/>
        </p:nvSpPr>
        <p:spPr>
          <a:xfrm>
            <a:off x="555397" y="506602"/>
            <a:ext cx="8169111" cy="175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/>
                </a:solidFill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Draw a labelled diagram of an atom of lithium</a:t>
            </a:r>
          </a:p>
        </p:txBody>
      </p:sp>
    </p:spTree>
    <p:extLst>
      <p:ext uri="{BB962C8B-B14F-4D97-AF65-F5344CB8AC3E}">
        <p14:creationId xmlns:p14="http://schemas.microsoft.com/office/powerpoint/2010/main" val="85013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46A954F-45BE-4C68-B76C-8C9FAF098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graphicFrame>
        <p:nvGraphicFramePr>
          <p:cNvPr id="9" name="Google Shape;79;p13">
            <a:extLst>
              <a:ext uri="{FF2B5EF4-FFF2-40B4-BE49-F238E27FC236}">
                <a16:creationId xmlns:a16="http://schemas.microsoft.com/office/drawing/2014/main" id="{2DF927CA-ADAE-4776-A5C8-8C2C1BEC335A}"/>
              </a:ext>
            </a:extLst>
          </p:cNvPr>
          <p:cNvGraphicFramePr/>
          <p:nvPr/>
        </p:nvGraphicFramePr>
        <p:xfrm>
          <a:off x="7406843" y="207640"/>
          <a:ext cx="1224575" cy="350490"/>
        </p:xfrm>
        <a:graphic>
          <a:graphicData uri="http://schemas.openxmlformats.org/drawingml/2006/table">
            <a:tbl>
              <a:tblPr>
                <a:noFill/>
                <a:tableStyleId>{47A94F0A-5EEF-4BB3-9064-345F968643C4}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2A4C5-7EEC-4C96-9CB7-9766A9C9B31D}"/>
              </a:ext>
            </a:extLst>
          </p:cNvPr>
          <p:cNvSpPr txBox="1">
            <a:spLocks/>
          </p:cNvSpPr>
          <p:nvPr/>
        </p:nvSpPr>
        <p:spPr>
          <a:xfrm>
            <a:off x="555397" y="506602"/>
            <a:ext cx="8169111" cy="175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/>
                </a:solidFill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Draw a labelled diagram of an atom of lithium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34289-EEF2-42ED-B9C8-63E70BE6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67" y="1994322"/>
            <a:ext cx="4152133" cy="27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C51EEE-7494-4DFA-8C77-1AD607ECC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E0156F-A928-4AFE-8F36-8F994CF447A3}"/>
              </a:ext>
            </a:extLst>
          </p:cNvPr>
          <p:cNvSpPr txBox="1">
            <a:spLocks/>
          </p:cNvSpPr>
          <p:nvPr/>
        </p:nvSpPr>
        <p:spPr>
          <a:xfrm>
            <a:off x="2370058" y="897291"/>
            <a:ext cx="4172144" cy="13038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Subatomic particles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F9E3538-A642-4719-BD84-F16A9D1EC563}"/>
              </a:ext>
            </a:extLst>
          </p:cNvPr>
          <p:cNvGraphicFramePr>
            <a:graphicFrameLocks/>
          </p:cNvGraphicFramePr>
          <p:nvPr/>
        </p:nvGraphicFramePr>
        <p:xfrm>
          <a:off x="732932" y="1885510"/>
          <a:ext cx="793972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28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Particle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Relative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Relative mass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8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charset="0"/>
                          <a:ea typeface="Arial" charset="0"/>
                          <a:cs typeface="Arial" charset="0"/>
                        </a:rPr>
                        <a:t>proton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8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charset="0"/>
                          <a:ea typeface="Arial" charset="0"/>
                          <a:cs typeface="Arial" charset="0"/>
                        </a:rPr>
                        <a:t>neutron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8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charset="0"/>
                          <a:ea typeface="Arial" charset="0"/>
                          <a:cs typeface="Arial" charset="0"/>
                        </a:rPr>
                        <a:t>electron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78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C51EEE-7494-4DFA-8C77-1AD607ECC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E0156F-A928-4AFE-8F36-8F994CF447A3}"/>
              </a:ext>
            </a:extLst>
          </p:cNvPr>
          <p:cNvSpPr txBox="1">
            <a:spLocks/>
          </p:cNvSpPr>
          <p:nvPr/>
        </p:nvSpPr>
        <p:spPr>
          <a:xfrm>
            <a:off x="2370058" y="897291"/>
            <a:ext cx="4172144" cy="13038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Subatomic particles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F9E3538-A642-4719-BD84-F16A9D1EC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93025"/>
              </p:ext>
            </p:extLst>
          </p:nvPr>
        </p:nvGraphicFramePr>
        <p:xfrm>
          <a:off x="732932" y="1885510"/>
          <a:ext cx="793972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28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Particle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Relative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Relative mass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8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charset="0"/>
                          <a:ea typeface="Arial" charset="0"/>
                          <a:cs typeface="Arial" charset="0"/>
                        </a:rPr>
                        <a:t>proton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8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charset="0"/>
                          <a:ea typeface="Arial" charset="0"/>
                          <a:cs typeface="Arial" charset="0"/>
                        </a:rPr>
                        <a:t>neutron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8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charset="0"/>
                          <a:ea typeface="Arial" charset="0"/>
                          <a:cs typeface="Arial" charset="0"/>
                        </a:rPr>
                        <a:t>electron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0392F-5ADB-4366-AEE2-4418B1DD9992}"/>
              </a:ext>
            </a:extLst>
          </p:cNvPr>
          <p:cNvCxnSpPr>
            <a:cxnSpLocks/>
          </p:cNvCxnSpPr>
          <p:nvPr/>
        </p:nvCxnSpPr>
        <p:spPr>
          <a:xfrm flipV="1">
            <a:off x="787138" y="1587978"/>
            <a:ext cx="7956223" cy="14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C51EEE-7494-4DFA-8C77-1AD607ECC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E0156F-A928-4AFE-8F36-8F994CF447A3}"/>
              </a:ext>
            </a:extLst>
          </p:cNvPr>
          <p:cNvSpPr txBox="1">
            <a:spLocks/>
          </p:cNvSpPr>
          <p:nvPr/>
        </p:nvSpPr>
        <p:spPr>
          <a:xfrm>
            <a:off x="2370058" y="897291"/>
            <a:ext cx="4172144" cy="13038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Subatomic 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AF9E3538-A642-4719-BD84-F16A9D1EC5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0681927"/>
                  </p:ext>
                </p:extLst>
              </p:nvPr>
            </p:nvGraphicFramePr>
            <p:xfrm>
              <a:off x="695225" y="1791242"/>
              <a:ext cx="7939725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9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2289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Particle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Relative charge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Relative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28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proton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nucleus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+1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28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neutron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nucleus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228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electron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electron cloud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280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8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2000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AF9E3538-A642-4719-BD84-F16A9D1EC5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0681927"/>
                  </p:ext>
                </p:extLst>
              </p:nvPr>
            </p:nvGraphicFramePr>
            <p:xfrm>
              <a:off x="695225" y="1791242"/>
              <a:ext cx="7939725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9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879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Particle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Relative charge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Relative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proton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nucleus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+1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neutron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nucleus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electron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electron cloud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17" t="-181290" r="-1533" b="-1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AA091E-27AD-4815-98D1-9DEA176FD885}"/>
              </a:ext>
            </a:extLst>
          </p:cNvPr>
          <p:cNvCxnSpPr>
            <a:cxnSpLocks/>
          </p:cNvCxnSpPr>
          <p:nvPr/>
        </p:nvCxnSpPr>
        <p:spPr>
          <a:xfrm flipV="1">
            <a:off x="787138" y="1587978"/>
            <a:ext cx="7956223" cy="14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8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388C5CB-0D7F-4948-ABC2-9A5553487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FAED77-0918-4A8D-9AE1-0C563AD681A6}"/>
              </a:ext>
            </a:extLst>
          </p:cNvPr>
          <p:cNvSpPr txBox="1">
            <a:spLocks/>
          </p:cNvSpPr>
          <p:nvPr/>
        </p:nvSpPr>
        <p:spPr>
          <a:xfrm>
            <a:off x="2370057" y="897291"/>
            <a:ext cx="4431381" cy="13038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Representing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D5D8C-8FFD-4C3C-8D07-AF423EACDBBB}"/>
              </a:ext>
            </a:extLst>
          </p:cNvPr>
          <p:cNvSpPr txBox="1"/>
          <p:nvPr/>
        </p:nvSpPr>
        <p:spPr>
          <a:xfrm>
            <a:off x="579748" y="1972847"/>
            <a:ext cx="2215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An element can be represented using a symbol</a:t>
            </a:r>
            <a:endParaRPr lang="en-AU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92CFA-5CBD-47B5-B969-B24C06245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5" y="1871219"/>
            <a:ext cx="3234912" cy="27396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2CED89-2F19-4924-B41C-570F8863E42E}"/>
              </a:ext>
            </a:extLst>
          </p:cNvPr>
          <p:cNvCxnSpPr>
            <a:cxnSpLocks/>
          </p:cNvCxnSpPr>
          <p:nvPr/>
        </p:nvCxnSpPr>
        <p:spPr>
          <a:xfrm flipV="1">
            <a:off x="787138" y="1587978"/>
            <a:ext cx="7956223" cy="14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780" y="879505"/>
            <a:ext cx="1988440" cy="5727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Arial" charset="0"/>
                <a:cs typeface="Arial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109" y="1950355"/>
            <a:ext cx="3695420" cy="3041137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Element name =</a:t>
            </a:r>
            <a:b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2100" b="1" dirty="0">
              <a:solidFill>
                <a:srgbClr val="00B050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Number of protons =</a:t>
            </a:r>
            <a:b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2100" b="1" dirty="0">
              <a:solidFill>
                <a:srgbClr val="00B050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Number of neutrons =</a:t>
            </a:r>
            <a:b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</a:br>
            <a: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 </a:t>
            </a:r>
          </a:p>
          <a:p>
            <a:r>
              <a:rPr lang="en-US" sz="2100" b="1" dirty="0">
                <a:solidFill>
                  <a:srgbClr val="00B050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Number of electrons 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66" y="2104975"/>
            <a:ext cx="4561298" cy="18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9549"/>
      </p:ext>
    </p:extLst>
  </p:cSld>
  <p:clrMapOvr>
    <a:masterClrMapping/>
  </p:clrMapOvr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E24821-97DC-43FD-B3BA-76F7803B73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3E5CA1-585C-4C36-9738-A8A056F09D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6975F-C386-4F52-A114-F16613E6047B}">
  <ds:schemaRefs>
    <ds:schemaRef ds:uri="http://www.w3.org/XML/1998/namespace"/>
    <ds:schemaRef ds:uri="2967a9fc-976b-42b5-912b-7e06731de9b6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aa21e55-63ad-464e-ae37-3f135e7c6d11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d5c732d2-f217-444a-91d8-37c5714ca695"/>
    <ds:schemaRef ds:uri="8f659357-f805-491c-ad0b-5621b2de64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461</Words>
  <Application>Microsoft Office PowerPoint</Application>
  <PresentationFormat>On-screen Show (16:9)</PresentationFormat>
  <Paragraphs>114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Century Gothic</vt:lpstr>
      <vt:lpstr>ASC EDI Template</vt:lpstr>
      <vt:lpstr>Atomic Structure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TOPIC</dc:title>
  <dc:creator>TechFast Australia</dc:creator>
  <cp:lastModifiedBy>COOPER Sarina [Southern River College]</cp:lastModifiedBy>
  <cp:revision>30</cp:revision>
  <dcterms:modified xsi:type="dcterms:W3CDTF">2024-05-26T21:47:42Z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17800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