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66" r:id="rId5"/>
    <p:sldId id="539" r:id="rId6"/>
    <p:sldId id="540" r:id="rId7"/>
    <p:sldId id="541" r:id="rId8"/>
    <p:sldId id="542" r:id="rId9"/>
    <p:sldId id="543" r:id="rId10"/>
    <p:sldId id="471" r:id="rId11"/>
    <p:sldId id="535" r:id="rId12"/>
    <p:sldId id="498" r:id="rId13"/>
    <p:sldId id="536" r:id="rId14"/>
    <p:sldId id="537" r:id="rId15"/>
    <p:sldId id="538" r:id="rId16"/>
    <p:sldId id="544" r:id="rId17"/>
    <p:sldId id="545" r:id="rId18"/>
    <p:sldId id="546" r:id="rId19"/>
    <p:sldId id="547" r:id="rId20"/>
    <p:sldId id="548" r:id="rId21"/>
    <p:sldId id="549" r:id="rId22"/>
    <p:sldId id="550" r:id="rId23"/>
    <p:sldId id="552" r:id="rId24"/>
    <p:sldId id="55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0" autoAdjust="0"/>
    <p:restoredTop sz="97386" autoAdjust="0"/>
  </p:normalViewPr>
  <p:slideViewPr>
    <p:cSldViewPr snapToGrid="0">
      <p:cViewPr varScale="1">
        <p:scale>
          <a:sx n="78" d="100"/>
          <a:sy n="78" d="100"/>
        </p:scale>
        <p:origin x="643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PER Sarina [Southern River College]" userId="7f2b4663-0468-4605-9163-1ba4158276d8" providerId="ADAL" clId="{9796156F-9E4D-41DB-B6E9-564FF2F652BB}"/>
    <pc:docChg chg="delSld modSld">
      <pc:chgData name="COOPER Sarina [Southern River College]" userId="7f2b4663-0468-4605-9163-1ba4158276d8" providerId="ADAL" clId="{9796156F-9E4D-41DB-B6E9-564FF2F652BB}" dt="2024-05-26T21:53:23.067" v="30" actId="14100"/>
      <pc:docMkLst>
        <pc:docMk/>
      </pc:docMkLst>
      <pc:sldChg chg="del">
        <pc:chgData name="COOPER Sarina [Southern River College]" userId="7f2b4663-0468-4605-9163-1ba4158276d8" providerId="ADAL" clId="{9796156F-9E4D-41DB-B6E9-564FF2F652BB}" dt="2024-05-26T21:50:01.152" v="2" actId="47"/>
        <pc:sldMkLst>
          <pc:docMk/>
          <pc:sldMk cId="2877501995" sldId="269"/>
        </pc:sldMkLst>
      </pc:sldChg>
      <pc:sldChg chg="del">
        <pc:chgData name="COOPER Sarina [Southern River College]" userId="7f2b4663-0468-4605-9163-1ba4158276d8" providerId="ADAL" clId="{9796156F-9E4D-41DB-B6E9-564FF2F652BB}" dt="2024-05-26T21:49:43.447" v="0" actId="47"/>
        <pc:sldMkLst>
          <pc:docMk/>
          <pc:sldMk cId="3782150850" sldId="276"/>
        </pc:sldMkLst>
      </pc:sldChg>
      <pc:sldChg chg="del">
        <pc:chgData name="COOPER Sarina [Southern River College]" userId="7f2b4663-0468-4605-9163-1ba4158276d8" providerId="ADAL" clId="{9796156F-9E4D-41DB-B6E9-564FF2F652BB}" dt="2024-05-26T21:49:48.632" v="1" actId="47"/>
        <pc:sldMkLst>
          <pc:docMk/>
          <pc:sldMk cId="2148213786" sldId="469"/>
        </pc:sldMkLst>
      </pc:sldChg>
      <pc:sldChg chg="modSp mod">
        <pc:chgData name="COOPER Sarina [Southern River College]" userId="7f2b4663-0468-4605-9163-1ba4158276d8" providerId="ADAL" clId="{9796156F-9E4D-41DB-B6E9-564FF2F652BB}" dt="2024-05-26T21:51:39.325" v="14" actId="14100"/>
        <pc:sldMkLst>
          <pc:docMk/>
          <pc:sldMk cId="360741597" sldId="535"/>
        </pc:sldMkLst>
        <pc:spChg chg="mod">
          <ac:chgData name="COOPER Sarina [Southern River College]" userId="7f2b4663-0468-4605-9163-1ba4158276d8" providerId="ADAL" clId="{9796156F-9E4D-41DB-B6E9-564FF2F652BB}" dt="2024-05-26T21:51:22.990" v="9" actId="1076"/>
          <ac:spMkLst>
            <pc:docMk/>
            <pc:sldMk cId="360741597" sldId="535"/>
            <ac:spMk id="3" creationId="{CFD075ED-AF41-018B-D6F8-1ED5DADCFACE}"/>
          </ac:spMkLst>
        </pc:spChg>
        <pc:spChg chg="mod">
          <ac:chgData name="COOPER Sarina [Southern River College]" userId="7f2b4663-0468-4605-9163-1ba4158276d8" providerId="ADAL" clId="{9796156F-9E4D-41DB-B6E9-564FF2F652BB}" dt="2024-05-26T21:51:25.353" v="10" actId="1076"/>
          <ac:spMkLst>
            <pc:docMk/>
            <pc:sldMk cId="360741597" sldId="535"/>
            <ac:spMk id="4" creationId="{ADE89764-464C-38AA-6AA0-2392C6937A20}"/>
          </ac:spMkLst>
        </pc:spChg>
        <pc:spChg chg="mod">
          <ac:chgData name="COOPER Sarina [Southern River College]" userId="7f2b4663-0468-4605-9163-1ba4158276d8" providerId="ADAL" clId="{9796156F-9E4D-41DB-B6E9-564FF2F652BB}" dt="2024-05-26T21:51:28.001" v="11" actId="1076"/>
          <ac:spMkLst>
            <pc:docMk/>
            <pc:sldMk cId="360741597" sldId="535"/>
            <ac:spMk id="7" creationId="{B86F127F-F72A-DEB9-0D97-3180E32AB43F}"/>
          </ac:spMkLst>
        </pc:spChg>
        <pc:spChg chg="mod">
          <ac:chgData name="COOPER Sarina [Southern River College]" userId="7f2b4663-0468-4605-9163-1ba4158276d8" providerId="ADAL" clId="{9796156F-9E4D-41DB-B6E9-564FF2F652BB}" dt="2024-05-26T21:51:39.325" v="14" actId="14100"/>
          <ac:spMkLst>
            <pc:docMk/>
            <pc:sldMk cId="360741597" sldId="535"/>
            <ac:spMk id="8" creationId="{7164DE0A-74A1-9094-8A4D-225512CCF467}"/>
          </ac:spMkLst>
        </pc:spChg>
      </pc:sldChg>
      <pc:sldChg chg="modSp mod">
        <pc:chgData name="COOPER Sarina [Southern River College]" userId="7f2b4663-0468-4605-9163-1ba4158276d8" providerId="ADAL" clId="{9796156F-9E4D-41DB-B6E9-564FF2F652BB}" dt="2024-05-26T21:51:55.997" v="16" actId="1076"/>
        <pc:sldMkLst>
          <pc:docMk/>
          <pc:sldMk cId="2375820000" sldId="536"/>
        </pc:sldMkLst>
        <pc:cxnChg chg="mod">
          <ac:chgData name="COOPER Sarina [Southern River College]" userId="7f2b4663-0468-4605-9163-1ba4158276d8" providerId="ADAL" clId="{9796156F-9E4D-41DB-B6E9-564FF2F652BB}" dt="2024-05-26T21:51:51.175" v="15" actId="1076"/>
          <ac:cxnSpMkLst>
            <pc:docMk/>
            <pc:sldMk cId="2375820000" sldId="536"/>
            <ac:cxnSpMk id="5" creationId="{62C9D8CC-1CE7-6D23-822F-B4FE6AE2261D}"/>
          </ac:cxnSpMkLst>
        </pc:cxnChg>
        <pc:cxnChg chg="mod">
          <ac:chgData name="COOPER Sarina [Southern River College]" userId="7f2b4663-0468-4605-9163-1ba4158276d8" providerId="ADAL" clId="{9796156F-9E4D-41DB-B6E9-564FF2F652BB}" dt="2024-05-26T21:51:55.997" v="16" actId="1076"/>
          <ac:cxnSpMkLst>
            <pc:docMk/>
            <pc:sldMk cId="2375820000" sldId="536"/>
            <ac:cxnSpMk id="7" creationId="{86DE8904-B708-571F-69F3-76F9BF90602F}"/>
          </ac:cxnSpMkLst>
        </pc:cxnChg>
      </pc:sldChg>
      <pc:sldChg chg="modSp mod">
        <pc:chgData name="COOPER Sarina [Southern River College]" userId="7f2b4663-0468-4605-9163-1ba4158276d8" providerId="ADAL" clId="{9796156F-9E4D-41DB-B6E9-564FF2F652BB}" dt="2024-05-26T21:52:12.645" v="18" actId="1076"/>
        <pc:sldMkLst>
          <pc:docMk/>
          <pc:sldMk cId="1888807017" sldId="538"/>
        </pc:sldMkLst>
        <pc:cxnChg chg="mod">
          <ac:chgData name="COOPER Sarina [Southern River College]" userId="7f2b4663-0468-4605-9163-1ba4158276d8" providerId="ADAL" clId="{9796156F-9E4D-41DB-B6E9-564FF2F652BB}" dt="2024-05-26T21:52:08.550" v="17" actId="1076"/>
          <ac:cxnSpMkLst>
            <pc:docMk/>
            <pc:sldMk cId="1888807017" sldId="538"/>
            <ac:cxnSpMk id="5" creationId="{62C9D8CC-1CE7-6D23-822F-B4FE6AE2261D}"/>
          </ac:cxnSpMkLst>
        </pc:cxnChg>
        <pc:cxnChg chg="mod">
          <ac:chgData name="COOPER Sarina [Southern River College]" userId="7f2b4663-0468-4605-9163-1ba4158276d8" providerId="ADAL" clId="{9796156F-9E4D-41DB-B6E9-564FF2F652BB}" dt="2024-05-26T21:52:12.645" v="18" actId="1076"/>
          <ac:cxnSpMkLst>
            <pc:docMk/>
            <pc:sldMk cId="1888807017" sldId="538"/>
            <ac:cxnSpMk id="7" creationId="{86DE8904-B708-571F-69F3-76F9BF90602F}"/>
          </ac:cxnSpMkLst>
        </pc:cxnChg>
      </pc:sldChg>
      <pc:sldChg chg="modSp mod">
        <pc:chgData name="COOPER Sarina [Southern River College]" userId="7f2b4663-0468-4605-9163-1ba4158276d8" providerId="ADAL" clId="{9796156F-9E4D-41DB-B6E9-564FF2F652BB}" dt="2024-05-26T21:50:59.455" v="8" actId="1076"/>
        <pc:sldMkLst>
          <pc:docMk/>
          <pc:sldMk cId="640542018" sldId="540"/>
        </pc:sldMkLst>
        <pc:spChg chg="mod">
          <ac:chgData name="COOPER Sarina [Southern River College]" userId="7f2b4663-0468-4605-9163-1ba4158276d8" providerId="ADAL" clId="{9796156F-9E4D-41DB-B6E9-564FF2F652BB}" dt="2024-05-26T21:50:35.747" v="4" actId="14100"/>
          <ac:spMkLst>
            <pc:docMk/>
            <pc:sldMk cId="640542018" sldId="540"/>
            <ac:spMk id="4" creationId="{0D806CBF-55AC-D044-E924-8D6221BDAD0A}"/>
          </ac:spMkLst>
        </pc:spChg>
        <pc:spChg chg="mod">
          <ac:chgData name="COOPER Sarina [Southern River College]" userId="7f2b4663-0468-4605-9163-1ba4158276d8" providerId="ADAL" clId="{9796156F-9E4D-41DB-B6E9-564FF2F652BB}" dt="2024-05-26T21:50:41.649" v="6" actId="14100"/>
          <ac:spMkLst>
            <pc:docMk/>
            <pc:sldMk cId="640542018" sldId="540"/>
            <ac:spMk id="7" creationId="{BE2E2AF4-AEC7-66D3-4D31-1C897A1B685F}"/>
          </ac:spMkLst>
        </pc:spChg>
        <pc:spChg chg="mod">
          <ac:chgData name="COOPER Sarina [Southern River College]" userId="7f2b4663-0468-4605-9163-1ba4158276d8" providerId="ADAL" clId="{9796156F-9E4D-41DB-B6E9-564FF2F652BB}" dt="2024-05-26T21:50:48.155" v="7" actId="1076"/>
          <ac:spMkLst>
            <pc:docMk/>
            <pc:sldMk cId="640542018" sldId="540"/>
            <ac:spMk id="8" creationId="{AE04A90A-7F7F-3C50-10BA-29A13CAC5578}"/>
          </ac:spMkLst>
        </pc:spChg>
        <pc:spChg chg="mod">
          <ac:chgData name="COOPER Sarina [Southern River College]" userId="7f2b4663-0468-4605-9163-1ba4158276d8" providerId="ADAL" clId="{9796156F-9E4D-41DB-B6E9-564FF2F652BB}" dt="2024-05-26T21:50:59.455" v="8" actId="1076"/>
          <ac:spMkLst>
            <pc:docMk/>
            <pc:sldMk cId="640542018" sldId="540"/>
            <ac:spMk id="10" creationId="{FF9E3FD7-454A-A0A1-541C-AB55295DDD15}"/>
          </ac:spMkLst>
        </pc:spChg>
      </pc:sldChg>
      <pc:sldChg chg="modSp mod">
        <pc:chgData name="COOPER Sarina [Southern River College]" userId="7f2b4663-0468-4605-9163-1ba4158276d8" providerId="ADAL" clId="{9796156F-9E4D-41DB-B6E9-564FF2F652BB}" dt="2024-05-26T21:52:44.413" v="21" actId="1076"/>
        <pc:sldMkLst>
          <pc:docMk/>
          <pc:sldMk cId="3970849130" sldId="548"/>
        </pc:sldMkLst>
        <pc:spChg chg="mod">
          <ac:chgData name="COOPER Sarina [Southern River College]" userId="7f2b4663-0468-4605-9163-1ba4158276d8" providerId="ADAL" clId="{9796156F-9E4D-41DB-B6E9-564FF2F652BB}" dt="2024-05-26T21:52:44.413" v="21" actId="1076"/>
          <ac:spMkLst>
            <pc:docMk/>
            <pc:sldMk cId="3970849130" sldId="548"/>
            <ac:spMk id="7" creationId="{2D29A7B8-BB9E-17E0-1C29-246EDD66D2DA}"/>
          </ac:spMkLst>
        </pc:spChg>
        <pc:spChg chg="mod">
          <ac:chgData name="COOPER Sarina [Southern River College]" userId="7f2b4663-0468-4605-9163-1ba4158276d8" providerId="ADAL" clId="{9796156F-9E4D-41DB-B6E9-564FF2F652BB}" dt="2024-05-26T21:52:38.552" v="20" actId="1076"/>
          <ac:spMkLst>
            <pc:docMk/>
            <pc:sldMk cId="3970849130" sldId="548"/>
            <ac:spMk id="8" creationId="{5B339DDD-2844-4866-322D-1D8F51AEE913}"/>
          </ac:spMkLst>
        </pc:spChg>
      </pc:sldChg>
      <pc:sldChg chg="modSp mod">
        <pc:chgData name="COOPER Sarina [Southern River College]" userId="7f2b4663-0468-4605-9163-1ba4158276d8" providerId="ADAL" clId="{9796156F-9E4D-41DB-B6E9-564FF2F652BB}" dt="2024-05-26T21:53:23.067" v="30" actId="14100"/>
        <pc:sldMkLst>
          <pc:docMk/>
          <pc:sldMk cId="3942389183" sldId="550"/>
        </pc:sldMkLst>
        <pc:spChg chg="mod">
          <ac:chgData name="COOPER Sarina [Southern River College]" userId="7f2b4663-0468-4605-9163-1ba4158276d8" providerId="ADAL" clId="{9796156F-9E4D-41DB-B6E9-564FF2F652BB}" dt="2024-05-26T21:52:57.707" v="23" actId="14100"/>
          <ac:spMkLst>
            <pc:docMk/>
            <pc:sldMk cId="3942389183" sldId="550"/>
            <ac:spMk id="5" creationId="{77E05A3E-7B92-4832-9676-CD5E3D4F0BA0}"/>
          </ac:spMkLst>
        </pc:spChg>
        <pc:spChg chg="mod">
          <ac:chgData name="COOPER Sarina [Southern River College]" userId="7f2b4663-0468-4605-9163-1ba4158276d8" providerId="ADAL" clId="{9796156F-9E4D-41DB-B6E9-564FF2F652BB}" dt="2024-05-26T21:53:03.374" v="25" actId="14100"/>
          <ac:spMkLst>
            <pc:docMk/>
            <pc:sldMk cId="3942389183" sldId="550"/>
            <ac:spMk id="6" creationId="{C61A96A0-D371-4624-BB5F-1E8E8FF6575D}"/>
          </ac:spMkLst>
        </pc:spChg>
        <pc:spChg chg="mod">
          <ac:chgData name="COOPER Sarina [Southern River College]" userId="7f2b4663-0468-4605-9163-1ba4158276d8" providerId="ADAL" clId="{9796156F-9E4D-41DB-B6E9-564FF2F652BB}" dt="2024-05-26T21:53:09.397" v="27" actId="14100"/>
          <ac:spMkLst>
            <pc:docMk/>
            <pc:sldMk cId="3942389183" sldId="550"/>
            <ac:spMk id="7" creationId="{03C0C087-BBA9-430D-B869-BF514D042D48}"/>
          </ac:spMkLst>
        </pc:spChg>
        <pc:spChg chg="mod">
          <ac:chgData name="COOPER Sarina [Southern River College]" userId="7f2b4663-0468-4605-9163-1ba4158276d8" providerId="ADAL" clId="{9796156F-9E4D-41DB-B6E9-564FF2F652BB}" dt="2024-05-26T21:53:15.168" v="28" actId="1076"/>
          <ac:spMkLst>
            <pc:docMk/>
            <pc:sldMk cId="3942389183" sldId="550"/>
            <ac:spMk id="8" creationId="{7112BD4D-3CF8-419B-8533-825992C8B65A}"/>
          </ac:spMkLst>
        </pc:spChg>
        <pc:spChg chg="mod">
          <ac:chgData name="COOPER Sarina [Southern River College]" userId="7f2b4663-0468-4605-9163-1ba4158276d8" providerId="ADAL" clId="{9796156F-9E4D-41DB-B6E9-564FF2F652BB}" dt="2024-05-26T21:53:23.067" v="30" actId="14100"/>
          <ac:spMkLst>
            <pc:docMk/>
            <pc:sldMk cId="3942389183" sldId="550"/>
            <ac:spMk id="9" creationId="{CFD238D1-0C77-427F-91B3-A9DFDFDAB4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F52D1-0C30-4718-BE3E-E4D5B9B5D6F6}" type="datetimeFigureOut">
              <a:rPr lang="en-GB" smtClean="0"/>
              <a:t>24/05/2024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D7C12-5AC3-4EF8-A13B-0CF271A582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452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D7C12-5AC3-4EF8-A13B-0CF271A582BA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7319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D7C12-5AC3-4EF8-A13B-0CF271A582BA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6181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D7C12-5AC3-4EF8-A13B-0CF271A582BA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9615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D7C12-5AC3-4EF8-A13B-0CF271A582BA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5710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D7C12-5AC3-4EF8-A13B-0CF271A582BA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112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D7C12-5AC3-4EF8-A13B-0CF271A582BA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7918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D7C12-5AC3-4EF8-A13B-0CF271A582BA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255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D7C12-5AC3-4EF8-A13B-0CF271A582BA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3656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D7C12-5AC3-4EF8-A13B-0CF271A582BA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654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D7C12-5AC3-4EF8-A13B-0CF271A582BA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8274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D7C12-5AC3-4EF8-A13B-0CF271A582BA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476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D7C12-5AC3-4EF8-A13B-0CF271A582BA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66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418EF-326B-4F14-8648-E90653F5DC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Daily Review set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E1C93-5CFF-4364-8FFF-F38E0EA91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3078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10B6-5EB8-4594-B011-3C2F53241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03" y="321993"/>
            <a:ext cx="11031747" cy="51476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3E589-DAEB-4941-BC27-7CE5EAC5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04" y="945730"/>
            <a:ext cx="11601090" cy="565347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70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Re)Te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EA4C0-DFEB-416B-9F49-DC26B90F42A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4907" y="766354"/>
            <a:ext cx="11845504" cy="590441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marL="0" indent="0">
              <a:buNone/>
            </a:pPr>
            <a:r>
              <a:rPr lang="en-AU" sz="2000" dirty="0">
                <a:latin typeface="Verdana" panose="020B0604030504040204" pitchFamily="34" charset="0"/>
                <a:ea typeface="Verdana" panose="020B0604030504040204" pitchFamily="34" charset="0"/>
              </a:rPr>
              <a:t>Click to add text</a:t>
            </a:r>
            <a:endParaRPr lang="en-AU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709EF-28B9-4448-A51E-A59C1741C364}"/>
              </a:ext>
            </a:extLst>
          </p:cNvPr>
          <p:cNvSpPr txBox="1"/>
          <p:nvPr userDrawn="1"/>
        </p:nvSpPr>
        <p:spPr>
          <a:xfrm>
            <a:off x="154908" y="141439"/>
            <a:ext cx="1693990" cy="511704"/>
          </a:xfrm>
          <a:prstGeom prst="round2DiagRect">
            <a:avLst/>
          </a:prstGeom>
          <a:solidFill>
            <a:srgbClr val="15498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1400" b="0" i="0">
                <a:solidFill>
                  <a:schemeClr val="bg1"/>
                </a:solidFill>
                <a:latin typeface="Arial Rounded MT Bold" panose="020F0704030504030204" pitchFamily="34" charset="0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2000" dirty="0"/>
              <a:t>(Re)Teach</a:t>
            </a:r>
          </a:p>
        </p:txBody>
      </p:sp>
    </p:spTree>
    <p:extLst>
      <p:ext uri="{BB962C8B-B14F-4D97-AF65-F5344CB8AC3E}">
        <p14:creationId xmlns:p14="http://schemas.microsoft.com/office/powerpoint/2010/main" val="155285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trie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EA4C0-DFEB-416B-9F49-DC26B90F42A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4907" y="766354"/>
            <a:ext cx="11845504" cy="590441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marL="0" indent="0">
              <a:buNone/>
            </a:pPr>
            <a:r>
              <a:rPr lang="en-AU" sz="2000" dirty="0">
                <a:latin typeface="Verdana" panose="020B0604030504040204" pitchFamily="34" charset="0"/>
                <a:ea typeface="Verdana" panose="020B0604030504040204" pitchFamily="34" charset="0"/>
              </a:rPr>
              <a:t>Click to add text</a:t>
            </a:r>
            <a:endParaRPr lang="en-AU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709EF-28B9-4448-A51E-A59C1741C364}"/>
              </a:ext>
            </a:extLst>
          </p:cNvPr>
          <p:cNvSpPr txBox="1"/>
          <p:nvPr userDrawn="1"/>
        </p:nvSpPr>
        <p:spPr>
          <a:xfrm>
            <a:off x="154908" y="141439"/>
            <a:ext cx="1482973" cy="511704"/>
          </a:xfrm>
          <a:prstGeom prst="round2DiagRect">
            <a:avLst/>
          </a:prstGeom>
          <a:solidFill>
            <a:srgbClr val="15498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1400" b="0" i="0">
                <a:solidFill>
                  <a:schemeClr val="bg1"/>
                </a:solidFill>
                <a:latin typeface="Arial Rounded MT Bold" panose="020F0704030504030204" pitchFamily="34" charset="0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2000" dirty="0"/>
              <a:t>Retrieve</a:t>
            </a:r>
          </a:p>
        </p:txBody>
      </p:sp>
    </p:spTree>
    <p:extLst>
      <p:ext uri="{BB962C8B-B14F-4D97-AF65-F5344CB8AC3E}">
        <p14:creationId xmlns:p14="http://schemas.microsoft.com/office/powerpoint/2010/main" val="226778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ly (I D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EA4C0-DFEB-416B-9F49-DC26B90F42A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4907" y="766354"/>
            <a:ext cx="11845504" cy="590441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marL="0" indent="0">
              <a:buNone/>
            </a:pPr>
            <a:r>
              <a:rPr lang="en-AU" sz="2000" dirty="0">
                <a:latin typeface="Verdana" panose="020B0604030504040204" pitchFamily="34" charset="0"/>
                <a:ea typeface="Verdana" panose="020B0604030504040204" pitchFamily="34" charset="0"/>
              </a:rPr>
              <a:t>Click to add text</a:t>
            </a:r>
            <a:endParaRPr lang="en-AU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709EF-28B9-4448-A51E-A59C1741C364}"/>
              </a:ext>
            </a:extLst>
          </p:cNvPr>
          <p:cNvSpPr txBox="1"/>
          <p:nvPr userDrawn="1"/>
        </p:nvSpPr>
        <p:spPr>
          <a:xfrm>
            <a:off x="154908" y="141439"/>
            <a:ext cx="1764328" cy="511704"/>
          </a:xfrm>
          <a:prstGeom prst="round2DiagRect">
            <a:avLst/>
          </a:prstGeom>
          <a:solidFill>
            <a:srgbClr val="15498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1400" b="0" i="0">
                <a:solidFill>
                  <a:schemeClr val="bg1"/>
                </a:solidFill>
                <a:latin typeface="Arial Rounded MT Bold" panose="020F0704030504030204" pitchFamily="34" charset="0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2000" dirty="0"/>
              <a:t>Apply (I Do)</a:t>
            </a:r>
          </a:p>
        </p:txBody>
      </p:sp>
    </p:spTree>
    <p:extLst>
      <p:ext uri="{BB962C8B-B14F-4D97-AF65-F5344CB8AC3E}">
        <p14:creationId xmlns:p14="http://schemas.microsoft.com/office/powerpoint/2010/main" val="369168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ly (We D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EA4C0-DFEB-416B-9F49-DC26B90F42A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4907" y="766354"/>
            <a:ext cx="11845504" cy="590441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marL="0" indent="0">
              <a:buNone/>
            </a:pPr>
            <a:r>
              <a:rPr lang="en-AU" sz="2000" dirty="0">
                <a:latin typeface="Verdana" panose="020B0604030504040204" pitchFamily="34" charset="0"/>
                <a:ea typeface="Verdana" panose="020B0604030504040204" pitchFamily="34" charset="0"/>
              </a:rPr>
              <a:t>Click to add text</a:t>
            </a:r>
            <a:endParaRPr lang="en-AU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709EF-28B9-4448-A51E-A59C1741C364}"/>
              </a:ext>
            </a:extLst>
          </p:cNvPr>
          <p:cNvSpPr txBox="1"/>
          <p:nvPr userDrawn="1"/>
        </p:nvSpPr>
        <p:spPr>
          <a:xfrm>
            <a:off x="154907" y="141439"/>
            <a:ext cx="2136117" cy="511704"/>
          </a:xfrm>
          <a:prstGeom prst="round2DiagRect">
            <a:avLst/>
          </a:prstGeom>
          <a:solidFill>
            <a:srgbClr val="15498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1400" b="0" i="0">
                <a:solidFill>
                  <a:schemeClr val="bg1"/>
                </a:solidFill>
                <a:latin typeface="Arial Rounded MT Bold" panose="020F0704030504030204" pitchFamily="34" charset="0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2000" dirty="0"/>
              <a:t>Apply (We Do)</a:t>
            </a:r>
          </a:p>
        </p:txBody>
      </p:sp>
    </p:spTree>
    <p:extLst>
      <p:ext uri="{BB962C8B-B14F-4D97-AF65-F5344CB8AC3E}">
        <p14:creationId xmlns:p14="http://schemas.microsoft.com/office/powerpoint/2010/main" val="417849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ly (You D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EA4C0-DFEB-416B-9F49-DC26B90F42A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4907" y="766354"/>
            <a:ext cx="11845504" cy="590441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marL="0" indent="0">
              <a:buNone/>
            </a:pPr>
            <a:r>
              <a:rPr lang="en-AU" sz="2000" dirty="0">
                <a:latin typeface="Verdana" panose="020B0604030504040204" pitchFamily="34" charset="0"/>
                <a:ea typeface="Verdana" panose="020B0604030504040204" pitchFamily="34" charset="0"/>
              </a:rPr>
              <a:t>Click to add text</a:t>
            </a:r>
            <a:endParaRPr lang="en-AU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709EF-28B9-4448-A51E-A59C1741C364}"/>
              </a:ext>
            </a:extLst>
          </p:cNvPr>
          <p:cNvSpPr txBox="1"/>
          <p:nvPr userDrawn="1"/>
        </p:nvSpPr>
        <p:spPr>
          <a:xfrm>
            <a:off x="154907" y="141439"/>
            <a:ext cx="2136117" cy="511704"/>
          </a:xfrm>
          <a:prstGeom prst="round2DiagRect">
            <a:avLst/>
          </a:prstGeom>
          <a:solidFill>
            <a:srgbClr val="15498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1400" b="0" i="0">
                <a:solidFill>
                  <a:schemeClr val="bg1"/>
                </a:solidFill>
                <a:latin typeface="Arial Rounded MT Bold" panose="020F0704030504030204" pitchFamily="34" charset="0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2000" dirty="0"/>
              <a:t>Apply (You Do)</a:t>
            </a:r>
          </a:p>
        </p:txBody>
      </p:sp>
    </p:spTree>
    <p:extLst>
      <p:ext uri="{BB962C8B-B14F-4D97-AF65-F5344CB8AC3E}">
        <p14:creationId xmlns:p14="http://schemas.microsoft.com/office/powerpoint/2010/main" val="194978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0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Concept Developm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1" name="Google Shape;41;p7"/>
          <p:cNvSpPr txBox="1"/>
          <p:nvPr/>
        </p:nvSpPr>
        <p:spPr>
          <a:xfrm rot="-5400000">
            <a:off x="-1519167" y="3199400"/>
            <a:ext cx="36380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33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2133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61133" y="309233"/>
            <a:ext cx="8907200" cy="564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127333" y="354733"/>
            <a:ext cx="87864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736733" y="1136933"/>
            <a:ext cx="8231600" cy="5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47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761DAA86-BB2C-4542-B7E0-B9CF9771E99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166" y="68536"/>
            <a:ext cx="461264" cy="59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9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63" r:id="rId4"/>
    <p:sldLayoutId id="2147483660" r:id="rId5"/>
    <p:sldLayoutId id="2147483661" r:id="rId6"/>
    <p:sldLayoutId id="2147483662" r:id="rId7"/>
    <p:sldLayoutId id="2147483655" r:id="rId8"/>
    <p:sldLayoutId id="214748366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»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»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»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»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»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81050C-F65E-4F0F-B153-92A4FC65F7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Chemical Science</a:t>
            </a:r>
            <a:br>
              <a:rPr lang="en-AU" dirty="0"/>
            </a:br>
            <a:r>
              <a:rPr lang="en-AU" dirty="0"/>
              <a:t>Rapid Reactions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E590960-115B-4D7C-AC7D-FB18AD34B1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Year 10 Science</a:t>
            </a:r>
          </a:p>
        </p:txBody>
      </p:sp>
    </p:spTree>
    <p:extLst>
      <p:ext uri="{BB962C8B-B14F-4D97-AF65-F5344CB8AC3E}">
        <p14:creationId xmlns:p14="http://schemas.microsoft.com/office/powerpoint/2010/main" val="2363980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A63EC14-73DA-4C51-A69D-8D2CB76A17D4}"/>
              </a:ext>
            </a:extLst>
          </p:cNvPr>
          <p:cNvSpPr txBox="1"/>
          <p:nvPr/>
        </p:nvSpPr>
        <p:spPr>
          <a:xfrm>
            <a:off x="386444" y="903514"/>
            <a:ext cx="67680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latin typeface="Twinkl" panose="02000000000000000000" pitchFamily="2" charset="0"/>
              </a:rPr>
              <a:t>Example: </a:t>
            </a:r>
          </a:p>
          <a:p>
            <a:endParaRPr lang="en-AU" sz="2400" dirty="0">
              <a:latin typeface="Twinkl" panose="02000000000000000000" pitchFamily="2" charset="0"/>
            </a:endParaRPr>
          </a:p>
          <a:p>
            <a:r>
              <a:rPr lang="en-AU" sz="2400" dirty="0">
                <a:latin typeface="Twinkl" panose="02000000000000000000" pitchFamily="2" charset="0"/>
              </a:rPr>
              <a:t>Hydrochloric acid is reacted with sodium hydroxide</a:t>
            </a:r>
          </a:p>
          <a:p>
            <a:endParaRPr lang="en-AU" sz="2400" dirty="0">
              <a:latin typeface="Twinkl" panose="02000000000000000000" pitchFamily="2" charset="0"/>
            </a:endParaRPr>
          </a:p>
          <a:p>
            <a:pPr algn="ctr"/>
            <a:r>
              <a:rPr lang="en-AU" sz="2400" dirty="0">
                <a:latin typeface="Twinkl" panose="02000000000000000000" pitchFamily="2" charset="0"/>
              </a:rPr>
              <a:t>H</a:t>
            </a:r>
            <a:r>
              <a:rPr lang="en-AU" sz="2400" b="1" dirty="0">
                <a:solidFill>
                  <a:srgbClr val="FF0000"/>
                </a:solidFill>
                <a:latin typeface="Twinkl" panose="02000000000000000000" pitchFamily="2" charset="0"/>
              </a:rPr>
              <a:t>Cl</a:t>
            </a:r>
            <a:r>
              <a:rPr lang="en-AU" sz="2400" dirty="0">
                <a:latin typeface="Twinkl" panose="02000000000000000000" pitchFamily="2" charset="0"/>
              </a:rPr>
              <a:t>    +     </a:t>
            </a:r>
            <a:r>
              <a:rPr lang="en-AU" sz="2400" b="1" dirty="0">
                <a:solidFill>
                  <a:srgbClr val="0070C0"/>
                </a:solidFill>
                <a:latin typeface="Twinkl" panose="02000000000000000000" pitchFamily="2" charset="0"/>
              </a:rPr>
              <a:t>Na</a:t>
            </a:r>
            <a:r>
              <a:rPr lang="en-AU" sz="2400" dirty="0">
                <a:latin typeface="Twinkl" panose="02000000000000000000" pitchFamily="2" charset="0"/>
              </a:rPr>
              <a:t>OH</a:t>
            </a:r>
          </a:p>
          <a:p>
            <a:pPr algn="ctr"/>
            <a:endParaRPr lang="en-AU" sz="2400" dirty="0">
              <a:latin typeface="Twinkl" panose="02000000000000000000" pitchFamily="2" charset="0"/>
            </a:endParaRPr>
          </a:p>
          <a:p>
            <a:pPr algn="ctr"/>
            <a:endParaRPr lang="en-AU" sz="2400" dirty="0">
              <a:latin typeface="Twinkl" panose="02000000000000000000" pitchFamily="2" charset="0"/>
            </a:endParaRPr>
          </a:p>
          <a:p>
            <a:pPr algn="ctr"/>
            <a:endParaRPr lang="en-AU" sz="2400" dirty="0">
              <a:latin typeface="Twinkl" panose="02000000000000000000" pitchFamily="2" charset="0"/>
            </a:endParaRPr>
          </a:p>
          <a:p>
            <a:pPr algn="ctr"/>
            <a:r>
              <a:rPr lang="en-AU" sz="2400" b="1" dirty="0">
                <a:solidFill>
                  <a:srgbClr val="0070C0"/>
                </a:solidFill>
                <a:latin typeface="Twinkl" panose="02000000000000000000" pitchFamily="2" charset="0"/>
              </a:rPr>
              <a:t>Na</a:t>
            </a:r>
            <a:r>
              <a:rPr lang="en-AU" sz="2400" b="1" dirty="0">
                <a:solidFill>
                  <a:srgbClr val="FF0000"/>
                </a:solidFill>
                <a:latin typeface="Twinkl" panose="02000000000000000000" pitchFamily="2" charset="0"/>
              </a:rPr>
              <a:t>Cl</a:t>
            </a:r>
            <a:endParaRPr lang="en-AU" sz="2400" b="1" baseline="-25000" dirty="0">
              <a:solidFill>
                <a:srgbClr val="FF0000"/>
              </a:solidFill>
              <a:latin typeface="Twinkl" panose="02000000000000000000" pitchFamily="2" charset="0"/>
            </a:endParaRPr>
          </a:p>
          <a:p>
            <a:endParaRPr lang="en-US" sz="2400" dirty="0">
              <a:latin typeface="Twinkl" panose="02000000000000000000" pitchFamily="2" charset="0"/>
            </a:endParaRPr>
          </a:p>
          <a:p>
            <a:r>
              <a:rPr lang="en-US" sz="2400" dirty="0">
                <a:latin typeface="Twinkl" panose="02000000000000000000" pitchFamily="2" charset="0"/>
              </a:rPr>
              <a:t>The salt produced is therefore sodium chloride. </a:t>
            </a:r>
          </a:p>
          <a:p>
            <a:endParaRPr lang="en-US" sz="2400" dirty="0">
              <a:latin typeface="Twinkl" panose="02000000000000000000" pitchFamily="2" charset="0"/>
            </a:endParaRPr>
          </a:p>
          <a:p>
            <a:r>
              <a:rPr lang="en-US" sz="2400" dirty="0">
                <a:latin typeface="Twinkl" panose="02000000000000000000" pitchFamily="2" charset="0"/>
              </a:rPr>
              <a:t>Make sure that you write the formula correctly taking into account the charges on the ions.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11A9C-3250-4931-A69F-A136B0892768}"/>
              </a:ext>
            </a:extLst>
          </p:cNvPr>
          <p:cNvSpPr txBox="1"/>
          <p:nvPr/>
        </p:nvSpPr>
        <p:spPr>
          <a:xfrm>
            <a:off x="1959428" y="97972"/>
            <a:ext cx="3238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Twinkl" panose="02000000000000000000" pitchFamily="2" charset="0"/>
              </a:rPr>
              <a:t>Determining the salt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3B91BB-DF28-9D00-DA0B-7A8F47AFE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985" y="1303202"/>
            <a:ext cx="4694349" cy="426934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2C9D8CC-1CE7-6D23-822F-B4FE6AE2261D}"/>
              </a:ext>
            </a:extLst>
          </p:cNvPr>
          <p:cNvCxnSpPr/>
          <p:nvPr/>
        </p:nvCxnSpPr>
        <p:spPr>
          <a:xfrm>
            <a:off x="3143485" y="2906486"/>
            <a:ext cx="763675" cy="1045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DE8904-B708-571F-69F3-76F9BF90602F}"/>
              </a:ext>
            </a:extLst>
          </p:cNvPr>
          <p:cNvCxnSpPr/>
          <p:nvPr/>
        </p:nvCxnSpPr>
        <p:spPr>
          <a:xfrm flipH="1">
            <a:off x="3578429" y="2906486"/>
            <a:ext cx="753627" cy="104502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820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A63EC14-73DA-4C51-A69D-8D2CB76A17D4}"/>
              </a:ext>
            </a:extLst>
          </p:cNvPr>
          <p:cNvSpPr txBox="1"/>
          <p:nvPr/>
        </p:nvSpPr>
        <p:spPr>
          <a:xfrm>
            <a:off x="386444" y="903514"/>
            <a:ext cx="67680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latin typeface="Twinkl" panose="02000000000000000000" pitchFamily="2" charset="0"/>
              </a:rPr>
              <a:t>Example: </a:t>
            </a:r>
          </a:p>
          <a:p>
            <a:endParaRPr lang="en-AU" sz="2400" dirty="0">
              <a:latin typeface="Twinkl" panose="02000000000000000000" pitchFamily="2" charset="0"/>
            </a:endParaRPr>
          </a:p>
          <a:p>
            <a:r>
              <a:rPr lang="en-AU" sz="2400" dirty="0">
                <a:latin typeface="Twinkl" panose="02000000000000000000" pitchFamily="2" charset="0"/>
              </a:rPr>
              <a:t>Nitric acid is reacted with zinc carbonate</a:t>
            </a:r>
          </a:p>
          <a:p>
            <a:endParaRPr lang="en-AU" sz="2400" dirty="0">
              <a:latin typeface="Twinkl" panose="02000000000000000000" pitchFamily="2" charset="0"/>
            </a:endParaRPr>
          </a:p>
          <a:p>
            <a:pPr algn="ctr"/>
            <a:r>
              <a:rPr lang="en-AU" sz="2400" dirty="0">
                <a:latin typeface="Twinkl" panose="02000000000000000000" pitchFamily="2" charset="0"/>
              </a:rPr>
              <a:t>H</a:t>
            </a:r>
            <a:r>
              <a:rPr lang="en-AU" sz="2400" b="1" dirty="0">
                <a:solidFill>
                  <a:srgbClr val="FF0000"/>
                </a:solidFill>
                <a:latin typeface="Twinkl" panose="02000000000000000000" pitchFamily="2" charset="0"/>
              </a:rPr>
              <a:t>NO</a:t>
            </a:r>
            <a:r>
              <a:rPr lang="en-AU" sz="2400" b="1" baseline="-25000" dirty="0">
                <a:solidFill>
                  <a:srgbClr val="FF0000"/>
                </a:solidFill>
                <a:latin typeface="Twinkl" panose="02000000000000000000" pitchFamily="2" charset="0"/>
              </a:rPr>
              <a:t>3</a:t>
            </a:r>
            <a:r>
              <a:rPr lang="en-AU" sz="2400" dirty="0">
                <a:latin typeface="Twinkl" panose="02000000000000000000" pitchFamily="2" charset="0"/>
              </a:rPr>
              <a:t>    +     </a:t>
            </a:r>
            <a:r>
              <a:rPr lang="en-AU" sz="2400" b="1" dirty="0">
                <a:solidFill>
                  <a:srgbClr val="0070C0"/>
                </a:solidFill>
                <a:latin typeface="Twinkl" panose="02000000000000000000" pitchFamily="2" charset="0"/>
              </a:rPr>
              <a:t>Zn</a:t>
            </a:r>
            <a:r>
              <a:rPr lang="en-AU" sz="2400" dirty="0">
                <a:latin typeface="Twinkl" panose="02000000000000000000" pitchFamily="2" charset="0"/>
              </a:rPr>
              <a:t>CO</a:t>
            </a:r>
            <a:r>
              <a:rPr lang="en-AU" sz="2400" baseline="-25000" dirty="0">
                <a:latin typeface="Twinkl" panose="02000000000000000000" pitchFamily="2" charset="0"/>
              </a:rPr>
              <a:t>3</a:t>
            </a:r>
          </a:p>
          <a:p>
            <a:pPr algn="ctr"/>
            <a:endParaRPr lang="en-AU" sz="2400" dirty="0">
              <a:latin typeface="Twinkl" panose="02000000000000000000" pitchFamily="2" charset="0"/>
            </a:endParaRPr>
          </a:p>
          <a:p>
            <a:pPr algn="ctr"/>
            <a:endParaRPr lang="en-AU" sz="2400" dirty="0">
              <a:latin typeface="Twinkl" panose="02000000000000000000" pitchFamily="2" charset="0"/>
            </a:endParaRPr>
          </a:p>
          <a:p>
            <a:pPr algn="ctr"/>
            <a:endParaRPr lang="en-AU" sz="2400" dirty="0">
              <a:latin typeface="Twinkl" panose="02000000000000000000" pitchFamily="2" charset="0"/>
            </a:endParaRPr>
          </a:p>
          <a:p>
            <a:pPr algn="ctr"/>
            <a:r>
              <a:rPr lang="en-AU" sz="2400" b="1" dirty="0">
                <a:solidFill>
                  <a:srgbClr val="0070C0"/>
                </a:solidFill>
                <a:latin typeface="Twinkl" panose="02000000000000000000" pitchFamily="2" charset="0"/>
              </a:rPr>
              <a:t>Zn</a:t>
            </a:r>
            <a:r>
              <a:rPr lang="en-AU" sz="2400" b="1" dirty="0">
                <a:solidFill>
                  <a:srgbClr val="FF0000"/>
                </a:solidFill>
                <a:latin typeface="Twinkl" panose="02000000000000000000" pitchFamily="2" charset="0"/>
              </a:rPr>
              <a:t>(NO</a:t>
            </a:r>
            <a:r>
              <a:rPr lang="en-AU" sz="2400" b="1" baseline="-25000" dirty="0">
                <a:solidFill>
                  <a:srgbClr val="FF0000"/>
                </a:solidFill>
                <a:latin typeface="Twinkl" panose="02000000000000000000" pitchFamily="2" charset="0"/>
              </a:rPr>
              <a:t>3</a:t>
            </a:r>
            <a:r>
              <a:rPr lang="en-AU" sz="2400" b="1" dirty="0">
                <a:solidFill>
                  <a:srgbClr val="FF0000"/>
                </a:solidFill>
                <a:latin typeface="Twinkl" panose="02000000000000000000" pitchFamily="2" charset="0"/>
              </a:rPr>
              <a:t>)</a:t>
            </a:r>
            <a:r>
              <a:rPr lang="en-AU" sz="2400" b="1" baseline="-25000" dirty="0">
                <a:solidFill>
                  <a:srgbClr val="FF0000"/>
                </a:solidFill>
                <a:latin typeface="Twinkl" panose="02000000000000000000" pitchFamily="2" charset="0"/>
              </a:rPr>
              <a:t>2</a:t>
            </a:r>
            <a:endParaRPr lang="en-US" sz="2400" baseline="-25000" dirty="0">
              <a:latin typeface="Twinkl" panose="02000000000000000000" pitchFamily="2" charset="0"/>
            </a:endParaRPr>
          </a:p>
          <a:p>
            <a:r>
              <a:rPr lang="en-US" sz="2400" dirty="0">
                <a:latin typeface="Twinkl" panose="02000000000000000000" pitchFamily="2" charset="0"/>
              </a:rPr>
              <a:t>The salt produced is therefore zinc nitrate </a:t>
            </a:r>
          </a:p>
          <a:p>
            <a:endParaRPr lang="en-US" sz="2400" dirty="0">
              <a:latin typeface="Twinkl" panose="02000000000000000000" pitchFamily="2" charset="0"/>
            </a:endParaRPr>
          </a:p>
          <a:p>
            <a:r>
              <a:rPr lang="en-US" sz="2400" dirty="0">
                <a:latin typeface="Twinkl" panose="02000000000000000000" pitchFamily="2" charset="0"/>
              </a:rPr>
              <a:t>Make sure that you write the formula correctly taking into account the charges on the ions. </a:t>
            </a:r>
            <a:r>
              <a:rPr lang="en-US" sz="2400" b="1" i="1" dirty="0">
                <a:latin typeface="Twinkl" panose="02000000000000000000" pitchFamily="2" charset="0"/>
              </a:rPr>
              <a:t>Note the bracket!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11A9C-3250-4931-A69F-A136B0892768}"/>
              </a:ext>
            </a:extLst>
          </p:cNvPr>
          <p:cNvSpPr txBox="1"/>
          <p:nvPr/>
        </p:nvSpPr>
        <p:spPr>
          <a:xfrm>
            <a:off x="3062829" y="168287"/>
            <a:ext cx="3238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Twinkl" panose="02000000000000000000" pitchFamily="2" charset="0"/>
              </a:rPr>
              <a:t>Determining the salt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3B91BB-DF28-9D00-DA0B-7A8F47AFE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985" y="1303202"/>
            <a:ext cx="4694349" cy="426934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2C9D8CC-1CE7-6D23-822F-B4FE6AE2261D}"/>
              </a:ext>
            </a:extLst>
          </p:cNvPr>
          <p:cNvCxnSpPr/>
          <p:nvPr/>
        </p:nvCxnSpPr>
        <p:spPr>
          <a:xfrm>
            <a:off x="3175279" y="2823587"/>
            <a:ext cx="763675" cy="1045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DE8904-B708-571F-69F3-76F9BF90602F}"/>
              </a:ext>
            </a:extLst>
          </p:cNvPr>
          <p:cNvCxnSpPr/>
          <p:nvPr/>
        </p:nvCxnSpPr>
        <p:spPr>
          <a:xfrm flipH="1">
            <a:off x="3557116" y="2823587"/>
            <a:ext cx="753627" cy="104502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46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A63EC14-73DA-4C51-A69D-8D2CB76A17D4}"/>
              </a:ext>
            </a:extLst>
          </p:cNvPr>
          <p:cNvSpPr txBox="1"/>
          <p:nvPr/>
        </p:nvSpPr>
        <p:spPr>
          <a:xfrm>
            <a:off x="386444" y="903514"/>
            <a:ext cx="67680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400" dirty="0">
              <a:latin typeface="Twinkl" panose="02000000000000000000" pitchFamily="2" charset="0"/>
            </a:endParaRPr>
          </a:p>
          <a:p>
            <a:endParaRPr lang="en-AU" sz="2400" dirty="0">
              <a:latin typeface="Twinkl" panose="02000000000000000000" pitchFamily="2" charset="0"/>
            </a:endParaRPr>
          </a:p>
          <a:p>
            <a:r>
              <a:rPr lang="en-AU" sz="2400" dirty="0">
                <a:latin typeface="Twinkl" panose="02000000000000000000" pitchFamily="2" charset="0"/>
              </a:rPr>
              <a:t>Sulfuric acid is reacted with magnesium hydroxide</a:t>
            </a:r>
          </a:p>
          <a:p>
            <a:endParaRPr lang="en-AU" sz="2400" dirty="0">
              <a:latin typeface="Twinkl" panose="02000000000000000000" pitchFamily="2" charset="0"/>
            </a:endParaRPr>
          </a:p>
          <a:p>
            <a:pPr algn="ctr"/>
            <a:r>
              <a:rPr lang="en-AU" sz="2400" dirty="0">
                <a:latin typeface="Twinkl" panose="02000000000000000000" pitchFamily="2" charset="0"/>
              </a:rPr>
              <a:t>H</a:t>
            </a:r>
            <a:r>
              <a:rPr lang="en-AU" sz="2400" baseline="-25000" dirty="0">
                <a:latin typeface="Twinkl" panose="02000000000000000000" pitchFamily="2" charset="0"/>
              </a:rPr>
              <a:t>2</a:t>
            </a:r>
            <a:r>
              <a:rPr lang="en-AU" sz="2400" b="1" dirty="0">
                <a:solidFill>
                  <a:srgbClr val="FF0000"/>
                </a:solidFill>
                <a:latin typeface="Twinkl" panose="02000000000000000000" pitchFamily="2" charset="0"/>
              </a:rPr>
              <a:t>SO</a:t>
            </a:r>
            <a:r>
              <a:rPr lang="en-AU" sz="2400" b="1" baseline="-25000" dirty="0">
                <a:solidFill>
                  <a:srgbClr val="FF0000"/>
                </a:solidFill>
                <a:latin typeface="Twinkl" panose="02000000000000000000" pitchFamily="2" charset="0"/>
              </a:rPr>
              <a:t>4</a:t>
            </a:r>
            <a:r>
              <a:rPr lang="en-AU" sz="2400" dirty="0">
                <a:latin typeface="Twinkl" panose="02000000000000000000" pitchFamily="2" charset="0"/>
              </a:rPr>
              <a:t>    +     </a:t>
            </a:r>
            <a:r>
              <a:rPr lang="en-AU" sz="2400" b="1" dirty="0">
                <a:solidFill>
                  <a:srgbClr val="0070C0"/>
                </a:solidFill>
                <a:latin typeface="Twinkl" panose="02000000000000000000" pitchFamily="2" charset="0"/>
              </a:rPr>
              <a:t>Mg</a:t>
            </a:r>
            <a:r>
              <a:rPr lang="en-AU" sz="2400" dirty="0">
                <a:latin typeface="Twinkl" panose="02000000000000000000" pitchFamily="2" charset="0"/>
              </a:rPr>
              <a:t>(OH)</a:t>
            </a:r>
            <a:r>
              <a:rPr lang="en-AU" sz="2400" baseline="-25000" dirty="0">
                <a:latin typeface="Twinkl" panose="02000000000000000000" pitchFamily="2" charset="0"/>
              </a:rPr>
              <a:t>2</a:t>
            </a:r>
          </a:p>
          <a:p>
            <a:pPr algn="ctr"/>
            <a:endParaRPr lang="en-AU" sz="2400" dirty="0">
              <a:latin typeface="Twinkl" panose="02000000000000000000" pitchFamily="2" charset="0"/>
            </a:endParaRPr>
          </a:p>
          <a:p>
            <a:pPr algn="ctr"/>
            <a:endParaRPr lang="en-AU" sz="2400" dirty="0">
              <a:latin typeface="Twinkl" panose="02000000000000000000" pitchFamily="2" charset="0"/>
            </a:endParaRPr>
          </a:p>
          <a:p>
            <a:pPr algn="ctr"/>
            <a:endParaRPr lang="en-AU" sz="2400" dirty="0">
              <a:latin typeface="Twinkl" panose="02000000000000000000" pitchFamily="2" charset="0"/>
            </a:endParaRPr>
          </a:p>
          <a:p>
            <a:pPr algn="ctr"/>
            <a:r>
              <a:rPr lang="en-AU" sz="2400" b="1" dirty="0">
                <a:solidFill>
                  <a:srgbClr val="0070C0"/>
                </a:solidFill>
                <a:latin typeface="Twinkl" panose="02000000000000000000" pitchFamily="2" charset="0"/>
              </a:rPr>
              <a:t>Mg</a:t>
            </a:r>
            <a:r>
              <a:rPr lang="en-AU" sz="2400" b="1" dirty="0">
                <a:solidFill>
                  <a:srgbClr val="FF0000"/>
                </a:solidFill>
                <a:latin typeface="Twinkl" panose="02000000000000000000" pitchFamily="2" charset="0"/>
              </a:rPr>
              <a:t>SO</a:t>
            </a:r>
            <a:r>
              <a:rPr lang="en-AU" sz="2400" b="1" baseline="-25000" dirty="0">
                <a:solidFill>
                  <a:srgbClr val="FF0000"/>
                </a:solidFill>
                <a:latin typeface="Twinkl" panose="02000000000000000000" pitchFamily="2" charset="0"/>
              </a:rPr>
              <a:t>4</a:t>
            </a:r>
            <a:endParaRPr lang="en-US" sz="2400" baseline="-25000" dirty="0">
              <a:latin typeface="Twinkl" panose="02000000000000000000" pitchFamily="2" charset="0"/>
            </a:endParaRPr>
          </a:p>
          <a:p>
            <a:r>
              <a:rPr lang="en-US" sz="2400" dirty="0">
                <a:latin typeface="Twinkl" panose="02000000000000000000" pitchFamily="2" charset="0"/>
              </a:rPr>
              <a:t>The salt produced is therefore magnesium sulfate. </a:t>
            </a:r>
          </a:p>
          <a:p>
            <a:endParaRPr lang="en-US" sz="2400" dirty="0">
              <a:latin typeface="Twinkl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11A9C-3250-4931-A69F-A136B0892768}"/>
              </a:ext>
            </a:extLst>
          </p:cNvPr>
          <p:cNvSpPr txBox="1"/>
          <p:nvPr/>
        </p:nvSpPr>
        <p:spPr>
          <a:xfrm>
            <a:off x="3062829" y="168287"/>
            <a:ext cx="3238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Twinkl" panose="02000000000000000000" pitchFamily="2" charset="0"/>
              </a:rPr>
              <a:t>Determining the salt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3B91BB-DF28-9D00-DA0B-7A8F47AFE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985" y="1303202"/>
            <a:ext cx="4694349" cy="426934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2C9D8CC-1CE7-6D23-822F-B4FE6AE2261D}"/>
              </a:ext>
            </a:extLst>
          </p:cNvPr>
          <p:cNvCxnSpPr/>
          <p:nvPr/>
        </p:nvCxnSpPr>
        <p:spPr>
          <a:xfrm>
            <a:off x="3231975" y="2906486"/>
            <a:ext cx="763675" cy="1045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DE8904-B708-571F-69F3-76F9BF90602F}"/>
              </a:ext>
            </a:extLst>
          </p:cNvPr>
          <p:cNvCxnSpPr/>
          <p:nvPr/>
        </p:nvCxnSpPr>
        <p:spPr>
          <a:xfrm flipH="1">
            <a:off x="3498122" y="2794090"/>
            <a:ext cx="753627" cy="104502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80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A63EC14-73DA-4C51-A69D-8D2CB76A17D4}"/>
              </a:ext>
            </a:extLst>
          </p:cNvPr>
          <p:cNvSpPr txBox="1"/>
          <p:nvPr/>
        </p:nvSpPr>
        <p:spPr>
          <a:xfrm>
            <a:off x="386444" y="903514"/>
            <a:ext cx="1150075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AU" sz="2800" dirty="0">
                <a:effectLst/>
                <a:latin typeface="Twinkl" panose="02000000000000000000"/>
              </a:rPr>
              <a:t>The steps to writing balanced chemical equations are as follows: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AU" sz="2800" dirty="0">
                <a:effectLst/>
                <a:latin typeface="Twinkl" panose="02000000000000000000"/>
              </a:rPr>
              <a:t> </a:t>
            </a:r>
          </a:p>
          <a:p>
            <a:pPr marL="514350" marR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AU" sz="2800" dirty="0">
                <a:effectLst/>
                <a:latin typeface="Twinkl" panose="02000000000000000000"/>
              </a:rPr>
              <a:t>Write the </a:t>
            </a:r>
            <a:r>
              <a:rPr lang="en-AU" sz="2800" b="1" dirty="0">
                <a:solidFill>
                  <a:srgbClr val="00B050"/>
                </a:solidFill>
                <a:effectLst/>
                <a:latin typeface="Twinkl" panose="02000000000000000000"/>
              </a:rPr>
              <a:t>word equation </a:t>
            </a:r>
            <a:r>
              <a:rPr lang="en-AU" sz="2800" dirty="0">
                <a:effectLst/>
                <a:latin typeface="Twinkl" panose="02000000000000000000"/>
              </a:rPr>
              <a:t>for the reaction which includes all the reactants and all the products</a:t>
            </a:r>
          </a:p>
          <a:p>
            <a:pPr marL="514350" marR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AU" sz="2800" dirty="0">
                <a:effectLst/>
                <a:latin typeface="Twinkl" panose="02000000000000000000"/>
              </a:rPr>
              <a:t>Under each of the reactants and products write its </a:t>
            </a:r>
            <a:r>
              <a:rPr lang="en-AU" sz="2800" b="1" dirty="0">
                <a:solidFill>
                  <a:srgbClr val="00B050"/>
                </a:solidFill>
                <a:effectLst/>
                <a:latin typeface="Twinkl" panose="02000000000000000000"/>
              </a:rPr>
              <a:t>correct chemical formula</a:t>
            </a:r>
          </a:p>
          <a:p>
            <a:pPr marL="514350" marR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AU" sz="2800" dirty="0">
                <a:effectLst/>
                <a:latin typeface="Twinkl" panose="02000000000000000000"/>
              </a:rPr>
              <a:t>Where necessary, place a </a:t>
            </a:r>
            <a:r>
              <a:rPr lang="en-AU" sz="2800" b="1" dirty="0">
                <a:solidFill>
                  <a:srgbClr val="00B050"/>
                </a:solidFill>
                <a:effectLst/>
                <a:latin typeface="Twinkl" panose="02000000000000000000"/>
              </a:rPr>
              <a:t>coefficient</a:t>
            </a:r>
            <a:r>
              <a:rPr lang="en-AU" sz="2800" dirty="0">
                <a:effectLst/>
                <a:latin typeface="Twinkl" panose="02000000000000000000"/>
              </a:rPr>
              <a:t> in front of each formula to balance the number of atoms of each element on both sides of the equation. </a:t>
            </a:r>
          </a:p>
          <a:p>
            <a:pPr marL="514350" marR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AU" sz="2800" b="1" dirty="0">
              <a:latin typeface="Twinkl" panose="02000000000000000000"/>
            </a:endParaRPr>
          </a:p>
          <a:p>
            <a:pPr marR="0" algn="ctr">
              <a:spcBef>
                <a:spcPts val="0"/>
              </a:spcBef>
              <a:spcAft>
                <a:spcPts val="0"/>
              </a:spcAft>
            </a:pPr>
            <a:r>
              <a:rPr lang="en-AU" sz="2800" b="1" dirty="0">
                <a:effectLst/>
                <a:latin typeface="Twinkl" panose="02000000000000000000"/>
              </a:rPr>
              <a:t>DO NOT CHANGE THE ACTUAL FORMULAS IN ANY WAY!</a:t>
            </a:r>
            <a:endParaRPr lang="en-AU" sz="2800" dirty="0">
              <a:effectLst/>
              <a:latin typeface="Twinkl" panose="0200000000000000000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AU" sz="1800" dirty="0">
                <a:effectLst/>
                <a:latin typeface="Arial" panose="020B0604020202020204" pitchFamily="34" charset="0"/>
              </a:rPr>
              <a:t>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AU" sz="2800" dirty="0">
                <a:effectLst/>
                <a:latin typeface="Twinkl" panose="02000000000000000000"/>
              </a:rPr>
              <a:t>A good order to do this in is to follow the </a:t>
            </a:r>
            <a:r>
              <a:rPr lang="en-AU" sz="2800" b="1" dirty="0">
                <a:effectLst/>
                <a:latin typeface="Twinkl" panose="02000000000000000000"/>
              </a:rPr>
              <a:t>MINOH</a:t>
            </a:r>
            <a:r>
              <a:rPr lang="en-AU" sz="2800" dirty="0">
                <a:effectLst/>
                <a:latin typeface="Twinkl" panose="02000000000000000000"/>
              </a:rPr>
              <a:t> method. (Me know chemistry!)</a:t>
            </a:r>
            <a:endParaRPr lang="en-AU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11A9C-3250-4931-A69F-A136B0892768}"/>
              </a:ext>
            </a:extLst>
          </p:cNvPr>
          <p:cNvSpPr txBox="1"/>
          <p:nvPr/>
        </p:nvSpPr>
        <p:spPr>
          <a:xfrm>
            <a:off x="1959428" y="97972"/>
            <a:ext cx="46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Twinkl" panose="02000000000000000000" pitchFamily="2" charset="0"/>
              </a:rPr>
              <a:t>Balancing Chemical Equations</a:t>
            </a:r>
          </a:p>
        </p:txBody>
      </p:sp>
    </p:spTree>
    <p:extLst>
      <p:ext uri="{BB962C8B-B14F-4D97-AF65-F5344CB8AC3E}">
        <p14:creationId xmlns:p14="http://schemas.microsoft.com/office/powerpoint/2010/main" val="2646734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A63EC14-73DA-4C51-A69D-8D2CB76A17D4}"/>
              </a:ext>
            </a:extLst>
          </p:cNvPr>
          <p:cNvSpPr txBox="1"/>
          <p:nvPr/>
        </p:nvSpPr>
        <p:spPr>
          <a:xfrm>
            <a:off x="386444" y="903514"/>
            <a:ext cx="115007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798638" algn="l"/>
              </a:tabLst>
            </a:pPr>
            <a:r>
              <a:rPr lang="en-AU" sz="2800" b="1" dirty="0">
                <a:solidFill>
                  <a:srgbClr val="FF0000"/>
                </a:solidFill>
                <a:latin typeface="Twinkl" panose="02000000000000000000"/>
              </a:rPr>
              <a:t>		</a:t>
            </a:r>
            <a:r>
              <a:rPr lang="en-AU" sz="2800" b="1" dirty="0">
                <a:solidFill>
                  <a:srgbClr val="FF0000"/>
                </a:solidFill>
                <a:effectLst/>
                <a:latin typeface="Twinkl" panose="02000000000000000000"/>
              </a:rPr>
              <a:t>M</a:t>
            </a:r>
            <a:r>
              <a:rPr lang="en-AU" sz="2800" dirty="0">
                <a:effectLst/>
                <a:latin typeface="Twinkl" panose="02000000000000000000"/>
              </a:rPr>
              <a:t>etals 		e.g. Na, Fe, Zn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AU" sz="2800" dirty="0">
                <a:effectLst/>
                <a:latin typeface="Twinkl" panose="02000000000000000000"/>
              </a:rPr>
              <a:t>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AU" sz="2800" dirty="0">
                <a:latin typeface="Twinkl" panose="02000000000000000000"/>
              </a:rPr>
              <a:t>  </a:t>
            </a:r>
            <a:r>
              <a:rPr lang="en-AU" sz="2800" dirty="0">
                <a:effectLst/>
                <a:latin typeface="Twinkl" panose="02000000000000000000"/>
              </a:rPr>
              <a:t> Polyatomic </a:t>
            </a:r>
            <a:r>
              <a:rPr lang="en-AU" sz="2800" b="1" dirty="0">
                <a:solidFill>
                  <a:srgbClr val="FF0000"/>
                </a:solidFill>
                <a:effectLst/>
                <a:latin typeface="Twinkl" panose="02000000000000000000"/>
              </a:rPr>
              <a:t>I</a:t>
            </a:r>
            <a:r>
              <a:rPr lang="en-AU" sz="2800" dirty="0">
                <a:effectLst/>
                <a:latin typeface="Twinkl" panose="02000000000000000000"/>
              </a:rPr>
              <a:t>ons 			e.g. CO</a:t>
            </a:r>
            <a:r>
              <a:rPr lang="en-AU" sz="2800" baseline="-25000" dirty="0">
                <a:effectLst/>
                <a:latin typeface="Twinkl" panose="02000000000000000000"/>
              </a:rPr>
              <a:t>3</a:t>
            </a:r>
            <a:r>
              <a:rPr lang="en-AU" sz="2800" baseline="30000" dirty="0">
                <a:effectLst/>
                <a:latin typeface="Twinkl" panose="02000000000000000000"/>
              </a:rPr>
              <a:t>-2</a:t>
            </a:r>
            <a:r>
              <a:rPr lang="en-AU" sz="2800" dirty="0">
                <a:effectLst/>
                <a:latin typeface="Twinkl" panose="02000000000000000000"/>
              </a:rPr>
              <a:t>, SO</a:t>
            </a:r>
            <a:r>
              <a:rPr lang="en-AU" sz="2800" baseline="-25000" dirty="0">
                <a:effectLst/>
                <a:latin typeface="Twinkl" panose="02000000000000000000"/>
              </a:rPr>
              <a:t>4</a:t>
            </a:r>
            <a:r>
              <a:rPr lang="en-AU" sz="2800" baseline="30000" dirty="0">
                <a:effectLst/>
                <a:latin typeface="Twinkl" panose="02000000000000000000"/>
              </a:rPr>
              <a:t>-2</a:t>
            </a:r>
            <a:r>
              <a:rPr lang="en-AU" sz="2800" dirty="0">
                <a:effectLst/>
                <a:latin typeface="Twinkl" panose="02000000000000000000"/>
              </a:rPr>
              <a:t>, OH</a:t>
            </a:r>
            <a:r>
              <a:rPr lang="en-AU" sz="2800" baseline="30000" dirty="0">
                <a:effectLst/>
                <a:latin typeface="Twinkl" panose="02000000000000000000"/>
              </a:rPr>
              <a:t>-1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AU" sz="2800" dirty="0">
                <a:effectLst/>
                <a:latin typeface="Twinkl" panose="02000000000000000000"/>
              </a:rPr>
              <a:t>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AU" sz="2800" b="1" dirty="0">
                <a:solidFill>
                  <a:srgbClr val="FF0000"/>
                </a:solidFill>
                <a:effectLst/>
                <a:latin typeface="Twinkl" panose="02000000000000000000"/>
              </a:rPr>
              <a:t>		N</a:t>
            </a:r>
            <a:r>
              <a:rPr lang="en-AU" sz="2800" dirty="0">
                <a:effectLst/>
                <a:latin typeface="Twinkl" panose="02000000000000000000"/>
              </a:rPr>
              <a:t>on-metals 		e.g. Cl, S, N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AU" sz="2800" dirty="0">
                <a:effectLst/>
                <a:latin typeface="Twinkl" panose="02000000000000000000"/>
              </a:rPr>
              <a:t>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AU" sz="2800" b="1" dirty="0">
                <a:solidFill>
                  <a:srgbClr val="FF0000"/>
                </a:solidFill>
                <a:effectLst/>
                <a:latin typeface="Twinkl" panose="02000000000000000000"/>
              </a:rPr>
              <a:t>		O</a:t>
            </a:r>
            <a:r>
              <a:rPr lang="en-AU" sz="2800" dirty="0">
                <a:effectLst/>
                <a:latin typeface="Twinkl" panose="02000000000000000000"/>
              </a:rPr>
              <a:t>xygen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AU" sz="2800" dirty="0">
                <a:effectLst/>
                <a:latin typeface="Twinkl" panose="02000000000000000000"/>
              </a:rPr>
              <a:t>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AU" sz="2800" dirty="0">
                <a:effectLst/>
                <a:latin typeface="Twinkl" panose="02000000000000000000"/>
              </a:rPr>
              <a:t> 		</a:t>
            </a:r>
            <a:r>
              <a:rPr lang="en-AU" sz="2800" b="1" dirty="0">
                <a:solidFill>
                  <a:srgbClr val="FF0000"/>
                </a:solidFill>
                <a:effectLst/>
                <a:latin typeface="Twinkl" panose="02000000000000000000"/>
              </a:rPr>
              <a:t>H</a:t>
            </a:r>
            <a:r>
              <a:rPr lang="en-AU" sz="2800" dirty="0">
                <a:effectLst/>
                <a:latin typeface="Twinkl" panose="02000000000000000000"/>
              </a:rPr>
              <a:t>ydrogen</a:t>
            </a:r>
            <a:endParaRPr lang="en-AU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11A9C-3250-4931-A69F-A136B0892768}"/>
              </a:ext>
            </a:extLst>
          </p:cNvPr>
          <p:cNvSpPr txBox="1"/>
          <p:nvPr/>
        </p:nvSpPr>
        <p:spPr>
          <a:xfrm>
            <a:off x="1959428" y="97972"/>
            <a:ext cx="46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Twinkl" panose="02000000000000000000" pitchFamily="2" charset="0"/>
              </a:rPr>
              <a:t>Balancing Chemical Equations</a:t>
            </a:r>
          </a:p>
        </p:txBody>
      </p:sp>
    </p:spTree>
    <p:extLst>
      <p:ext uri="{BB962C8B-B14F-4D97-AF65-F5344CB8AC3E}">
        <p14:creationId xmlns:p14="http://schemas.microsoft.com/office/powerpoint/2010/main" val="2918330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A63EC14-73DA-4C51-A69D-8D2CB76A17D4}"/>
              </a:ext>
            </a:extLst>
          </p:cNvPr>
          <p:cNvSpPr txBox="1"/>
          <p:nvPr/>
        </p:nvSpPr>
        <p:spPr>
          <a:xfrm>
            <a:off x="386444" y="884955"/>
            <a:ext cx="1150075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AU" sz="2800" dirty="0">
                <a:effectLst/>
                <a:latin typeface="Twinkl" panose="02000000000000000000"/>
              </a:rPr>
              <a:t>The steps to writing balanced chemical equations are: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AU" sz="2000" dirty="0">
                <a:effectLst/>
                <a:latin typeface="Twinkl" panose="02000000000000000000"/>
              </a:rPr>
              <a:t> </a:t>
            </a:r>
          </a:p>
          <a:p>
            <a:pPr marL="514350" marR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AU" sz="2800" dirty="0">
                <a:effectLst/>
                <a:latin typeface="Twinkl" panose="02000000000000000000"/>
              </a:rPr>
              <a:t> </a:t>
            </a:r>
          </a:p>
          <a:p>
            <a:pPr marL="514350" marR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AU" sz="2800" dirty="0">
                <a:effectLst/>
                <a:latin typeface="Twinkl" panose="02000000000000000000"/>
              </a:rPr>
              <a:t> </a:t>
            </a:r>
          </a:p>
          <a:p>
            <a:pPr marL="514350" marR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AU" sz="2800" dirty="0">
                <a:effectLst/>
                <a:latin typeface="Twinkl" panose="02000000000000000000"/>
              </a:rPr>
              <a:t> </a:t>
            </a:r>
          </a:p>
          <a:p>
            <a:pPr marL="514350" marR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AU" sz="2800" b="1" dirty="0">
              <a:latin typeface="Twinkl" panose="02000000000000000000"/>
            </a:endParaRPr>
          </a:p>
          <a:p>
            <a:pPr marR="0" algn="ctr">
              <a:spcBef>
                <a:spcPts val="0"/>
              </a:spcBef>
              <a:spcAft>
                <a:spcPts val="0"/>
              </a:spcAft>
            </a:pPr>
            <a:r>
              <a:rPr lang="en-AU" sz="2800" b="1" dirty="0">
                <a:effectLst/>
                <a:latin typeface="Twinkl" panose="02000000000000000000"/>
              </a:rPr>
              <a:t>DO NOT CHANGE THE ACTUAL FORMULAS IN ANY WAY!</a:t>
            </a:r>
            <a:endParaRPr lang="en-AU" b="1" dirty="0">
              <a:latin typeface="Arial" panose="020B0604020202020204" pitchFamily="34" charset="0"/>
            </a:endParaRPr>
          </a:p>
          <a:p>
            <a:pPr marR="0" algn="ctr">
              <a:spcBef>
                <a:spcPts val="0"/>
              </a:spcBef>
              <a:spcAft>
                <a:spcPts val="0"/>
              </a:spcAft>
            </a:pPr>
            <a:endParaRPr lang="en-AU" sz="2800" b="1" dirty="0">
              <a:effectLst/>
              <a:latin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798638" algn="l"/>
              </a:tabLst>
            </a:pPr>
            <a:r>
              <a:rPr lang="en-AU" sz="2800" b="1" dirty="0">
                <a:solidFill>
                  <a:srgbClr val="FF0000"/>
                </a:solidFill>
                <a:effectLst/>
                <a:latin typeface="Twinkl" panose="02000000000000000000"/>
              </a:rPr>
              <a:t>			M</a:t>
            </a:r>
            <a:r>
              <a:rPr lang="en-AU" sz="2800" dirty="0">
                <a:effectLst/>
                <a:latin typeface="Twinkl" panose="0200000000000000000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AU" sz="2800" dirty="0">
                <a:latin typeface="Twinkl" panose="02000000000000000000"/>
              </a:rPr>
              <a:t>  </a:t>
            </a:r>
            <a:r>
              <a:rPr lang="en-AU" sz="2800" dirty="0">
                <a:effectLst/>
                <a:latin typeface="Twinkl" panose="02000000000000000000"/>
              </a:rPr>
              <a:t> 	   		 </a:t>
            </a:r>
            <a:r>
              <a:rPr lang="en-AU" sz="2800" b="1" dirty="0">
                <a:solidFill>
                  <a:srgbClr val="FF0000"/>
                </a:solidFill>
                <a:effectLst/>
                <a:latin typeface="Twinkl" panose="02000000000000000000"/>
              </a:rPr>
              <a:t>I</a:t>
            </a:r>
            <a:r>
              <a:rPr lang="en-AU" sz="2800" dirty="0">
                <a:effectLst/>
                <a:latin typeface="Twinkl" panose="02000000000000000000"/>
              </a:rPr>
              <a:t> 			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AU" sz="2800" b="1" dirty="0">
                <a:solidFill>
                  <a:srgbClr val="FF0000"/>
                </a:solidFill>
                <a:effectLst/>
                <a:latin typeface="Twinkl" panose="02000000000000000000"/>
              </a:rPr>
              <a:t>			N</a:t>
            </a:r>
            <a:r>
              <a:rPr lang="en-AU" sz="2800" dirty="0">
                <a:effectLst/>
                <a:latin typeface="Twinkl" panose="02000000000000000000"/>
              </a:rPr>
              <a:t> 		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AU" sz="2800" b="1" dirty="0">
                <a:solidFill>
                  <a:srgbClr val="FF0000"/>
                </a:solidFill>
                <a:effectLst/>
                <a:latin typeface="Twinkl" panose="02000000000000000000"/>
              </a:rPr>
              <a:t>			O</a:t>
            </a:r>
            <a:endParaRPr lang="en-AU" sz="2800" dirty="0">
              <a:effectLst/>
              <a:latin typeface="Twinkl" panose="0200000000000000000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AU" sz="2800" dirty="0">
                <a:effectLst/>
                <a:latin typeface="Twinkl" panose="02000000000000000000"/>
              </a:rPr>
              <a:t>  			</a:t>
            </a:r>
            <a:r>
              <a:rPr lang="en-AU" sz="2800" b="1" dirty="0">
                <a:solidFill>
                  <a:srgbClr val="FF0000"/>
                </a:solidFill>
                <a:effectLst/>
                <a:latin typeface="Twinkl" panose="02000000000000000000"/>
              </a:rPr>
              <a:t>H</a:t>
            </a:r>
            <a:endParaRPr lang="en-AU" sz="1800" dirty="0">
              <a:effectLst/>
              <a:latin typeface="Arial" panose="020B0604020202020204" pitchFamily="34" charset="0"/>
            </a:endParaRPr>
          </a:p>
          <a:p>
            <a:pPr marR="0" algn="ctr">
              <a:spcBef>
                <a:spcPts val="0"/>
              </a:spcBef>
              <a:spcAft>
                <a:spcPts val="0"/>
              </a:spcAft>
            </a:pPr>
            <a:endParaRPr lang="en-AU" sz="2800" dirty="0">
              <a:effectLst/>
              <a:latin typeface="Twinkl" panose="02000000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11A9C-3250-4931-A69F-A136B0892768}"/>
              </a:ext>
            </a:extLst>
          </p:cNvPr>
          <p:cNvSpPr txBox="1"/>
          <p:nvPr/>
        </p:nvSpPr>
        <p:spPr>
          <a:xfrm>
            <a:off x="1959428" y="97972"/>
            <a:ext cx="46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Twinkl" panose="02000000000000000000" pitchFamily="2" charset="0"/>
              </a:rPr>
              <a:t>Balancing Chemical Equations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9349C6-6DD7-9DBA-7D3E-857984405BC1}"/>
              </a:ext>
            </a:extLst>
          </p:cNvPr>
          <p:cNvSpPr txBox="1"/>
          <p:nvPr/>
        </p:nvSpPr>
        <p:spPr>
          <a:xfrm>
            <a:off x="386444" y="1623619"/>
            <a:ext cx="61888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AU" sz="2800" dirty="0">
                <a:latin typeface="Twinkl" panose="02000000000000000000"/>
              </a:rPr>
              <a:t>     word equation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AU" sz="2800" dirty="0">
                <a:latin typeface="Twinkl" panose="02000000000000000000"/>
              </a:rPr>
              <a:t>     correct chemical formula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AU" sz="2800" dirty="0">
                <a:latin typeface="Twinkl" panose="02000000000000000000"/>
              </a:rPr>
              <a:t>     coefficient</a:t>
            </a:r>
          </a:p>
          <a:p>
            <a:pPr marR="0" algn="ctr">
              <a:spcBef>
                <a:spcPts val="0"/>
              </a:spcBef>
              <a:spcAft>
                <a:spcPts val="0"/>
              </a:spcAft>
            </a:pPr>
            <a:endParaRPr lang="en-AU" sz="2800" b="1" dirty="0">
              <a:effectLst/>
              <a:latin typeface="Arial" panose="020B0604020202020204" pitchFamily="34" charset="0"/>
            </a:endParaRPr>
          </a:p>
          <a:p>
            <a:pPr marR="0" algn="ctr">
              <a:spcBef>
                <a:spcPts val="0"/>
              </a:spcBef>
              <a:spcAft>
                <a:spcPts val="0"/>
              </a:spcAft>
            </a:pPr>
            <a:endParaRPr lang="en-AU" sz="2800" b="1" dirty="0">
              <a:latin typeface="Arial" panose="020B0604020202020204" pitchFamily="34" charset="0"/>
            </a:endParaRPr>
          </a:p>
          <a:p>
            <a:pPr marR="0" algn="ctr">
              <a:spcBef>
                <a:spcPts val="0"/>
              </a:spcBef>
              <a:spcAft>
                <a:spcPts val="0"/>
              </a:spcAft>
            </a:pPr>
            <a:endParaRPr lang="en-AU" sz="2800" b="1" dirty="0">
              <a:effectLst/>
              <a:latin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798638" algn="l"/>
              </a:tabLst>
            </a:pPr>
            <a:r>
              <a:rPr lang="en-AU" sz="2800" b="1" dirty="0">
                <a:solidFill>
                  <a:srgbClr val="FF0000"/>
                </a:solidFill>
                <a:effectLst/>
                <a:latin typeface="Twinkl" panose="02000000000000000000"/>
              </a:rPr>
              <a:t>			M</a:t>
            </a:r>
            <a:r>
              <a:rPr lang="en-AU" sz="2800" dirty="0">
                <a:effectLst/>
                <a:latin typeface="Twinkl" panose="02000000000000000000"/>
              </a:rPr>
              <a:t>etals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AU" sz="2800" dirty="0">
                <a:latin typeface="Twinkl" panose="02000000000000000000"/>
              </a:rPr>
              <a:t>  </a:t>
            </a:r>
            <a:r>
              <a:rPr lang="en-AU" sz="2800" dirty="0">
                <a:effectLst/>
                <a:latin typeface="Twinkl" panose="02000000000000000000"/>
              </a:rPr>
              <a:t> 	 Polyatomic </a:t>
            </a:r>
            <a:r>
              <a:rPr lang="en-AU" sz="2800" b="1" dirty="0">
                <a:solidFill>
                  <a:srgbClr val="FF0000"/>
                </a:solidFill>
                <a:effectLst/>
                <a:latin typeface="Twinkl" panose="02000000000000000000"/>
              </a:rPr>
              <a:t>I</a:t>
            </a:r>
            <a:r>
              <a:rPr lang="en-AU" sz="2800" dirty="0">
                <a:effectLst/>
                <a:latin typeface="Twinkl" panose="02000000000000000000"/>
              </a:rPr>
              <a:t>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AU" sz="2800" b="1" dirty="0">
                <a:solidFill>
                  <a:srgbClr val="FF0000"/>
                </a:solidFill>
                <a:latin typeface="Twinkl" panose="02000000000000000000"/>
              </a:rPr>
              <a:t>			</a:t>
            </a:r>
            <a:r>
              <a:rPr lang="en-AU" sz="2800" b="1" dirty="0">
                <a:solidFill>
                  <a:srgbClr val="FF0000"/>
                </a:solidFill>
                <a:effectLst/>
                <a:latin typeface="Twinkl" panose="02000000000000000000"/>
              </a:rPr>
              <a:t>N</a:t>
            </a:r>
            <a:r>
              <a:rPr lang="en-AU" sz="2800" dirty="0">
                <a:effectLst/>
                <a:latin typeface="Twinkl" panose="02000000000000000000"/>
              </a:rPr>
              <a:t>on-metals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AU" sz="2800" b="1" dirty="0">
                <a:solidFill>
                  <a:srgbClr val="FF0000"/>
                </a:solidFill>
                <a:latin typeface="Twinkl" panose="02000000000000000000"/>
              </a:rPr>
              <a:t>			</a:t>
            </a:r>
            <a:r>
              <a:rPr lang="en-AU" sz="2800" b="1" dirty="0">
                <a:solidFill>
                  <a:srgbClr val="FF0000"/>
                </a:solidFill>
                <a:effectLst/>
                <a:latin typeface="Twinkl" panose="02000000000000000000"/>
              </a:rPr>
              <a:t>O</a:t>
            </a:r>
            <a:r>
              <a:rPr lang="en-AU" sz="2800" dirty="0">
                <a:effectLst/>
                <a:latin typeface="Twinkl" panose="02000000000000000000"/>
              </a:rPr>
              <a:t>xygen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AU" sz="2800" b="1" dirty="0">
                <a:solidFill>
                  <a:srgbClr val="FF0000"/>
                </a:solidFill>
                <a:latin typeface="Twinkl" panose="02000000000000000000"/>
              </a:rPr>
              <a:t>			</a:t>
            </a:r>
            <a:r>
              <a:rPr lang="en-AU" sz="2800" b="1" dirty="0">
                <a:solidFill>
                  <a:srgbClr val="FF0000"/>
                </a:solidFill>
                <a:effectLst/>
                <a:latin typeface="Twinkl" panose="02000000000000000000"/>
              </a:rPr>
              <a:t>H</a:t>
            </a:r>
            <a:r>
              <a:rPr lang="en-AU" sz="2800" dirty="0">
                <a:effectLst/>
                <a:latin typeface="Twinkl" panose="02000000000000000000"/>
              </a:rPr>
              <a:t>ydrogen</a:t>
            </a:r>
            <a:endParaRPr lang="en-AU" sz="1800" dirty="0">
              <a:effectLst/>
              <a:latin typeface="Arial" panose="020B0604020202020204" pitchFamily="34" charset="0"/>
            </a:endParaRPr>
          </a:p>
          <a:p>
            <a:pPr marR="0" algn="ctr">
              <a:spcBef>
                <a:spcPts val="0"/>
              </a:spcBef>
              <a:spcAft>
                <a:spcPts val="0"/>
              </a:spcAft>
            </a:pPr>
            <a:endParaRPr lang="en-AU" sz="2800" dirty="0">
              <a:effectLst/>
              <a:latin typeface="Twinkl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05410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A63EC14-73DA-4C51-A69D-8D2CB76A17D4}"/>
              </a:ext>
            </a:extLst>
          </p:cNvPr>
          <p:cNvSpPr txBox="1"/>
          <p:nvPr/>
        </p:nvSpPr>
        <p:spPr>
          <a:xfrm>
            <a:off x="386444" y="903514"/>
            <a:ext cx="114605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latin typeface="Twinkl" panose="02000000000000000000" pitchFamily="2" charset="0"/>
              </a:rPr>
              <a:t>Example:  Balance the following chemical equation</a:t>
            </a:r>
          </a:p>
          <a:p>
            <a:endParaRPr lang="en-AU" sz="2400" dirty="0">
              <a:latin typeface="Twinkl" panose="02000000000000000000" pitchFamily="2" charset="0"/>
            </a:endParaRPr>
          </a:p>
          <a:p>
            <a:r>
              <a:rPr lang="en-AU" sz="2400" dirty="0">
                <a:latin typeface="Twinkl" panose="02000000000000000000" pitchFamily="2" charset="0"/>
              </a:rPr>
              <a:t>        HNO</a:t>
            </a:r>
            <a:r>
              <a:rPr lang="en-AU" sz="2400" baseline="-25000" dirty="0">
                <a:latin typeface="Twinkl" panose="02000000000000000000" pitchFamily="2" charset="0"/>
              </a:rPr>
              <a:t>3</a:t>
            </a:r>
            <a:r>
              <a:rPr lang="en-AU" sz="2400" dirty="0">
                <a:latin typeface="Twinkl" panose="02000000000000000000" pitchFamily="2" charset="0"/>
              </a:rPr>
              <a:t>     +     CaCO</a:t>
            </a:r>
            <a:r>
              <a:rPr lang="en-AU" sz="2400" baseline="-25000" dirty="0">
                <a:latin typeface="Twinkl" panose="02000000000000000000" pitchFamily="2" charset="0"/>
              </a:rPr>
              <a:t>3</a:t>
            </a:r>
            <a:r>
              <a:rPr lang="en-AU" sz="2400" dirty="0">
                <a:latin typeface="Twinkl" panose="02000000000000000000" pitchFamily="2" charset="0"/>
              </a:rPr>
              <a:t>      </a:t>
            </a:r>
            <a:r>
              <a:rPr lang="en-AU" sz="2400" dirty="0">
                <a:latin typeface="Twinkl" panose="02000000000000000000" pitchFamily="2" charset="0"/>
                <a:sym typeface="Symbol" panose="05050102010706020507" pitchFamily="18" charset="2"/>
              </a:rPr>
              <a:t>      Ca(NO</a:t>
            </a:r>
            <a:r>
              <a:rPr lang="en-AU" sz="2400" baseline="-25000" dirty="0">
                <a:latin typeface="Twinkl" panose="02000000000000000000" pitchFamily="2" charset="0"/>
                <a:sym typeface="Symbol" panose="05050102010706020507" pitchFamily="18" charset="2"/>
              </a:rPr>
              <a:t>3</a:t>
            </a:r>
            <a:r>
              <a:rPr lang="en-AU" sz="2400" dirty="0">
                <a:latin typeface="Twinkl" panose="02000000000000000000" pitchFamily="2" charset="0"/>
                <a:sym typeface="Symbol" panose="05050102010706020507" pitchFamily="18" charset="2"/>
              </a:rPr>
              <a:t>)</a:t>
            </a:r>
            <a:r>
              <a:rPr lang="en-AU" sz="2400" baseline="-25000" dirty="0">
                <a:latin typeface="Twinkl" panose="02000000000000000000" pitchFamily="2" charset="0"/>
                <a:sym typeface="Symbol" panose="05050102010706020507" pitchFamily="18" charset="2"/>
              </a:rPr>
              <a:t>2</a:t>
            </a:r>
            <a:r>
              <a:rPr lang="en-AU" sz="2400" dirty="0">
                <a:latin typeface="Twinkl" panose="02000000000000000000" pitchFamily="2" charset="0"/>
                <a:sym typeface="Symbol" panose="05050102010706020507" pitchFamily="18" charset="2"/>
              </a:rPr>
              <a:t>     +     H</a:t>
            </a:r>
            <a:r>
              <a:rPr lang="en-AU" sz="2400" baseline="-25000" dirty="0">
                <a:latin typeface="Twinkl" panose="02000000000000000000" pitchFamily="2" charset="0"/>
                <a:sym typeface="Symbol" panose="05050102010706020507" pitchFamily="18" charset="2"/>
              </a:rPr>
              <a:t>2</a:t>
            </a:r>
            <a:r>
              <a:rPr lang="en-AU" sz="2400" dirty="0">
                <a:latin typeface="Twinkl" panose="02000000000000000000" pitchFamily="2" charset="0"/>
                <a:sym typeface="Symbol" panose="05050102010706020507" pitchFamily="18" charset="2"/>
              </a:rPr>
              <a:t>O +     CO</a:t>
            </a:r>
            <a:r>
              <a:rPr lang="en-AU" sz="2400" baseline="-25000" dirty="0">
                <a:latin typeface="Twinkl" panose="02000000000000000000" pitchFamily="2" charset="0"/>
                <a:sym typeface="Symbol" panose="05050102010706020507" pitchFamily="18" charset="2"/>
              </a:rPr>
              <a:t>2</a:t>
            </a:r>
            <a:endParaRPr lang="en-AU" sz="2400" baseline="-25000" dirty="0">
              <a:latin typeface="Twinkl" panose="02000000000000000000" pitchFamily="2" charset="0"/>
            </a:endParaRPr>
          </a:p>
          <a:p>
            <a:endParaRPr lang="en-US" sz="2400" dirty="0">
              <a:latin typeface="Twinkl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winkl" panose="02000000000000000000" pitchFamily="2" charset="0"/>
              </a:rPr>
              <a:t>Metals – Calcium is the metal. There is one on the left and one on the right, thus it’s already balanced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winkl" panose="02000000000000000000" pitchFamily="2" charset="0"/>
              </a:rPr>
              <a:t>Polyatomic Ions – NO</a:t>
            </a:r>
            <a:r>
              <a:rPr lang="en-US" sz="2400" baseline="-25000" dirty="0">
                <a:latin typeface="Twinkl" panose="02000000000000000000" pitchFamily="2" charset="0"/>
              </a:rPr>
              <a:t>3</a:t>
            </a:r>
            <a:r>
              <a:rPr lang="en-US" sz="2400" dirty="0">
                <a:latin typeface="Twinkl" panose="02000000000000000000" pitchFamily="2" charset="0"/>
              </a:rPr>
              <a:t>. There is one NO</a:t>
            </a:r>
            <a:r>
              <a:rPr lang="en-US" sz="2400" baseline="-25000" dirty="0">
                <a:latin typeface="Twinkl" panose="02000000000000000000" pitchFamily="2" charset="0"/>
              </a:rPr>
              <a:t>3</a:t>
            </a:r>
            <a:r>
              <a:rPr lang="en-US" sz="2400" dirty="0">
                <a:latin typeface="Twinkl" panose="02000000000000000000" pitchFamily="2" charset="0"/>
              </a:rPr>
              <a:t> on the left and two on the right. We need a coefficient of 2 in front of HNO</a:t>
            </a:r>
            <a:r>
              <a:rPr lang="en-US" sz="2400" baseline="-25000" dirty="0">
                <a:latin typeface="Twinkl" panose="02000000000000000000" pitchFamily="2" charset="0"/>
              </a:rPr>
              <a:t>3</a:t>
            </a:r>
            <a:r>
              <a:rPr lang="en-US" sz="2400" dirty="0">
                <a:latin typeface="Twinkl" panose="02000000000000000000" pitchFamily="2" charset="0"/>
              </a:rPr>
              <a:t> to balance the NO</a:t>
            </a:r>
            <a:r>
              <a:rPr lang="en-US" sz="2400" baseline="-25000" dirty="0">
                <a:latin typeface="Twinkl" panose="02000000000000000000" pitchFamily="2" charset="0"/>
              </a:rPr>
              <a:t>3</a:t>
            </a:r>
            <a:r>
              <a:rPr lang="en-US" sz="2400" dirty="0">
                <a:latin typeface="Twinkl" panose="02000000000000000000" pitchFamily="2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winkl" panose="02000000000000000000" pitchFamily="2" charset="0"/>
              </a:rPr>
              <a:t>Non-metal – Carbon is the non-metal. There is one on the left and one on the right, thus it’s already balanced.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winkl" panose="02000000000000000000" pitchFamily="2" charset="0"/>
              </a:rPr>
              <a:t>Oxygen – on the left there is 2 x 3 oxygens in 2HNO</a:t>
            </a:r>
            <a:r>
              <a:rPr lang="en-US" sz="2400" baseline="-25000" dirty="0">
                <a:latin typeface="Twinkl" panose="02000000000000000000" pitchFamily="2" charset="0"/>
              </a:rPr>
              <a:t>3</a:t>
            </a:r>
            <a:r>
              <a:rPr lang="en-US" sz="2400" dirty="0">
                <a:latin typeface="Twinkl" panose="02000000000000000000" pitchFamily="2" charset="0"/>
              </a:rPr>
              <a:t> plus 3 in CaCO</a:t>
            </a:r>
            <a:r>
              <a:rPr lang="en-US" sz="2400" baseline="-25000" dirty="0">
                <a:latin typeface="Twinkl" panose="02000000000000000000" pitchFamily="2" charset="0"/>
              </a:rPr>
              <a:t>3</a:t>
            </a:r>
            <a:r>
              <a:rPr lang="en-US" sz="2400" dirty="0">
                <a:latin typeface="Twinkl" panose="02000000000000000000" pitchFamily="2" charset="0"/>
              </a:rPr>
              <a:t> </a:t>
            </a:r>
            <a:r>
              <a:rPr lang="en-US" sz="2400" dirty="0">
                <a:latin typeface="Twinkl" panose="02000000000000000000" pitchFamily="2" charset="0"/>
                <a:sym typeface="Symbol" panose="05050102010706020507" pitchFamily="18" charset="2"/>
              </a:rPr>
              <a:t></a:t>
            </a:r>
            <a:r>
              <a:rPr lang="en-US" sz="2400" dirty="0">
                <a:latin typeface="Twinkl" panose="02000000000000000000" pitchFamily="2" charset="0"/>
              </a:rPr>
              <a:t>= 9. On the right  there is 2 x 3 oxygens in Ca(NO</a:t>
            </a:r>
            <a:r>
              <a:rPr lang="en-US" sz="2400" baseline="-25000" dirty="0">
                <a:latin typeface="Twinkl" panose="02000000000000000000" pitchFamily="2" charset="0"/>
              </a:rPr>
              <a:t>3</a:t>
            </a:r>
            <a:r>
              <a:rPr lang="en-US" sz="2400" dirty="0">
                <a:latin typeface="Twinkl" panose="02000000000000000000" pitchFamily="2" charset="0"/>
              </a:rPr>
              <a:t>)</a:t>
            </a:r>
            <a:r>
              <a:rPr lang="en-US" sz="2400" baseline="-25000" dirty="0">
                <a:latin typeface="Twinkl" panose="02000000000000000000" pitchFamily="2" charset="0"/>
              </a:rPr>
              <a:t>2</a:t>
            </a:r>
            <a:r>
              <a:rPr lang="en-US" sz="2400" dirty="0">
                <a:latin typeface="Twinkl" panose="02000000000000000000" pitchFamily="2" charset="0"/>
              </a:rPr>
              <a:t>, 1 in H</a:t>
            </a:r>
            <a:r>
              <a:rPr lang="en-US" sz="2400" baseline="-25000" dirty="0">
                <a:latin typeface="Twinkl" panose="02000000000000000000" pitchFamily="2" charset="0"/>
              </a:rPr>
              <a:t>2</a:t>
            </a:r>
            <a:r>
              <a:rPr lang="en-US" sz="2400" dirty="0">
                <a:latin typeface="Twinkl" panose="02000000000000000000" pitchFamily="2" charset="0"/>
              </a:rPr>
              <a:t>O and 2 in CO</a:t>
            </a:r>
            <a:r>
              <a:rPr lang="en-US" sz="2400" baseline="-25000" dirty="0">
                <a:latin typeface="Twinkl" panose="02000000000000000000" pitchFamily="2" charset="0"/>
              </a:rPr>
              <a:t>2</a:t>
            </a:r>
            <a:r>
              <a:rPr lang="en-US" sz="2400" dirty="0">
                <a:latin typeface="Twinkl" panose="02000000000000000000" pitchFamily="2" charset="0"/>
              </a:rPr>
              <a:t> </a:t>
            </a:r>
            <a:r>
              <a:rPr lang="en-US" sz="2400" dirty="0">
                <a:latin typeface="Twinkl" panose="02000000000000000000" pitchFamily="2" charset="0"/>
                <a:sym typeface="Symbol" panose="05050102010706020507" pitchFamily="18" charset="2"/>
              </a:rPr>
              <a:t></a:t>
            </a:r>
            <a:r>
              <a:rPr lang="en-US" sz="2400" dirty="0">
                <a:latin typeface="Twinkl" panose="02000000000000000000" pitchFamily="2" charset="0"/>
              </a:rPr>
              <a:t>= 9. Thus balanced.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winkl" panose="02000000000000000000" pitchFamily="2" charset="0"/>
              </a:rPr>
              <a:t>Hydrogen – on the left there is 2 x 1 in HNO</a:t>
            </a:r>
            <a:r>
              <a:rPr lang="en-US" sz="2400" baseline="-25000" dirty="0">
                <a:latin typeface="Twinkl" panose="02000000000000000000" pitchFamily="2" charset="0"/>
              </a:rPr>
              <a:t>3</a:t>
            </a:r>
            <a:r>
              <a:rPr lang="en-US" sz="2400" dirty="0">
                <a:latin typeface="Twinkl" panose="02000000000000000000" pitchFamily="2" charset="0"/>
              </a:rPr>
              <a:t> and on the right there is 2 in H</a:t>
            </a:r>
            <a:r>
              <a:rPr lang="en-US" sz="2400" baseline="-25000" dirty="0">
                <a:latin typeface="Twinkl" panose="02000000000000000000" pitchFamily="2" charset="0"/>
              </a:rPr>
              <a:t>2</a:t>
            </a:r>
            <a:r>
              <a:rPr lang="en-US" sz="2400" dirty="0">
                <a:latin typeface="Twinkl" panose="02000000000000000000" pitchFamily="2" charset="0"/>
              </a:rPr>
              <a:t>0, thus balanced.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11A9C-3250-4931-A69F-A136B0892768}"/>
              </a:ext>
            </a:extLst>
          </p:cNvPr>
          <p:cNvSpPr txBox="1"/>
          <p:nvPr/>
        </p:nvSpPr>
        <p:spPr>
          <a:xfrm>
            <a:off x="2190540" y="99906"/>
            <a:ext cx="46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Twinkl" panose="02000000000000000000" pitchFamily="2" charset="0"/>
              </a:rPr>
              <a:t>Balancing Chemical Equations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68AC05-9AA5-3910-3B8F-8A27FF4047B0}"/>
              </a:ext>
            </a:extLst>
          </p:cNvPr>
          <p:cNvSpPr txBox="1"/>
          <p:nvPr/>
        </p:nvSpPr>
        <p:spPr>
          <a:xfrm>
            <a:off x="731437" y="1630163"/>
            <a:ext cx="11460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rgbClr val="FF0000"/>
                </a:solidFill>
                <a:latin typeface="Twinkl" panose="02000000000000000000" pitchFamily="2" charset="0"/>
              </a:rPr>
              <a:t>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8BADBE-EB36-0DA4-AC12-4605E6D8CD73}"/>
              </a:ext>
            </a:extLst>
          </p:cNvPr>
          <p:cNvSpPr/>
          <p:nvPr/>
        </p:nvSpPr>
        <p:spPr>
          <a:xfrm>
            <a:off x="10245971" y="200628"/>
            <a:ext cx="984738" cy="199962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1798638" algn="l"/>
              </a:tabLst>
            </a:pPr>
            <a:r>
              <a:rPr lang="en-AU" sz="2000" b="1" dirty="0">
                <a:solidFill>
                  <a:schemeClr val="bg1"/>
                </a:solidFill>
                <a:effectLst/>
                <a:latin typeface="Twinkl" panose="02000000000000000000"/>
              </a:rPr>
              <a:t>M</a:t>
            </a:r>
            <a:endParaRPr lang="en-AU" sz="2000" b="1" dirty="0">
              <a:solidFill>
                <a:schemeClr val="bg1"/>
              </a:solidFill>
              <a:latin typeface="Twinkl" panose="0200000000000000000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1798638" algn="l"/>
              </a:tabLst>
            </a:pPr>
            <a:r>
              <a:rPr lang="en-AU" sz="2000" b="1" dirty="0">
                <a:solidFill>
                  <a:schemeClr val="bg1"/>
                </a:solidFill>
                <a:effectLst/>
                <a:latin typeface="Twinkl" panose="02000000000000000000"/>
              </a:rPr>
              <a:t>I</a:t>
            </a:r>
            <a:endParaRPr lang="en-AU" sz="2000" b="1" dirty="0">
              <a:solidFill>
                <a:schemeClr val="bg1"/>
              </a:solidFill>
              <a:latin typeface="Twinkl" panose="0200000000000000000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1798638" algn="l"/>
              </a:tabLst>
            </a:pPr>
            <a:r>
              <a:rPr lang="en-AU" sz="2000" b="1" dirty="0">
                <a:solidFill>
                  <a:schemeClr val="bg1"/>
                </a:solidFill>
                <a:effectLst/>
                <a:latin typeface="Twinkl" panose="02000000000000000000"/>
              </a:rPr>
              <a:t>N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1798638" algn="l"/>
              </a:tabLst>
            </a:pPr>
            <a:r>
              <a:rPr lang="en-AU" sz="2000" b="1" dirty="0">
                <a:solidFill>
                  <a:schemeClr val="bg1"/>
                </a:solidFill>
                <a:effectLst/>
                <a:latin typeface="Twinkl" panose="02000000000000000000"/>
              </a:rPr>
              <a:t>O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1798638" algn="l"/>
              </a:tabLst>
            </a:pPr>
            <a:r>
              <a:rPr lang="en-AU" sz="2000" b="1" dirty="0">
                <a:solidFill>
                  <a:schemeClr val="bg1"/>
                </a:solidFill>
                <a:effectLst/>
                <a:latin typeface="Twinkl" panose="02000000000000000000"/>
              </a:rPr>
              <a:t>H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6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A63EC14-73DA-4C51-A69D-8D2CB76A17D4}"/>
              </a:ext>
            </a:extLst>
          </p:cNvPr>
          <p:cNvSpPr txBox="1"/>
          <p:nvPr/>
        </p:nvSpPr>
        <p:spPr>
          <a:xfrm>
            <a:off x="386444" y="903514"/>
            <a:ext cx="114605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latin typeface="Twinkl" panose="02000000000000000000" pitchFamily="2" charset="0"/>
              </a:rPr>
              <a:t>Balance the following chemical equation</a:t>
            </a:r>
          </a:p>
          <a:p>
            <a:endParaRPr lang="en-AU" sz="2400" dirty="0">
              <a:latin typeface="Twinkl" panose="02000000000000000000" pitchFamily="2" charset="0"/>
            </a:endParaRPr>
          </a:p>
          <a:p>
            <a:r>
              <a:rPr lang="en-AU" sz="2400" dirty="0">
                <a:latin typeface="Twinkl" panose="02000000000000000000" pitchFamily="2" charset="0"/>
              </a:rPr>
              <a:t>        H</a:t>
            </a:r>
            <a:r>
              <a:rPr lang="en-AU" sz="2400" baseline="-25000" dirty="0">
                <a:latin typeface="Twinkl" panose="02000000000000000000" pitchFamily="2" charset="0"/>
              </a:rPr>
              <a:t>3</a:t>
            </a:r>
            <a:r>
              <a:rPr lang="en-AU" sz="2400" dirty="0">
                <a:latin typeface="Twinkl" panose="02000000000000000000" pitchFamily="2" charset="0"/>
              </a:rPr>
              <a:t>PO</a:t>
            </a:r>
            <a:r>
              <a:rPr lang="en-AU" sz="2400" baseline="-25000" dirty="0">
                <a:latin typeface="Twinkl" panose="02000000000000000000" pitchFamily="2" charset="0"/>
              </a:rPr>
              <a:t>4</a:t>
            </a:r>
            <a:r>
              <a:rPr lang="en-AU" sz="2400" dirty="0">
                <a:latin typeface="Twinkl" panose="02000000000000000000" pitchFamily="2" charset="0"/>
              </a:rPr>
              <a:t>     +     Mg      </a:t>
            </a:r>
            <a:r>
              <a:rPr lang="en-AU" sz="2400" dirty="0">
                <a:latin typeface="Twinkl" panose="02000000000000000000" pitchFamily="2" charset="0"/>
                <a:sym typeface="Symbol" panose="05050102010706020507" pitchFamily="18" charset="2"/>
              </a:rPr>
              <a:t>      Mg</a:t>
            </a:r>
            <a:r>
              <a:rPr lang="en-AU" sz="2400" baseline="-25000" dirty="0">
                <a:latin typeface="Twinkl" panose="02000000000000000000" pitchFamily="2" charset="0"/>
                <a:sym typeface="Symbol" panose="05050102010706020507" pitchFamily="18" charset="2"/>
              </a:rPr>
              <a:t>3</a:t>
            </a:r>
            <a:r>
              <a:rPr lang="en-AU" sz="2400" dirty="0">
                <a:latin typeface="Twinkl" panose="02000000000000000000" pitchFamily="2" charset="0"/>
                <a:sym typeface="Symbol" panose="05050102010706020507" pitchFamily="18" charset="2"/>
              </a:rPr>
              <a:t>(PO</a:t>
            </a:r>
            <a:r>
              <a:rPr lang="en-AU" sz="2400" baseline="-25000" dirty="0">
                <a:latin typeface="Twinkl" panose="02000000000000000000" pitchFamily="2" charset="0"/>
                <a:sym typeface="Symbol" panose="05050102010706020507" pitchFamily="18" charset="2"/>
              </a:rPr>
              <a:t>4</a:t>
            </a:r>
            <a:r>
              <a:rPr lang="en-AU" sz="2400" dirty="0">
                <a:latin typeface="Twinkl" panose="02000000000000000000" pitchFamily="2" charset="0"/>
                <a:sym typeface="Symbol" panose="05050102010706020507" pitchFamily="18" charset="2"/>
              </a:rPr>
              <a:t>)</a:t>
            </a:r>
            <a:r>
              <a:rPr lang="en-AU" sz="2400" baseline="-25000" dirty="0">
                <a:latin typeface="Twinkl" panose="02000000000000000000" pitchFamily="2" charset="0"/>
                <a:sym typeface="Symbol" panose="05050102010706020507" pitchFamily="18" charset="2"/>
              </a:rPr>
              <a:t>2</a:t>
            </a:r>
            <a:r>
              <a:rPr lang="en-AU" sz="2400" dirty="0">
                <a:latin typeface="Twinkl" panose="02000000000000000000" pitchFamily="2" charset="0"/>
                <a:sym typeface="Symbol" panose="05050102010706020507" pitchFamily="18" charset="2"/>
              </a:rPr>
              <a:t>     +     H</a:t>
            </a:r>
            <a:r>
              <a:rPr lang="en-AU" sz="2400" baseline="-25000" dirty="0">
                <a:latin typeface="Twinkl" panose="02000000000000000000" pitchFamily="2" charset="0"/>
                <a:sym typeface="Symbol" panose="05050102010706020507" pitchFamily="18" charset="2"/>
              </a:rPr>
              <a:t>2</a:t>
            </a:r>
            <a:endParaRPr lang="en-AU" sz="2400" baseline="-25000" dirty="0">
              <a:latin typeface="Twinkl" panose="02000000000000000000" pitchFamily="2" charset="0"/>
            </a:endParaRPr>
          </a:p>
          <a:p>
            <a:endParaRPr lang="en-US" sz="2400" dirty="0">
              <a:latin typeface="Twinkl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winkl" panose="02000000000000000000" pitchFamily="2" charset="0"/>
              </a:rPr>
              <a:t>Metals – Magnesium is the metal. There is one on the left and three on the right, thus a coefficient of 3 in front of Mg on the left is required.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winkl" panose="02000000000000000000" pitchFamily="2" charset="0"/>
              </a:rPr>
              <a:t>Polyatomic Ions – PO</a:t>
            </a:r>
            <a:r>
              <a:rPr lang="en-US" sz="2400" baseline="-25000" dirty="0">
                <a:latin typeface="Twinkl" panose="02000000000000000000" pitchFamily="2" charset="0"/>
              </a:rPr>
              <a:t>4</a:t>
            </a:r>
            <a:r>
              <a:rPr lang="en-US" sz="2400" dirty="0">
                <a:latin typeface="Twinkl" panose="02000000000000000000" pitchFamily="2" charset="0"/>
              </a:rPr>
              <a:t>. There is one PO</a:t>
            </a:r>
            <a:r>
              <a:rPr lang="en-US" sz="2400" baseline="-25000" dirty="0">
                <a:latin typeface="Twinkl" panose="02000000000000000000" pitchFamily="2" charset="0"/>
              </a:rPr>
              <a:t>4</a:t>
            </a:r>
            <a:r>
              <a:rPr lang="en-US" sz="2400" dirty="0">
                <a:latin typeface="Twinkl" panose="02000000000000000000" pitchFamily="2" charset="0"/>
              </a:rPr>
              <a:t> on the left and two on the right. We need a coefficient of 2 in front of H</a:t>
            </a:r>
            <a:r>
              <a:rPr lang="en-US" sz="2400" baseline="-25000" dirty="0">
                <a:latin typeface="Twinkl" panose="02000000000000000000" pitchFamily="2" charset="0"/>
              </a:rPr>
              <a:t>3</a:t>
            </a:r>
            <a:r>
              <a:rPr lang="en-US" sz="2400" dirty="0">
                <a:latin typeface="Twinkl" panose="02000000000000000000" pitchFamily="2" charset="0"/>
              </a:rPr>
              <a:t>PO</a:t>
            </a:r>
            <a:r>
              <a:rPr lang="en-US" sz="2400" baseline="-25000" dirty="0">
                <a:latin typeface="Twinkl" panose="02000000000000000000" pitchFamily="2" charset="0"/>
              </a:rPr>
              <a:t>4</a:t>
            </a:r>
            <a:r>
              <a:rPr lang="en-US" sz="2400" dirty="0">
                <a:latin typeface="Twinkl" panose="02000000000000000000" pitchFamily="2" charset="0"/>
              </a:rPr>
              <a:t> to balance the H</a:t>
            </a:r>
            <a:r>
              <a:rPr lang="en-US" sz="2400" baseline="-25000" dirty="0">
                <a:latin typeface="Twinkl" panose="02000000000000000000" pitchFamily="2" charset="0"/>
              </a:rPr>
              <a:t>3</a:t>
            </a:r>
            <a:r>
              <a:rPr lang="en-US" sz="2400" dirty="0">
                <a:latin typeface="Twinkl" panose="02000000000000000000" pitchFamily="2" charset="0"/>
              </a:rPr>
              <a:t>PO</a:t>
            </a:r>
            <a:r>
              <a:rPr lang="en-US" sz="2400" baseline="-25000" dirty="0">
                <a:latin typeface="Twinkl" panose="02000000000000000000" pitchFamily="2" charset="0"/>
              </a:rPr>
              <a:t>4 </a:t>
            </a:r>
            <a:r>
              <a:rPr lang="en-US" sz="2400" dirty="0">
                <a:latin typeface="Twinkl" panose="02000000000000000000" pitchFamily="2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winkl" panose="02000000000000000000" pitchFamily="2" charset="0"/>
              </a:rPr>
              <a:t>Non-metal – </a:t>
            </a:r>
            <a:r>
              <a:rPr lang="en-US" sz="2400" dirty="0" err="1">
                <a:latin typeface="Twinkl" panose="02000000000000000000" pitchFamily="2" charset="0"/>
              </a:rPr>
              <a:t>Phophorous</a:t>
            </a:r>
            <a:r>
              <a:rPr lang="en-US" sz="2400" dirty="0">
                <a:latin typeface="Twinkl" panose="02000000000000000000" pitchFamily="2" charset="0"/>
              </a:rPr>
              <a:t> already balanced in phosphate group.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winkl" panose="02000000000000000000" pitchFamily="2" charset="0"/>
              </a:rPr>
              <a:t>Oxygen – on the left there is 2 x 4 oxygens in 2 H</a:t>
            </a:r>
            <a:r>
              <a:rPr lang="en-US" sz="2400" baseline="-25000" dirty="0">
                <a:latin typeface="Twinkl" panose="02000000000000000000" pitchFamily="2" charset="0"/>
              </a:rPr>
              <a:t>3</a:t>
            </a:r>
            <a:r>
              <a:rPr lang="en-US" sz="2400" dirty="0">
                <a:latin typeface="Twinkl" panose="02000000000000000000" pitchFamily="2" charset="0"/>
              </a:rPr>
              <a:t>PO</a:t>
            </a:r>
            <a:r>
              <a:rPr lang="en-US" sz="2400" baseline="-25000" dirty="0">
                <a:latin typeface="Twinkl" panose="02000000000000000000" pitchFamily="2" charset="0"/>
              </a:rPr>
              <a:t>4</a:t>
            </a:r>
            <a:r>
              <a:rPr lang="en-US" sz="2400" dirty="0">
                <a:latin typeface="Twinkl" panose="02000000000000000000" pitchFamily="2" charset="0"/>
              </a:rPr>
              <a:t> </a:t>
            </a:r>
            <a:r>
              <a:rPr lang="en-US" sz="2400" dirty="0">
                <a:latin typeface="Twinkl" panose="02000000000000000000" pitchFamily="2" charset="0"/>
                <a:sym typeface="Symbol" panose="05050102010706020507" pitchFamily="18" charset="2"/>
              </a:rPr>
              <a:t></a:t>
            </a:r>
            <a:r>
              <a:rPr lang="en-US" sz="2400" dirty="0">
                <a:latin typeface="Twinkl" panose="02000000000000000000" pitchFamily="2" charset="0"/>
              </a:rPr>
              <a:t>= 8. On the right  there is 2 x 4 oxygens in Mg</a:t>
            </a:r>
            <a:r>
              <a:rPr lang="en-US" sz="2400" baseline="-25000" dirty="0">
                <a:latin typeface="Twinkl" panose="02000000000000000000" pitchFamily="2" charset="0"/>
              </a:rPr>
              <a:t>3</a:t>
            </a:r>
            <a:r>
              <a:rPr lang="en-US" sz="2400" dirty="0">
                <a:latin typeface="Twinkl" panose="02000000000000000000" pitchFamily="2" charset="0"/>
              </a:rPr>
              <a:t>(PO</a:t>
            </a:r>
            <a:r>
              <a:rPr lang="en-US" sz="2400" baseline="-25000" dirty="0">
                <a:latin typeface="Twinkl" panose="02000000000000000000" pitchFamily="2" charset="0"/>
              </a:rPr>
              <a:t>4</a:t>
            </a:r>
            <a:r>
              <a:rPr lang="en-US" sz="2400" dirty="0">
                <a:latin typeface="Twinkl" panose="02000000000000000000" pitchFamily="2" charset="0"/>
              </a:rPr>
              <a:t>)</a:t>
            </a:r>
            <a:r>
              <a:rPr lang="en-US" sz="2400" baseline="-25000" dirty="0">
                <a:latin typeface="Twinkl" panose="02000000000000000000" pitchFamily="2" charset="0"/>
              </a:rPr>
              <a:t>2</a:t>
            </a:r>
            <a:r>
              <a:rPr lang="en-US" sz="2400" dirty="0">
                <a:latin typeface="Twinkl" panose="02000000000000000000" pitchFamily="2" charset="0"/>
                <a:sym typeface="Symbol" panose="05050102010706020507" pitchFamily="18" charset="2"/>
              </a:rPr>
              <a:t></a:t>
            </a:r>
            <a:r>
              <a:rPr lang="en-US" sz="2400" dirty="0">
                <a:latin typeface="Twinkl" panose="02000000000000000000" pitchFamily="2" charset="0"/>
              </a:rPr>
              <a:t>= 8. Thus balanced.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winkl" panose="02000000000000000000" pitchFamily="2" charset="0"/>
              </a:rPr>
              <a:t>Hydrogen – on the left there is 2 x 3 in 2H</a:t>
            </a:r>
            <a:r>
              <a:rPr lang="en-US" sz="2400" baseline="-25000" dirty="0">
                <a:latin typeface="Twinkl" panose="02000000000000000000" pitchFamily="2" charset="0"/>
              </a:rPr>
              <a:t>3</a:t>
            </a:r>
            <a:r>
              <a:rPr lang="en-US" sz="2400" dirty="0">
                <a:latin typeface="Twinkl" panose="02000000000000000000" pitchFamily="2" charset="0"/>
              </a:rPr>
              <a:t>PO</a:t>
            </a:r>
            <a:r>
              <a:rPr lang="en-US" sz="2400" baseline="-25000" dirty="0">
                <a:latin typeface="Twinkl" panose="02000000000000000000" pitchFamily="2" charset="0"/>
              </a:rPr>
              <a:t>4</a:t>
            </a:r>
            <a:r>
              <a:rPr lang="en-US" sz="2400" dirty="0">
                <a:latin typeface="Twinkl" panose="02000000000000000000" pitchFamily="2" charset="0"/>
              </a:rPr>
              <a:t> = 6 and on the right there is 2 in H</a:t>
            </a:r>
            <a:r>
              <a:rPr lang="en-US" sz="2400" baseline="-25000" dirty="0">
                <a:latin typeface="Twinkl" panose="02000000000000000000" pitchFamily="2" charset="0"/>
              </a:rPr>
              <a:t>2</a:t>
            </a:r>
            <a:r>
              <a:rPr lang="en-US" sz="2400" dirty="0">
                <a:latin typeface="Twinkl" panose="02000000000000000000" pitchFamily="2" charset="0"/>
              </a:rPr>
              <a:t>, thus coefficient of 3 in front of H</a:t>
            </a:r>
            <a:r>
              <a:rPr lang="en-US" sz="2400" baseline="-25000" dirty="0">
                <a:latin typeface="Twinkl" panose="02000000000000000000" pitchFamily="2" charset="0"/>
              </a:rPr>
              <a:t>2</a:t>
            </a:r>
            <a:r>
              <a:rPr lang="en-US" sz="2400" dirty="0">
                <a:latin typeface="Twinkl" panose="02000000000000000000" pitchFamily="2" charset="0"/>
              </a:rPr>
              <a:t> on the right is required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11A9C-3250-4931-A69F-A136B0892768}"/>
              </a:ext>
            </a:extLst>
          </p:cNvPr>
          <p:cNvSpPr txBox="1"/>
          <p:nvPr/>
        </p:nvSpPr>
        <p:spPr>
          <a:xfrm>
            <a:off x="2703006" y="72840"/>
            <a:ext cx="46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Twinkl" panose="02000000000000000000" pitchFamily="2" charset="0"/>
              </a:rPr>
              <a:t>Balancing Chemical Equations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68AC05-9AA5-3910-3B8F-8A27FF4047B0}"/>
              </a:ext>
            </a:extLst>
          </p:cNvPr>
          <p:cNvSpPr txBox="1"/>
          <p:nvPr/>
        </p:nvSpPr>
        <p:spPr>
          <a:xfrm>
            <a:off x="731437" y="1640212"/>
            <a:ext cx="1258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rgbClr val="FF0000"/>
                </a:solidFill>
                <a:latin typeface="Twinkl" panose="02000000000000000000" pitchFamily="2" charset="0"/>
              </a:rPr>
              <a:t>2                   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8BADBE-EB36-0DA4-AC12-4605E6D8CD73}"/>
              </a:ext>
            </a:extLst>
          </p:cNvPr>
          <p:cNvSpPr/>
          <p:nvPr/>
        </p:nvSpPr>
        <p:spPr>
          <a:xfrm>
            <a:off x="10245971" y="200628"/>
            <a:ext cx="984738" cy="199962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1798638" algn="l"/>
              </a:tabLst>
            </a:pPr>
            <a:r>
              <a:rPr lang="en-AU" sz="2000" b="1" dirty="0">
                <a:solidFill>
                  <a:schemeClr val="bg1"/>
                </a:solidFill>
                <a:effectLst/>
                <a:latin typeface="Twinkl" panose="02000000000000000000"/>
              </a:rPr>
              <a:t>M</a:t>
            </a:r>
            <a:endParaRPr lang="en-AU" sz="2000" b="1" dirty="0">
              <a:solidFill>
                <a:schemeClr val="bg1"/>
              </a:solidFill>
              <a:latin typeface="Twinkl" panose="0200000000000000000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1798638" algn="l"/>
              </a:tabLst>
            </a:pPr>
            <a:r>
              <a:rPr lang="en-AU" sz="2000" b="1" dirty="0">
                <a:solidFill>
                  <a:schemeClr val="bg1"/>
                </a:solidFill>
                <a:effectLst/>
                <a:latin typeface="Twinkl" panose="02000000000000000000"/>
              </a:rPr>
              <a:t>I</a:t>
            </a:r>
            <a:endParaRPr lang="en-AU" sz="2000" b="1" dirty="0">
              <a:solidFill>
                <a:schemeClr val="bg1"/>
              </a:solidFill>
              <a:latin typeface="Twinkl" panose="0200000000000000000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1798638" algn="l"/>
              </a:tabLst>
            </a:pPr>
            <a:r>
              <a:rPr lang="en-AU" sz="2000" b="1" dirty="0">
                <a:solidFill>
                  <a:schemeClr val="bg1"/>
                </a:solidFill>
                <a:effectLst/>
                <a:latin typeface="Twinkl" panose="02000000000000000000"/>
              </a:rPr>
              <a:t>N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1798638" algn="l"/>
              </a:tabLst>
            </a:pPr>
            <a:r>
              <a:rPr lang="en-AU" sz="2000" b="1" dirty="0">
                <a:solidFill>
                  <a:schemeClr val="bg1"/>
                </a:solidFill>
                <a:effectLst/>
                <a:latin typeface="Twinkl" panose="02000000000000000000"/>
              </a:rPr>
              <a:t>O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1798638" algn="l"/>
              </a:tabLst>
            </a:pPr>
            <a:r>
              <a:rPr lang="en-AU" sz="2000" b="1" dirty="0">
                <a:solidFill>
                  <a:schemeClr val="bg1"/>
                </a:solidFill>
                <a:effectLst/>
                <a:latin typeface="Twinkl" panose="02000000000000000000"/>
              </a:rPr>
              <a:t>H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29A7B8-BB9E-17E0-1C29-246EDD66D2DA}"/>
              </a:ext>
            </a:extLst>
          </p:cNvPr>
          <p:cNvSpPr txBox="1"/>
          <p:nvPr/>
        </p:nvSpPr>
        <p:spPr>
          <a:xfrm>
            <a:off x="2325077" y="1640212"/>
            <a:ext cx="1258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rgbClr val="FF0000"/>
                </a:solidFill>
                <a:latin typeface="Twinkl" panose="02000000000000000000" pitchFamily="2" charset="0"/>
              </a:rPr>
              <a:t>3                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339DDD-2844-4866-322D-1D8F51AEE913}"/>
              </a:ext>
            </a:extLst>
          </p:cNvPr>
          <p:cNvSpPr txBox="1"/>
          <p:nvPr/>
        </p:nvSpPr>
        <p:spPr>
          <a:xfrm>
            <a:off x="5970990" y="1640212"/>
            <a:ext cx="1258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rgbClr val="FF0000"/>
                </a:solidFill>
                <a:latin typeface="Twinkl" panose="02000000000000000000" pitchFamily="2" charset="0"/>
              </a:rPr>
              <a:t>3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97084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FF97B-B431-4138-8319-6E97BFAB3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800" b="1" dirty="0">
                <a:solidFill>
                  <a:srgbClr val="00B050"/>
                </a:solidFill>
                <a:effectLst/>
                <a:latin typeface="Twinkl" panose="02000000000000000000"/>
              </a:rPr>
              <a:t>Solutions</a:t>
            </a:r>
            <a:r>
              <a:rPr lang="en-AU" sz="2800" dirty="0">
                <a:effectLst/>
                <a:latin typeface="Twinkl" panose="02000000000000000000"/>
              </a:rPr>
              <a:t> form when the particles of the solute enter the solvent.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800" dirty="0">
                <a:effectLst/>
                <a:latin typeface="Twinkl" panose="02000000000000000000"/>
              </a:rPr>
              <a:t>The </a:t>
            </a:r>
            <a:r>
              <a:rPr lang="en-AU" sz="2800" b="1" dirty="0">
                <a:solidFill>
                  <a:srgbClr val="00B050"/>
                </a:solidFill>
                <a:effectLst/>
                <a:latin typeface="Twinkl" panose="02000000000000000000"/>
              </a:rPr>
              <a:t>solvent</a:t>
            </a:r>
            <a:r>
              <a:rPr lang="en-AU" sz="2800" dirty="0">
                <a:effectLst/>
                <a:latin typeface="Twinkl" panose="02000000000000000000"/>
              </a:rPr>
              <a:t> is the substance that can dissolve other substances, such as water.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800" dirty="0">
                <a:effectLst/>
                <a:latin typeface="Twinkl" panose="02000000000000000000"/>
              </a:rPr>
              <a:t>The </a:t>
            </a:r>
            <a:r>
              <a:rPr lang="en-AU" sz="2800" b="1" dirty="0">
                <a:solidFill>
                  <a:srgbClr val="00B050"/>
                </a:solidFill>
                <a:effectLst/>
                <a:latin typeface="Twinkl" panose="02000000000000000000"/>
              </a:rPr>
              <a:t>solute</a:t>
            </a:r>
            <a:r>
              <a:rPr lang="en-AU" sz="2800" dirty="0">
                <a:effectLst/>
                <a:latin typeface="Twinkl" panose="02000000000000000000"/>
              </a:rPr>
              <a:t> is the substance that has been dissolved in the solvent, such as sodium chloride.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AU" sz="2800" dirty="0">
              <a:latin typeface="Twinkl" panose="0200000000000000000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800" dirty="0">
                <a:effectLst/>
                <a:latin typeface="Twinkl" panose="02000000000000000000"/>
              </a:rPr>
              <a:t>Precipitation reactions occur when multiple soluble reactants combine to form an insoluble product, known as the </a:t>
            </a:r>
            <a:r>
              <a:rPr lang="en-AU" sz="2800" b="1" dirty="0">
                <a:solidFill>
                  <a:srgbClr val="00B050"/>
                </a:solidFill>
                <a:effectLst/>
                <a:latin typeface="Twinkl" panose="02000000000000000000"/>
              </a:rPr>
              <a:t>precipitate</a:t>
            </a:r>
            <a:r>
              <a:rPr lang="en-AU" sz="2800" dirty="0">
                <a:effectLst/>
                <a:latin typeface="Twinkl" panose="02000000000000000000"/>
              </a:rPr>
              <a:t>.</a:t>
            </a:r>
          </a:p>
          <a:p>
            <a:pPr marL="0" indent="0">
              <a:buNone/>
            </a:pPr>
            <a:endParaRPr lang="en-AU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800" dirty="0">
                <a:effectLst/>
                <a:latin typeface="Twinkl" panose="02000000000000000000"/>
              </a:rPr>
              <a:t>A precipitate can be identified by checking the </a:t>
            </a:r>
            <a:r>
              <a:rPr lang="en-AU" sz="2800" b="1" dirty="0">
                <a:solidFill>
                  <a:srgbClr val="00B050"/>
                </a:solidFill>
                <a:effectLst/>
                <a:latin typeface="Twinkl" panose="02000000000000000000"/>
              </a:rPr>
              <a:t>solubility tables</a:t>
            </a:r>
            <a:r>
              <a:rPr lang="en-AU" sz="2800" dirty="0">
                <a:effectLst/>
                <a:latin typeface="Twinkl" panose="02000000000000000000"/>
              </a:rPr>
              <a:t> to see if any of the products being formed from the reactants are insoluble. </a:t>
            </a:r>
            <a:endParaRPr lang="en-AU" sz="2800" dirty="0">
              <a:latin typeface="Twinkl" panose="0200000000000000000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CC835-FBC2-454D-A2F3-445393097EFD}"/>
              </a:ext>
            </a:extLst>
          </p:cNvPr>
          <p:cNvSpPr txBox="1"/>
          <p:nvPr/>
        </p:nvSpPr>
        <p:spPr>
          <a:xfrm>
            <a:off x="3769719" y="187236"/>
            <a:ext cx="3765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Twinkl" panose="02000000000000000000" pitchFamily="2" charset="0"/>
              </a:rPr>
              <a:t>Precipitation Reactions</a:t>
            </a:r>
          </a:p>
        </p:txBody>
      </p:sp>
    </p:spTree>
    <p:extLst>
      <p:ext uri="{BB962C8B-B14F-4D97-AF65-F5344CB8AC3E}">
        <p14:creationId xmlns:p14="http://schemas.microsoft.com/office/powerpoint/2010/main" val="290991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FF97B-B431-4138-8319-6E97BFAB3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800" b="1" dirty="0">
                <a:solidFill>
                  <a:srgbClr val="00B050"/>
                </a:solidFill>
                <a:effectLst/>
                <a:latin typeface="Twinkl" panose="02000000000000000000"/>
              </a:rPr>
              <a:t>Solutions</a:t>
            </a:r>
            <a:r>
              <a:rPr lang="en-AU" sz="2800" dirty="0">
                <a:effectLst/>
                <a:latin typeface="Twinkl" panose="02000000000000000000"/>
              </a:rPr>
              <a:t> form when the particles of the solute enter the solvent.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AU" sz="2800" dirty="0">
              <a:effectLst/>
              <a:latin typeface="Twinkl" panose="0200000000000000000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800" dirty="0">
                <a:effectLst/>
                <a:latin typeface="Twinkl" panose="02000000000000000000"/>
              </a:rPr>
              <a:t>The </a:t>
            </a:r>
            <a:r>
              <a:rPr lang="en-AU" sz="2800" b="1" dirty="0">
                <a:solidFill>
                  <a:srgbClr val="00B050"/>
                </a:solidFill>
                <a:effectLst/>
                <a:latin typeface="Twinkl" panose="02000000000000000000"/>
              </a:rPr>
              <a:t>solvent</a:t>
            </a:r>
            <a:r>
              <a:rPr lang="en-AU" sz="2800" dirty="0">
                <a:effectLst/>
                <a:latin typeface="Twinkl" panose="02000000000000000000"/>
              </a:rPr>
              <a:t> is the substance that can dissolve other substances, such as water.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800" dirty="0">
                <a:effectLst/>
                <a:latin typeface="Twinkl" panose="0200000000000000000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800" dirty="0">
                <a:effectLst/>
                <a:latin typeface="Twinkl" panose="02000000000000000000"/>
              </a:rPr>
              <a:t>The </a:t>
            </a:r>
            <a:r>
              <a:rPr lang="en-AU" sz="2800" b="1" dirty="0">
                <a:solidFill>
                  <a:srgbClr val="00B050"/>
                </a:solidFill>
                <a:effectLst/>
                <a:latin typeface="Twinkl" panose="02000000000000000000"/>
              </a:rPr>
              <a:t>solute</a:t>
            </a:r>
            <a:r>
              <a:rPr lang="en-AU" sz="2800" dirty="0">
                <a:effectLst/>
                <a:latin typeface="Twinkl" panose="02000000000000000000"/>
              </a:rPr>
              <a:t> is the substance that has been dissolved in the solvent, such as sodium chloride.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AU" sz="2800" dirty="0">
              <a:latin typeface="Twinkl" panose="0200000000000000000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800" dirty="0">
                <a:effectLst/>
                <a:latin typeface="Twinkl" panose="02000000000000000000"/>
              </a:rPr>
              <a:t>Precipitation reactions occur when multiple soluble reactants combine to form an insoluble product, known as the </a:t>
            </a:r>
            <a:r>
              <a:rPr lang="en-AU" sz="2800" b="1" dirty="0">
                <a:solidFill>
                  <a:srgbClr val="00B050"/>
                </a:solidFill>
                <a:effectLst/>
                <a:latin typeface="Twinkl" panose="02000000000000000000"/>
              </a:rPr>
              <a:t>precipitate</a:t>
            </a:r>
            <a:r>
              <a:rPr lang="en-AU" sz="2800" dirty="0">
                <a:effectLst/>
                <a:latin typeface="Twinkl" panose="02000000000000000000"/>
              </a:rPr>
              <a:t>.</a:t>
            </a:r>
          </a:p>
          <a:p>
            <a:pPr marL="0" indent="0">
              <a:buNone/>
            </a:pPr>
            <a:endParaRPr lang="en-AU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800" dirty="0">
                <a:effectLst/>
                <a:latin typeface="Twinkl" panose="02000000000000000000"/>
              </a:rPr>
              <a:t>A precipitate can be identified by checking the </a:t>
            </a:r>
            <a:r>
              <a:rPr lang="en-AU" sz="2800" b="1" dirty="0">
                <a:solidFill>
                  <a:srgbClr val="00B050"/>
                </a:solidFill>
                <a:effectLst/>
                <a:latin typeface="Twinkl" panose="02000000000000000000"/>
              </a:rPr>
              <a:t>solubility tables</a:t>
            </a:r>
            <a:r>
              <a:rPr lang="en-AU" sz="2800" dirty="0">
                <a:effectLst/>
                <a:latin typeface="Twinkl" panose="02000000000000000000"/>
              </a:rPr>
              <a:t> to see if any of the products being formed from the reactants are insoluble. </a:t>
            </a:r>
            <a:endParaRPr lang="en-AU" sz="2800" dirty="0">
              <a:latin typeface="Twinkl" panose="0200000000000000000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CC835-FBC2-454D-A2F3-445393097EFD}"/>
              </a:ext>
            </a:extLst>
          </p:cNvPr>
          <p:cNvSpPr txBox="1"/>
          <p:nvPr/>
        </p:nvSpPr>
        <p:spPr>
          <a:xfrm>
            <a:off x="3769719" y="187236"/>
            <a:ext cx="3765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Twinkl" panose="02000000000000000000" pitchFamily="2" charset="0"/>
              </a:rPr>
              <a:t>Precipitation Reactions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E05A3E-7B92-4832-9676-CD5E3D4F0BA0}"/>
              </a:ext>
            </a:extLst>
          </p:cNvPr>
          <p:cNvSpPr/>
          <p:nvPr/>
        </p:nvSpPr>
        <p:spPr>
          <a:xfrm>
            <a:off x="154908" y="844986"/>
            <a:ext cx="1496912" cy="4319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1A96A0-D371-4624-BB5F-1E8E8FF6575D}"/>
              </a:ext>
            </a:extLst>
          </p:cNvPr>
          <p:cNvSpPr/>
          <p:nvPr/>
        </p:nvSpPr>
        <p:spPr>
          <a:xfrm>
            <a:off x="819065" y="1660774"/>
            <a:ext cx="1114902" cy="4319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C0C087-BBA9-430D-B869-BF514D042D48}"/>
              </a:ext>
            </a:extLst>
          </p:cNvPr>
          <p:cNvSpPr/>
          <p:nvPr/>
        </p:nvSpPr>
        <p:spPr>
          <a:xfrm>
            <a:off x="819065" y="2555194"/>
            <a:ext cx="980238" cy="4319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12BD4D-3CF8-419B-8533-825992C8B65A}"/>
              </a:ext>
            </a:extLst>
          </p:cNvPr>
          <p:cNvSpPr/>
          <p:nvPr/>
        </p:nvSpPr>
        <p:spPr>
          <a:xfrm>
            <a:off x="5332070" y="4257139"/>
            <a:ext cx="2105546" cy="4319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238D1-0C77-427F-91B3-A9DFDFDAB451}"/>
              </a:ext>
            </a:extLst>
          </p:cNvPr>
          <p:cNvSpPr/>
          <p:nvPr/>
        </p:nvSpPr>
        <p:spPr>
          <a:xfrm>
            <a:off x="6965094" y="5163384"/>
            <a:ext cx="2336221" cy="4319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238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F97617-A0CB-4C22-9C99-381E6BE01B5D}"/>
              </a:ext>
            </a:extLst>
          </p:cNvPr>
          <p:cNvSpPr txBox="1"/>
          <p:nvPr/>
        </p:nvSpPr>
        <p:spPr>
          <a:xfrm>
            <a:off x="386445" y="903514"/>
            <a:ext cx="942702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rgbClr val="00B050"/>
                </a:solidFill>
                <a:effectLst/>
                <a:latin typeface="Twinkl" panose="02000000000000000000"/>
              </a:rPr>
              <a:t>Ionic</a:t>
            </a:r>
            <a:r>
              <a:rPr lang="en-AU" sz="2800" dirty="0">
                <a:effectLst/>
                <a:latin typeface="Twinkl" panose="02000000000000000000"/>
              </a:rPr>
              <a:t> substances are made up of </a:t>
            </a:r>
            <a:r>
              <a:rPr lang="en-AU" sz="2800" b="1" u="sng" dirty="0">
                <a:effectLst/>
                <a:latin typeface="Twinkl" panose="02000000000000000000"/>
              </a:rPr>
              <a:t>positive ions</a:t>
            </a:r>
            <a:r>
              <a:rPr lang="en-AU" sz="2800" dirty="0">
                <a:effectLst/>
                <a:latin typeface="Twinkl" panose="02000000000000000000"/>
              </a:rPr>
              <a:t> (cations) and </a:t>
            </a:r>
            <a:r>
              <a:rPr lang="en-AU" sz="2800" b="1" u="sng" dirty="0">
                <a:effectLst/>
                <a:latin typeface="Twinkl" panose="02000000000000000000"/>
              </a:rPr>
              <a:t>negative ions</a:t>
            </a:r>
            <a:r>
              <a:rPr lang="en-AU" sz="2800" dirty="0">
                <a:effectLst/>
                <a:latin typeface="Twinkl" panose="02000000000000000000"/>
              </a:rPr>
              <a:t> (anions) chemically bonded. </a:t>
            </a:r>
          </a:p>
          <a:p>
            <a:endParaRPr lang="en-AU" sz="2800" dirty="0">
              <a:latin typeface="Twinkl" panose="02000000000000000000"/>
            </a:endParaRPr>
          </a:p>
          <a:p>
            <a:r>
              <a:rPr lang="en-AU" sz="2800" dirty="0">
                <a:effectLst/>
                <a:latin typeface="Twinkl" panose="02000000000000000000"/>
              </a:rPr>
              <a:t>When writing chemical formula, the positive ion </a:t>
            </a:r>
            <a:r>
              <a:rPr lang="en-AU" sz="2800" b="1" dirty="0">
                <a:solidFill>
                  <a:srgbClr val="00B050"/>
                </a:solidFill>
                <a:effectLst/>
                <a:latin typeface="Twinkl" panose="02000000000000000000"/>
              </a:rPr>
              <a:t>(cation)</a:t>
            </a:r>
            <a:r>
              <a:rPr lang="en-AU" sz="2800" dirty="0">
                <a:effectLst/>
                <a:latin typeface="Twinkl" panose="02000000000000000000"/>
              </a:rPr>
              <a:t> is always written </a:t>
            </a:r>
            <a:r>
              <a:rPr lang="en-AU" sz="2800" b="1" dirty="0">
                <a:effectLst/>
                <a:latin typeface="Twinkl" panose="02000000000000000000"/>
              </a:rPr>
              <a:t>first</a:t>
            </a:r>
            <a:r>
              <a:rPr lang="en-AU" sz="2800" dirty="0">
                <a:effectLst/>
                <a:latin typeface="Twinkl" panose="02000000000000000000"/>
              </a:rPr>
              <a:t> and the negative ion </a:t>
            </a:r>
            <a:r>
              <a:rPr lang="en-AU" sz="2800" dirty="0">
                <a:solidFill>
                  <a:srgbClr val="00B050"/>
                </a:solidFill>
                <a:effectLst/>
                <a:latin typeface="Twinkl" panose="02000000000000000000"/>
              </a:rPr>
              <a:t>(</a:t>
            </a:r>
            <a:r>
              <a:rPr lang="en-AU" sz="2800" b="1" dirty="0">
                <a:solidFill>
                  <a:srgbClr val="00B050"/>
                </a:solidFill>
                <a:effectLst/>
                <a:latin typeface="Twinkl" panose="02000000000000000000"/>
              </a:rPr>
              <a:t>anion</a:t>
            </a:r>
            <a:r>
              <a:rPr lang="en-AU" sz="2800" dirty="0">
                <a:solidFill>
                  <a:srgbClr val="00B050"/>
                </a:solidFill>
                <a:effectLst/>
                <a:latin typeface="Twinkl" panose="02000000000000000000"/>
              </a:rPr>
              <a:t>)</a:t>
            </a:r>
            <a:r>
              <a:rPr lang="en-AU" sz="2800" dirty="0">
                <a:effectLst/>
                <a:latin typeface="Twinkl" panose="02000000000000000000"/>
              </a:rPr>
              <a:t> is always written </a:t>
            </a:r>
            <a:r>
              <a:rPr lang="en-AU" sz="2800" b="1" dirty="0">
                <a:effectLst/>
                <a:latin typeface="Twinkl" panose="02000000000000000000"/>
              </a:rPr>
              <a:t>second</a:t>
            </a:r>
            <a:r>
              <a:rPr lang="en-AU" sz="2800" dirty="0">
                <a:effectLst/>
                <a:latin typeface="Twinkl" panose="02000000000000000000"/>
              </a:rPr>
              <a:t>.  </a:t>
            </a:r>
          </a:p>
          <a:p>
            <a:endParaRPr lang="en-AU" sz="2800" dirty="0">
              <a:latin typeface="Twinkl" panose="02000000000000000000"/>
            </a:endParaRPr>
          </a:p>
          <a:p>
            <a:r>
              <a:rPr lang="en-AU" sz="2800" dirty="0">
                <a:effectLst/>
                <a:latin typeface="Twinkl" panose="02000000000000000000"/>
              </a:rPr>
              <a:t>The charges on the ions are </a:t>
            </a:r>
            <a:r>
              <a:rPr lang="en-AU" sz="2800" b="1" dirty="0">
                <a:solidFill>
                  <a:srgbClr val="00B050"/>
                </a:solidFill>
                <a:effectLst/>
                <a:latin typeface="Twinkl" panose="02000000000000000000"/>
              </a:rPr>
              <a:t>NOT</a:t>
            </a:r>
            <a:r>
              <a:rPr lang="en-AU" sz="2800" dirty="0">
                <a:effectLst/>
                <a:latin typeface="Twinkl" panose="02000000000000000000"/>
              </a:rPr>
              <a:t> written in the chemical formula as the formula balances the charges to make the compound neutral.</a:t>
            </a:r>
            <a:endParaRPr lang="en-AU" sz="2800" dirty="0">
              <a:latin typeface="Twinkl" panose="02000000000000000000"/>
            </a:endParaRPr>
          </a:p>
          <a:p>
            <a:endParaRPr lang="en-AU" sz="2400" dirty="0">
              <a:latin typeface="Twinkl" panose="02000000000000000000" pitchFamily="2" charset="0"/>
            </a:endParaRPr>
          </a:p>
          <a:p>
            <a:endParaRPr lang="en-US" sz="2400" dirty="0">
              <a:latin typeface="Twinkl" panose="02000000000000000000" pitchFamily="2" charset="0"/>
            </a:endParaRPr>
          </a:p>
          <a:p>
            <a:endParaRPr lang="en-AU" sz="2400" dirty="0">
              <a:latin typeface="Twinkl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BBBEB-9A85-4176-B6E6-51C0911FEB20}"/>
              </a:ext>
            </a:extLst>
          </p:cNvPr>
          <p:cNvSpPr txBox="1"/>
          <p:nvPr/>
        </p:nvSpPr>
        <p:spPr>
          <a:xfrm>
            <a:off x="1959428" y="97972"/>
            <a:ext cx="3406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Twinkl" panose="02000000000000000000" pitchFamily="2" charset="0"/>
              </a:rPr>
              <a:t>Writing Ionic Formula</a:t>
            </a:r>
          </a:p>
        </p:txBody>
      </p:sp>
    </p:spTree>
    <p:extLst>
      <p:ext uri="{BB962C8B-B14F-4D97-AF65-F5344CB8AC3E}">
        <p14:creationId xmlns:p14="http://schemas.microsoft.com/office/powerpoint/2010/main" val="1178997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F0582-89CC-41FC-8B4A-6299639FD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92302" y="88346"/>
            <a:ext cx="6007395" cy="51435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Use a solubility table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9" t="58188" r="57173" b="11919"/>
          <a:stretch/>
        </p:blipFill>
        <p:spPr bwMode="auto">
          <a:xfrm>
            <a:off x="861237" y="820257"/>
            <a:ext cx="10515599" cy="5904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4521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4DBC3-2C73-4575-A58E-9C1DD41B5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Is barium sulfate BaSO</a:t>
            </a:r>
            <a:r>
              <a:rPr lang="en-US" baseline="-25000" dirty="0"/>
              <a:t>4</a:t>
            </a:r>
            <a:r>
              <a:rPr lang="en-US" dirty="0"/>
              <a:t> soluble or insoluble? </a:t>
            </a:r>
          </a:p>
          <a:p>
            <a:endParaRPr lang="en-US" dirty="0"/>
          </a:p>
          <a:p>
            <a:r>
              <a:rPr lang="en-US" dirty="0"/>
              <a:t>Find sulfates on the solubility table</a:t>
            </a:r>
          </a:p>
          <a:p>
            <a:r>
              <a:rPr lang="en-US" dirty="0"/>
              <a:t>Are sulfates soluble or insoluble?</a:t>
            </a:r>
          </a:p>
          <a:p>
            <a:r>
              <a:rPr lang="en-US" dirty="0"/>
              <a:t>Is Barium an exception?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BDDEFB-1BF1-43DF-A636-3A4256D477AB}"/>
              </a:ext>
            </a:extLst>
          </p:cNvPr>
          <p:cNvSpPr txBox="1"/>
          <p:nvPr/>
        </p:nvSpPr>
        <p:spPr>
          <a:xfrm>
            <a:off x="3769719" y="187236"/>
            <a:ext cx="3616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Twinkl" panose="02000000000000000000" pitchFamily="2" charset="0"/>
              </a:rPr>
              <a:t>Soluble or Insoluble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1E63FF-346F-4D24-A752-B7076E223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149" y="2338947"/>
            <a:ext cx="7165713" cy="402110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E9E8529-A768-448B-835B-350D47D59140}"/>
              </a:ext>
            </a:extLst>
          </p:cNvPr>
          <p:cNvSpPr/>
          <p:nvPr/>
        </p:nvSpPr>
        <p:spPr>
          <a:xfrm>
            <a:off x="5102942" y="4120901"/>
            <a:ext cx="1396181" cy="3331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230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F97617-A0CB-4C22-9C99-381E6BE01B5D}"/>
              </a:ext>
            </a:extLst>
          </p:cNvPr>
          <p:cNvSpPr txBox="1"/>
          <p:nvPr/>
        </p:nvSpPr>
        <p:spPr>
          <a:xfrm>
            <a:off x="386445" y="903514"/>
            <a:ext cx="942702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rgbClr val="00B050"/>
                </a:solidFill>
                <a:effectLst/>
                <a:latin typeface="Twinkl" panose="02000000000000000000"/>
              </a:rPr>
              <a:t>Ionic</a:t>
            </a:r>
            <a:r>
              <a:rPr lang="en-AU" sz="2800" dirty="0">
                <a:effectLst/>
                <a:latin typeface="Twinkl" panose="02000000000000000000"/>
              </a:rPr>
              <a:t> substances are made up of </a:t>
            </a:r>
            <a:r>
              <a:rPr lang="en-AU" sz="2800" b="1" u="sng" dirty="0">
                <a:effectLst/>
                <a:latin typeface="Twinkl" panose="02000000000000000000"/>
              </a:rPr>
              <a:t>positive ions</a:t>
            </a:r>
            <a:r>
              <a:rPr lang="en-AU" sz="2800" dirty="0">
                <a:effectLst/>
                <a:latin typeface="Twinkl" panose="02000000000000000000"/>
              </a:rPr>
              <a:t> (cations) and </a:t>
            </a:r>
            <a:r>
              <a:rPr lang="en-AU" sz="2800" b="1" u="sng" dirty="0">
                <a:effectLst/>
                <a:latin typeface="Twinkl" panose="02000000000000000000"/>
              </a:rPr>
              <a:t>negative ions</a:t>
            </a:r>
            <a:r>
              <a:rPr lang="en-AU" sz="2800" dirty="0">
                <a:effectLst/>
                <a:latin typeface="Twinkl" panose="02000000000000000000"/>
              </a:rPr>
              <a:t> (anions) chemically bonded. </a:t>
            </a:r>
          </a:p>
          <a:p>
            <a:endParaRPr lang="en-AU" sz="2800" dirty="0">
              <a:latin typeface="Twinkl" panose="02000000000000000000"/>
            </a:endParaRPr>
          </a:p>
          <a:p>
            <a:r>
              <a:rPr lang="en-AU" sz="2800" dirty="0">
                <a:effectLst/>
                <a:latin typeface="Twinkl" panose="02000000000000000000"/>
              </a:rPr>
              <a:t>When writing chemical formula, the positive ion </a:t>
            </a:r>
            <a:r>
              <a:rPr lang="en-AU" sz="2800" b="1" dirty="0">
                <a:solidFill>
                  <a:srgbClr val="00B050"/>
                </a:solidFill>
                <a:effectLst/>
                <a:latin typeface="Twinkl" panose="02000000000000000000"/>
              </a:rPr>
              <a:t>(cation)</a:t>
            </a:r>
            <a:r>
              <a:rPr lang="en-AU" sz="2800" dirty="0">
                <a:effectLst/>
                <a:latin typeface="Twinkl" panose="02000000000000000000"/>
              </a:rPr>
              <a:t> is always written </a:t>
            </a:r>
            <a:r>
              <a:rPr lang="en-AU" sz="2800" b="1" dirty="0">
                <a:effectLst/>
                <a:latin typeface="Twinkl" panose="02000000000000000000"/>
              </a:rPr>
              <a:t>first</a:t>
            </a:r>
            <a:r>
              <a:rPr lang="en-AU" sz="2800" dirty="0">
                <a:effectLst/>
                <a:latin typeface="Twinkl" panose="02000000000000000000"/>
              </a:rPr>
              <a:t> and the negative ion </a:t>
            </a:r>
            <a:r>
              <a:rPr lang="en-AU" sz="2800" dirty="0">
                <a:solidFill>
                  <a:srgbClr val="00B050"/>
                </a:solidFill>
                <a:effectLst/>
                <a:latin typeface="Twinkl" panose="02000000000000000000"/>
              </a:rPr>
              <a:t>(</a:t>
            </a:r>
            <a:r>
              <a:rPr lang="en-AU" sz="2800" b="1" dirty="0">
                <a:solidFill>
                  <a:srgbClr val="00B050"/>
                </a:solidFill>
                <a:effectLst/>
                <a:latin typeface="Twinkl" panose="02000000000000000000"/>
              </a:rPr>
              <a:t>anion</a:t>
            </a:r>
            <a:r>
              <a:rPr lang="en-AU" sz="2800" dirty="0">
                <a:solidFill>
                  <a:srgbClr val="00B050"/>
                </a:solidFill>
                <a:effectLst/>
                <a:latin typeface="Twinkl" panose="02000000000000000000"/>
              </a:rPr>
              <a:t>)</a:t>
            </a:r>
            <a:r>
              <a:rPr lang="en-AU" sz="2800" dirty="0">
                <a:effectLst/>
                <a:latin typeface="Twinkl" panose="02000000000000000000"/>
              </a:rPr>
              <a:t> is always written </a:t>
            </a:r>
            <a:r>
              <a:rPr lang="en-AU" sz="2800" b="1" dirty="0">
                <a:effectLst/>
                <a:latin typeface="Twinkl" panose="02000000000000000000"/>
              </a:rPr>
              <a:t>second</a:t>
            </a:r>
            <a:r>
              <a:rPr lang="en-AU" sz="2800" dirty="0">
                <a:effectLst/>
                <a:latin typeface="Twinkl" panose="02000000000000000000"/>
              </a:rPr>
              <a:t>.  </a:t>
            </a:r>
          </a:p>
          <a:p>
            <a:endParaRPr lang="en-AU" sz="2800" dirty="0">
              <a:latin typeface="Twinkl" panose="02000000000000000000"/>
            </a:endParaRPr>
          </a:p>
          <a:p>
            <a:r>
              <a:rPr lang="en-AU" sz="2800" dirty="0">
                <a:effectLst/>
                <a:latin typeface="Twinkl" panose="02000000000000000000"/>
              </a:rPr>
              <a:t>The charges on the ions are </a:t>
            </a:r>
            <a:r>
              <a:rPr lang="en-AU" sz="2800" b="1" dirty="0">
                <a:solidFill>
                  <a:srgbClr val="00B050"/>
                </a:solidFill>
                <a:effectLst/>
                <a:latin typeface="Twinkl" panose="02000000000000000000"/>
              </a:rPr>
              <a:t>NOT</a:t>
            </a:r>
            <a:r>
              <a:rPr lang="en-AU" sz="2800" dirty="0">
                <a:effectLst/>
                <a:latin typeface="Twinkl" panose="02000000000000000000"/>
              </a:rPr>
              <a:t> written in the chemical formula as the formula balances the charges to make the compound </a:t>
            </a:r>
            <a:r>
              <a:rPr lang="en-AU" sz="2800" b="1" dirty="0">
                <a:effectLst/>
                <a:latin typeface="Twinkl" panose="02000000000000000000"/>
              </a:rPr>
              <a:t>neutral</a:t>
            </a:r>
            <a:r>
              <a:rPr lang="en-AU" sz="2800" dirty="0">
                <a:effectLst/>
                <a:latin typeface="Twinkl" panose="02000000000000000000"/>
              </a:rPr>
              <a:t>.</a:t>
            </a:r>
            <a:endParaRPr lang="en-AU" sz="2800" dirty="0">
              <a:latin typeface="Twinkl" panose="02000000000000000000"/>
            </a:endParaRPr>
          </a:p>
          <a:p>
            <a:endParaRPr lang="en-AU" sz="2400" dirty="0">
              <a:latin typeface="Twinkl" panose="02000000000000000000" pitchFamily="2" charset="0"/>
            </a:endParaRPr>
          </a:p>
          <a:p>
            <a:endParaRPr lang="en-US" sz="2400" dirty="0">
              <a:latin typeface="Twinkl" panose="02000000000000000000" pitchFamily="2" charset="0"/>
            </a:endParaRPr>
          </a:p>
          <a:p>
            <a:endParaRPr lang="en-AU" sz="2400" dirty="0">
              <a:latin typeface="Twinkl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BBBEB-9A85-4176-B6E6-51C0911FEB20}"/>
              </a:ext>
            </a:extLst>
          </p:cNvPr>
          <p:cNvSpPr txBox="1"/>
          <p:nvPr/>
        </p:nvSpPr>
        <p:spPr>
          <a:xfrm>
            <a:off x="1959428" y="97972"/>
            <a:ext cx="3406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Twinkl" panose="02000000000000000000" pitchFamily="2" charset="0"/>
              </a:rPr>
              <a:t>Writing Ionic Formula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806CBF-55AC-D044-E924-8D6221BDAD0A}"/>
              </a:ext>
            </a:extLst>
          </p:cNvPr>
          <p:cNvSpPr/>
          <p:nvPr/>
        </p:nvSpPr>
        <p:spPr>
          <a:xfrm>
            <a:off x="5195214" y="1030183"/>
            <a:ext cx="1923342" cy="4011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2E2AF4-AEC7-66D3-4D31-1C897A1B685F}"/>
              </a:ext>
            </a:extLst>
          </p:cNvPr>
          <p:cNvSpPr/>
          <p:nvPr/>
        </p:nvSpPr>
        <p:spPr>
          <a:xfrm>
            <a:off x="386446" y="1431347"/>
            <a:ext cx="2113854" cy="4319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04A90A-7F7F-3C50-10BA-29A13CAC5578}"/>
              </a:ext>
            </a:extLst>
          </p:cNvPr>
          <p:cNvSpPr/>
          <p:nvPr/>
        </p:nvSpPr>
        <p:spPr>
          <a:xfrm>
            <a:off x="2585667" y="2660529"/>
            <a:ext cx="702614" cy="3717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46BF27-C25B-0E82-8FB7-3A10EFFABBCB}"/>
              </a:ext>
            </a:extLst>
          </p:cNvPr>
          <p:cNvSpPr/>
          <p:nvPr/>
        </p:nvSpPr>
        <p:spPr>
          <a:xfrm>
            <a:off x="1557494" y="3105767"/>
            <a:ext cx="1303693" cy="4319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9E3FD7-454A-A0A1-541C-AB55295DDD15}"/>
              </a:ext>
            </a:extLst>
          </p:cNvPr>
          <p:cNvSpPr/>
          <p:nvPr/>
        </p:nvSpPr>
        <p:spPr>
          <a:xfrm>
            <a:off x="2112624" y="4837679"/>
            <a:ext cx="1175657" cy="3717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054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A63EC14-73DA-4C51-A69D-8D2CB76A17D4}"/>
              </a:ext>
            </a:extLst>
          </p:cNvPr>
          <p:cNvSpPr txBox="1"/>
          <p:nvPr/>
        </p:nvSpPr>
        <p:spPr>
          <a:xfrm>
            <a:off x="386444" y="903514"/>
            <a:ext cx="676805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latin typeface="Twinkl" panose="02000000000000000000"/>
                <a:cs typeface="Cavolini" panose="03000502040302020204" pitchFamily="66" charset="0"/>
              </a:rPr>
              <a:t>An easy way to write a formula is to use the “swap and drop” method.</a:t>
            </a:r>
          </a:p>
          <a:p>
            <a:endParaRPr lang="en-AU" sz="2800" dirty="0">
              <a:latin typeface="Twinkl" panose="02000000000000000000"/>
              <a:cs typeface="Cavolini" panose="0300050204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Twinkl" panose="02000000000000000000"/>
                <a:cs typeface="Cavolini" panose="03000502040302020204" pitchFamily="66" charset="0"/>
              </a:rPr>
              <a:t>Write the name of the compound</a:t>
            </a:r>
          </a:p>
          <a:p>
            <a:pPr marL="514350" indent="-514350">
              <a:buFont typeface="+mj-lt"/>
              <a:buAutoNum type="arabicPeriod"/>
            </a:pPr>
            <a:endParaRPr lang="en-AU" sz="2000" dirty="0">
              <a:latin typeface="Twinkl" panose="02000000000000000000"/>
              <a:cs typeface="Cavolini" panose="0300050204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Twinkl" panose="02000000000000000000"/>
                <a:cs typeface="Cavolini" panose="03000502040302020204" pitchFamily="66" charset="0"/>
              </a:rPr>
              <a:t>Write down the ions</a:t>
            </a:r>
          </a:p>
          <a:p>
            <a:pPr marL="514350" indent="-514350">
              <a:buFont typeface="+mj-lt"/>
              <a:buAutoNum type="arabicPeriod"/>
            </a:pPr>
            <a:endParaRPr lang="en-AU" sz="2000" dirty="0">
              <a:latin typeface="Twinkl" panose="02000000000000000000"/>
              <a:cs typeface="Cavolini" panose="0300050204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Twinkl" panose="02000000000000000000"/>
                <a:cs typeface="Cavolini" panose="03000502040302020204" pitchFamily="66" charset="0"/>
              </a:rPr>
              <a:t>Swap and drop the number of charges.</a:t>
            </a:r>
          </a:p>
          <a:p>
            <a:pPr marL="514350" indent="-514350">
              <a:buFont typeface="+mj-lt"/>
              <a:buAutoNum type="arabicPeriod"/>
            </a:pPr>
            <a:endParaRPr lang="en-AU" sz="2000" dirty="0">
              <a:latin typeface="Twinkl" panose="02000000000000000000"/>
              <a:cs typeface="Cavolini" panose="0300050204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Twinkl" panose="02000000000000000000"/>
                <a:cs typeface="Cavolini" panose="03000502040302020204" pitchFamily="66" charset="0"/>
              </a:rPr>
              <a:t>Include brackets around polyatomic ions if multiplying by a number greater than 1.</a:t>
            </a:r>
          </a:p>
          <a:p>
            <a:endParaRPr lang="en-AU" sz="2000" b="1" dirty="0">
              <a:latin typeface="Twinkl" panose="02000000000000000000"/>
              <a:cs typeface="Cavolini" panose="03000502040302020204" pitchFamily="66" charset="0"/>
            </a:endParaRPr>
          </a:p>
          <a:p>
            <a:r>
              <a:rPr lang="en-AU" sz="2800" b="1" dirty="0">
                <a:latin typeface="Twinkl" panose="02000000000000000000"/>
                <a:cs typeface="Cavolini" panose="03000502040302020204" pitchFamily="66" charset="0"/>
              </a:rPr>
              <a:t>NOTE</a:t>
            </a:r>
            <a:r>
              <a:rPr lang="en-AU" sz="2800" dirty="0">
                <a:latin typeface="Twinkl" panose="02000000000000000000"/>
                <a:cs typeface="Cavolini" panose="03000502040302020204" pitchFamily="66" charset="0"/>
              </a:rPr>
              <a:t>: Do NOT include + and – signs in the final formula.</a:t>
            </a:r>
            <a:endParaRPr lang="en-US" sz="2400" dirty="0">
              <a:latin typeface="Twinkl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11A9C-3250-4931-A69F-A136B0892768}"/>
              </a:ext>
            </a:extLst>
          </p:cNvPr>
          <p:cNvSpPr txBox="1"/>
          <p:nvPr/>
        </p:nvSpPr>
        <p:spPr>
          <a:xfrm>
            <a:off x="1959428" y="97972"/>
            <a:ext cx="3406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Twinkl" panose="02000000000000000000" pitchFamily="2" charset="0"/>
              </a:rPr>
              <a:t>Writing Ionic Formula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3A081B-B191-C591-ABF0-4937424B7854}"/>
              </a:ext>
            </a:extLst>
          </p:cNvPr>
          <p:cNvSpPr txBox="1"/>
          <p:nvPr/>
        </p:nvSpPr>
        <p:spPr>
          <a:xfrm>
            <a:off x="7506119" y="1725828"/>
            <a:ext cx="404118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800" dirty="0">
              <a:latin typeface="Twinkl" panose="02000000000000000000"/>
              <a:cs typeface="Cavolini" panose="03000502040302020204" pitchFamily="66" charset="0"/>
            </a:endParaRPr>
          </a:p>
          <a:p>
            <a:pPr algn="ctr"/>
            <a:r>
              <a:rPr lang="en-AU" sz="2800" dirty="0">
                <a:latin typeface="Twinkl" panose="02000000000000000000"/>
                <a:cs typeface="Cavolini" panose="03000502040302020204" pitchFamily="66" charset="0"/>
              </a:rPr>
              <a:t>Aluminium </a:t>
            </a:r>
            <a:r>
              <a:rPr lang="en-AU" sz="2800" dirty="0" err="1">
                <a:latin typeface="Twinkl" panose="02000000000000000000"/>
                <a:cs typeface="Cavolini" panose="03000502040302020204" pitchFamily="66" charset="0"/>
              </a:rPr>
              <a:t>sulfide</a:t>
            </a:r>
            <a:endParaRPr lang="en-AU" sz="2800" dirty="0">
              <a:latin typeface="Twinkl" panose="02000000000000000000"/>
              <a:cs typeface="Cavolini" panose="03000502040302020204" pitchFamily="66" charset="0"/>
            </a:endParaRPr>
          </a:p>
          <a:p>
            <a:pPr algn="ctr"/>
            <a:endParaRPr lang="en-AU" sz="2800" dirty="0">
              <a:latin typeface="Twinkl" panose="02000000000000000000"/>
              <a:cs typeface="Cavolini" panose="03000502040302020204" pitchFamily="66" charset="0"/>
            </a:endParaRPr>
          </a:p>
          <a:p>
            <a:pPr algn="ctr"/>
            <a:r>
              <a:rPr lang="en-AU" sz="2800" dirty="0">
                <a:latin typeface="Twinkl" panose="02000000000000000000"/>
                <a:cs typeface="Cavolini" panose="03000502040302020204" pitchFamily="66" charset="0"/>
              </a:rPr>
              <a:t>Al</a:t>
            </a:r>
            <a:r>
              <a:rPr lang="en-AU" sz="2800" b="1" baseline="30000" dirty="0">
                <a:solidFill>
                  <a:srgbClr val="0070C0"/>
                </a:solidFill>
                <a:latin typeface="Twinkl" panose="02000000000000000000"/>
                <a:cs typeface="Cavolini" panose="03000502040302020204" pitchFamily="66" charset="0"/>
              </a:rPr>
              <a:t>+3       </a:t>
            </a:r>
            <a:r>
              <a:rPr lang="en-AU" sz="2800" dirty="0">
                <a:latin typeface="Twinkl" panose="02000000000000000000"/>
                <a:cs typeface="Cavolini" panose="03000502040302020204" pitchFamily="66" charset="0"/>
              </a:rPr>
              <a:t> S</a:t>
            </a:r>
            <a:r>
              <a:rPr lang="en-AU" sz="2800" b="1" baseline="30000" dirty="0">
                <a:solidFill>
                  <a:srgbClr val="FF0000"/>
                </a:solidFill>
                <a:latin typeface="Twinkl" panose="02000000000000000000"/>
                <a:cs typeface="Cavolini" panose="03000502040302020204" pitchFamily="66" charset="0"/>
              </a:rPr>
              <a:t>-2</a:t>
            </a:r>
            <a:r>
              <a:rPr lang="en-AU" sz="2800" dirty="0">
                <a:latin typeface="Twinkl" panose="02000000000000000000"/>
                <a:cs typeface="Cavolini" panose="03000502040302020204" pitchFamily="66" charset="0"/>
              </a:rPr>
              <a:t> </a:t>
            </a:r>
          </a:p>
          <a:p>
            <a:endParaRPr lang="en-AU" sz="2800" dirty="0">
              <a:latin typeface="Twinkl" panose="02000000000000000000"/>
              <a:cs typeface="Cavolini" panose="03000502040302020204" pitchFamily="66" charset="0"/>
            </a:endParaRPr>
          </a:p>
          <a:p>
            <a:pPr algn="ctr"/>
            <a:endParaRPr lang="en-AU" sz="2800" dirty="0">
              <a:latin typeface="Twinkl" panose="02000000000000000000"/>
              <a:cs typeface="Cavolini" panose="03000502040302020204" pitchFamily="66" charset="0"/>
            </a:endParaRPr>
          </a:p>
          <a:p>
            <a:pPr algn="ctr"/>
            <a:r>
              <a:rPr lang="en-AU" sz="2800" dirty="0">
                <a:latin typeface="Twinkl" panose="02000000000000000000"/>
                <a:cs typeface="Cavolini" panose="03000502040302020204" pitchFamily="66" charset="0"/>
              </a:rPr>
              <a:t>Al</a:t>
            </a:r>
            <a:r>
              <a:rPr lang="en-AU" sz="2800" baseline="-25000" dirty="0">
                <a:solidFill>
                  <a:srgbClr val="FF0000"/>
                </a:solidFill>
                <a:latin typeface="Twinkl" panose="02000000000000000000"/>
                <a:cs typeface="Cavolini" panose="03000502040302020204" pitchFamily="66" charset="0"/>
              </a:rPr>
              <a:t>2</a:t>
            </a:r>
            <a:r>
              <a:rPr lang="en-AU" sz="2800" dirty="0">
                <a:solidFill>
                  <a:srgbClr val="FF0000"/>
                </a:solidFill>
                <a:latin typeface="Twinkl" panose="02000000000000000000"/>
                <a:cs typeface="Cavolini" panose="03000502040302020204" pitchFamily="66" charset="0"/>
              </a:rPr>
              <a:t> </a:t>
            </a:r>
            <a:r>
              <a:rPr lang="en-AU" sz="2800" dirty="0">
                <a:latin typeface="Twinkl" panose="02000000000000000000"/>
                <a:cs typeface="Cavolini" panose="03000502040302020204" pitchFamily="66" charset="0"/>
              </a:rPr>
              <a:t>S</a:t>
            </a:r>
            <a:r>
              <a:rPr lang="en-AU" sz="2800" b="1" baseline="-25000" dirty="0">
                <a:solidFill>
                  <a:srgbClr val="0070C0"/>
                </a:solidFill>
                <a:latin typeface="Twinkl" panose="02000000000000000000"/>
                <a:cs typeface="Cavolini" panose="03000502040302020204" pitchFamily="66" charset="0"/>
              </a:rPr>
              <a:t>3</a:t>
            </a:r>
          </a:p>
          <a:p>
            <a:endParaRPr lang="en-US" sz="2400" dirty="0">
              <a:latin typeface="Twinkl" panose="02000000000000000000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168566-32DB-2410-DFB4-DA6D4A550ADE}"/>
              </a:ext>
            </a:extLst>
          </p:cNvPr>
          <p:cNvCxnSpPr>
            <a:cxnSpLocks/>
          </p:cNvCxnSpPr>
          <p:nvPr/>
        </p:nvCxnSpPr>
        <p:spPr>
          <a:xfrm>
            <a:off x="9356651" y="3429000"/>
            <a:ext cx="552893" cy="94098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8F9D01-EBD7-CFFF-4CAF-6AB70DB869C4}"/>
              </a:ext>
            </a:extLst>
          </p:cNvPr>
          <p:cNvCxnSpPr>
            <a:cxnSpLocks/>
          </p:cNvCxnSpPr>
          <p:nvPr/>
        </p:nvCxnSpPr>
        <p:spPr>
          <a:xfrm flipH="1">
            <a:off x="9526710" y="3429000"/>
            <a:ext cx="561835" cy="9409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989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A63EC14-73DA-4C51-A69D-8D2CB76A17D4}"/>
              </a:ext>
            </a:extLst>
          </p:cNvPr>
          <p:cNvSpPr txBox="1"/>
          <p:nvPr/>
        </p:nvSpPr>
        <p:spPr>
          <a:xfrm>
            <a:off x="386444" y="903514"/>
            <a:ext cx="676805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latin typeface="Twinkl" panose="02000000000000000000"/>
                <a:cs typeface="Cavolini" panose="03000502040302020204" pitchFamily="66" charset="0"/>
              </a:rPr>
              <a:t>Example:</a:t>
            </a:r>
          </a:p>
          <a:p>
            <a:endParaRPr lang="en-AU" sz="2000" dirty="0">
              <a:latin typeface="Twinkl" panose="02000000000000000000"/>
              <a:cs typeface="Cavolini" panose="0300050204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Twinkl" panose="02000000000000000000"/>
                <a:cs typeface="Cavolini" panose="03000502040302020204" pitchFamily="66" charset="0"/>
              </a:rPr>
              <a:t>Write the name of the compound</a:t>
            </a:r>
          </a:p>
          <a:p>
            <a:pPr marL="514350" indent="-514350">
              <a:buFont typeface="+mj-lt"/>
              <a:buAutoNum type="arabicPeriod"/>
            </a:pPr>
            <a:endParaRPr lang="en-AU" sz="2000" dirty="0">
              <a:latin typeface="Twinkl" panose="02000000000000000000"/>
              <a:cs typeface="Cavolini" panose="0300050204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Twinkl" panose="02000000000000000000"/>
                <a:cs typeface="Cavolini" panose="03000502040302020204" pitchFamily="66" charset="0"/>
              </a:rPr>
              <a:t>Write down the ions</a:t>
            </a:r>
          </a:p>
          <a:p>
            <a:pPr marL="514350" indent="-514350">
              <a:buFont typeface="+mj-lt"/>
              <a:buAutoNum type="arabicPeriod"/>
            </a:pPr>
            <a:endParaRPr lang="en-AU" sz="2000" dirty="0">
              <a:latin typeface="Twinkl" panose="02000000000000000000"/>
              <a:cs typeface="Cavolini" panose="0300050204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Twinkl" panose="02000000000000000000"/>
                <a:cs typeface="Cavolini" panose="03000502040302020204" pitchFamily="66" charset="0"/>
              </a:rPr>
              <a:t>Swap and drop the number of charges. No need to write if a 1.</a:t>
            </a:r>
          </a:p>
          <a:p>
            <a:pPr marL="514350" indent="-514350">
              <a:buFont typeface="+mj-lt"/>
              <a:buAutoNum type="arabicPeriod"/>
            </a:pPr>
            <a:endParaRPr lang="en-AU" sz="2000" dirty="0">
              <a:latin typeface="Twinkl" panose="02000000000000000000"/>
              <a:cs typeface="Cavolini" panose="0300050204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Twinkl" panose="02000000000000000000"/>
                <a:cs typeface="Cavolini" panose="03000502040302020204" pitchFamily="66" charset="0"/>
              </a:rPr>
              <a:t>Include brackets around polyatomic ions if multiplying by a number greater than 1.</a:t>
            </a:r>
          </a:p>
          <a:p>
            <a:endParaRPr lang="en-AU" sz="2000" b="1" dirty="0">
              <a:latin typeface="Twinkl" panose="02000000000000000000"/>
              <a:cs typeface="Cavolini" panose="03000502040302020204" pitchFamily="66" charset="0"/>
            </a:endParaRPr>
          </a:p>
          <a:p>
            <a:r>
              <a:rPr lang="en-AU" sz="2800" b="1" dirty="0">
                <a:latin typeface="Twinkl" panose="02000000000000000000"/>
                <a:cs typeface="Cavolini" panose="03000502040302020204" pitchFamily="66" charset="0"/>
              </a:rPr>
              <a:t>NOTE</a:t>
            </a:r>
            <a:r>
              <a:rPr lang="en-AU" sz="2800" dirty="0">
                <a:latin typeface="Twinkl" panose="02000000000000000000"/>
                <a:cs typeface="Cavolini" panose="03000502040302020204" pitchFamily="66" charset="0"/>
              </a:rPr>
              <a:t>: Do NOT include + and – signs in the final formula.</a:t>
            </a:r>
            <a:endParaRPr lang="en-US" sz="2400" dirty="0">
              <a:latin typeface="Twinkl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11A9C-3250-4931-A69F-A136B0892768}"/>
              </a:ext>
            </a:extLst>
          </p:cNvPr>
          <p:cNvSpPr txBox="1"/>
          <p:nvPr/>
        </p:nvSpPr>
        <p:spPr>
          <a:xfrm>
            <a:off x="3062829" y="72436"/>
            <a:ext cx="3406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Twinkl" panose="02000000000000000000" pitchFamily="2" charset="0"/>
              </a:rPr>
              <a:t>Writing Ionic Formula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3A081B-B191-C591-ABF0-4937424B7854}"/>
              </a:ext>
            </a:extLst>
          </p:cNvPr>
          <p:cNvSpPr txBox="1"/>
          <p:nvPr/>
        </p:nvSpPr>
        <p:spPr>
          <a:xfrm>
            <a:off x="7506119" y="1725828"/>
            <a:ext cx="404118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800" dirty="0">
              <a:latin typeface="Twinkl" panose="02000000000000000000"/>
              <a:cs typeface="Cavolini" panose="03000502040302020204" pitchFamily="66" charset="0"/>
            </a:endParaRPr>
          </a:p>
          <a:p>
            <a:pPr algn="ctr"/>
            <a:r>
              <a:rPr lang="en-AU" sz="2800" dirty="0">
                <a:latin typeface="Twinkl" panose="02000000000000000000"/>
                <a:cs typeface="Cavolini" panose="03000502040302020204" pitchFamily="66" charset="0"/>
              </a:rPr>
              <a:t>Magnesium hydroxide</a:t>
            </a:r>
          </a:p>
          <a:p>
            <a:pPr algn="ctr"/>
            <a:endParaRPr lang="en-AU" sz="2800" dirty="0">
              <a:latin typeface="Twinkl" panose="02000000000000000000"/>
              <a:cs typeface="Cavolini" panose="03000502040302020204" pitchFamily="66" charset="0"/>
            </a:endParaRPr>
          </a:p>
          <a:p>
            <a:pPr algn="ctr"/>
            <a:r>
              <a:rPr lang="en-AU" sz="2800" dirty="0">
                <a:latin typeface="Twinkl" panose="02000000000000000000"/>
                <a:cs typeface="Cavolini" panose="03000502040302020204" pitchFamily="66" charset="0"/>
              </a:rPr>
              <a:t>Mg</a:t>
            </a:r>
            <a:r>
              <a:rPr lang="en-AU" sz="2800" b="1" baseline="30000" dirty="0">
                <a:solidFill>
                  <a:srgbClr val="0070C0"/>
                </a:solidFill>
                <a:latin typeface="Twinkl" panose="02000000000000000000"/>
                <a:cs typeface="Cavolini" panose="03000502040302020204" pitchFamily="66" charset="0"/>
              </a:rPr>
              <a:t>+2       </a:t>
            </a:r>
            <a:r>
              <a:rPr lang="en-AU" sz="2800" dirty="0">
                <a:latin typeface="Twinkl" panose="02000000000000000000"/>
                <a:cs typeface="Cavolini" panose="03000502040302020204" pitchFamily="66" charset="0"/>
              </a:rPr>
              <a:t> OH</a:t>
            </a:r>
            <a:r>
              <a:rPr lang="en-AU" sz="2800" b="1" baseline="30000" dirty="0">
                <a:solidFill>
                  <a:srgbClr val="FF0000"/>
                </a:solidFill>
                <a:latin typeface="Twinkl" panose="02000000000000000000"/>
                <a:cs typeface="Cavolini" panose="03000502040302020204" pitchFamily="66" charset="0"/>
              </a:rPr>
              <a:t>-1</a:t>
            </a:r>
            <a:r>
              <a:rPr lang="en-AU" sz="2800" dirty="0">
                <a:latin typeface="Twinkl" panose="02000000000000000000"/>
                <a:cs typeface="Cavolini" panose="03000502040302020204" pitchFamily="66" charset="0"/>
              </a:rPr>
              <a:t> </a:t>
            </a:r>
          </a:p>
          <a:p>
            <a:endParaRPr lang="en-AU" sz="2800" dirty="0">
              <a:latin typeface="Twinkl" panose="02000000000000000000"/>
              <a:cs typeface="Cavolini" panose="03000502040302020204" pitchFamily="66" charset="0"/>
            </a:endParaRPr>
          </a:p>
          <a:p>
            <a:pPr algn="ctr"/>
            <a:endParaRPr lang="en-AU" sz="2800" dirty="0">
              <a:latin typeface="Twinkl" panose="02000000000000000000"/>
              <a:cs typeface="Cavolini" panose="03000502040302020204" pitchFamily="66" charset="0"/>
            </a:endParaRPr>
          </a:p>
          <a:p>
            <a:pPr algn="ctr"/>
            <a:r>
              <a:rPr lang="en-AU" sz="2800" dirty="0">
                <a:latin typeface="Twinkl" panose="02000000000000000000"/>
                <a:cs typeface="Cavolini" panose="03000502040302020204" pitchFamily="66" charset="0"/>
              </a:rPr>
              <a:t>Mg</a:t>
            </a:r>
            <a:r>
              <a:rPr lang="en-AU" sz="2800" dirty="0">
                <a:solidFill>
                  <a:srgbClr val="FF0000"/>
                </a:solidFill>
                <a:latin typeface="Twinkl" panose="02000000000000000000"/>
                <a:cs typeface="Cavolini" panose="03000502040302020204" pitchFamily="66" charset="0"/>
              </a:rPr>
              <a:t> </a:t>
            </a:r>
            <a:r>
              <a:rPr lang="en-AU" sz="2800" dirty="0">
                <a:latin typeface="Twinkl" panose="02000000000000000000"/>
                <a:cs typeface="Cavolini" panose="03000502040302020204" pitchFamily="66" charset="0"/>
              </a:rPr>
              <a:t>(OH)</a:t>
            </a:r>
            <a:r>
              <a:rPr lang="en-AU" sz="2800" b="1" baseline="-25000" dirty="0">
                <a:solidFill>
                  <a:srgbClr val="0070C0"/>
                </a:solidFill>
                <a:latin typeface="Twinkl" panose="02000000000000000000"/>
                <a:cs typeface="Cavolini" panose="03000502040302020204" pitchFamily="66" charset="0"/>
              </a:rPr>
              <a:t>2</a:t>
            </a:r>
          </a:p>
          <a:p>
            <a:endParaRPr lang="en-US" sz="2400" dirty="0">
              <a:latin typeface="Twinkl" panose="02000000000000000000" pitchFamily="2" charset="0"/>
            </a:endParaRPr>
          </a:p>
          <a:p>
            <a:r>
              <a:rPr lang="en-US" sz="2400" i="1" dirty="0">
                <a:solidFill>
                  <a:srgbClr val="FF0000"/>
                </a:solidFill>
                <a:latin typeface="Twinkl" panose="02000000000000000000" pitchFamily="2" charset="0"/>
              </a:rPr>
              <a:t>Do not write the 1 behind Mg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168566-32DB-2410-DFB4-DA6D4A550ADE}"/>
              </a:ext>
            </a:extLst>
          </p:cNvPr>
          <p:cNvCxnSpPr>
            <a:cxnSpLocks/>
          </p:cNvCxnSpPr>
          <p:nvPr/>
        </p:nvCxnSpPr>
        <p:spPr>
          <a:xfrm>
            <a:off x="9356651" y="3429000"/>
            <a:ext cx="812281" cy="101237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8F9D01-EBD7-CFFF-4CAF-6AB70DB869C4}"/>
              </a:ext>
            </a:extLst>
          </p:cNvPr>
          <p:cNvCxnSpPr>
            <a:cxnSpLocks/>
          </p:cNvCxnSpPr>
          <p:nvPr/>
        </p:nvCxnSpPr>
        <p:spPr>
          <a:xfrm flipH="1">
            <a:off x="9356651" y="3429000"/>
            <a:ext cx="973054" cy="1012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99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A63EC14-73DA-4C51-A69D-8D2CB76A17D4}"/>
              </a:ext>
            </a:extLst>
          </p:cNvPr>
          <p:cNvSpPr txBox="1"/>
          <p:nvPr/>
        </p:nvSpPr>
        <p:spPr>
          <a:xfrm>
            <a:off x="386444" y="903514"/>
            <a:ext cx="676805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latin typeface="Twinkl" panose="02000000000000000000"/>
                <a:cs typeface="Cavolini" panose="03000502040302020204" pitchFamily="66" charset="0"/>
              </a:rPr>
              <a:t>Example:</a:t>
            </a:r>
          </a:p>
          <a:p>
            <a:endParaRPr lang="en-AU" sz="2000" dirty="0">
              <a:latin typeface="Twinkl" panose="02000000000000000000"/>
              <a:cs typeface="Cavolini" panose="0300050204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Twinkl" panose="02000000000000000000"/>
                <a:cs typeface="Cavolini" panose="03000502040302020204" pitchFamily="66" charset="0"/>
              </a:rPr>
              <a:t>Write the name of the compound</a:t>
            </a:r>
          </a:p>
          <a:p>
            <a:pPr marL="514350" indent="-514350">
              <a:buFont typeface="+mj-lt"/>
              <a:buAutoNum type="arabicPeriod"/>
            </a:pPr>
            <a:endParaRPr lang="en-AU" sz="2000" dirty="0">
              <a:latin typeface="Twinkl" panose="02000000000000000000"/>
              <a:cs typeface="Cavolini" panose="0300050204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Twinkl" panose="02000000000000000000"/>
                <a:cs typeface="Cavolini" panose="03000502040302020204" pitchFamily="66" charset="0"/>
              </a:rPr>
              <a:t>Write down the ions</a:t>
            </a:r>
          </a:p>
          <a:p>
            <a:pPr marL="514350" indent="-514350">
              <a:buFont typeface="+mj-lt"/>
              <a:buAutoNum type="arabicPeriod"/>
            </a:pPr>
            <a:endParaRPr lang="en-AU" sz="2000" dirty="0">
              <a:latin typeface="Twinkl" panose="02000000000000000000"/>
              <a:cs typeface="Cavolini" panose="0300050204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Twinkl" panose="02000000000000000000"/>
                <a:cs typeface="Cavolini" panose="03000502040302020204" pitchFamily="66" charset="0"/>
              </a:rPr>
              <a:t>Swap and drop the number of charges. No need to write if a 1.</a:t>
            </a:r>
          </a:p>
          <a:p>
            <a:pPr marL="514350" indent="-514350">
              <a:buFont typeface="+mj-lt"/>
              <a:buAutoNum type="arabicPeriod"/>
            </a:pPr>
            <a:endParaRPr lang="en-AU" sz="2000" dirty="0">
              <a:latin typeface="Twinkl" panose="02000000000000000000"/>
              <a:cs typeface="Cavolini" panose="0300050204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Twinkl" panose="02000000000000000000"/>
                <a:cs typeface="Cavolini" panose="03000502040302020204" pitchFamily="66" charset="0"/>
              </a:rPr>
              <a:t>Include brackets around polyatomic ions if multiplying by a number greater than 1.</a:t>
            </a:r>
          </a:p>
          <a:p>
            <a:endParaRPr lang="en-AU" sz="2000" b="1" dirty="0">
              <a:latin typeface="Twinkl" panose="02000000000000000000"/>
              <a:cs typeface="Cavolini" panose="03000502040302020204" pitchFamily="66" charset="0"/>
            </a:endParaRPr>
          </a:p>
          <a:p>
            <a:r>
              <a:rPr lang="en-AU" sz="2800" b="1" dirty="0">
                <a:latin typeface="Twinkl" panose="02000000000000000000"/>
                <a:cs typeface="Cavolini" panose="03000502040302020204" pitchFamily="66" charset="0"/>
              </a:rPr>
              <a:t>NOTE</a:t>
            </a:r>
            <a:r>
              <a:rPr lang="en-AU" sz="2800" dirty="0">
                <a:latin typeface="Twinkl" panose="02000000000000000000"/>
                <a:cs typeface="Cavolini" panose="03000502040302020204" pitchFamily="66" charset="0"/>
              </a:rPr>
              <a:t>: Do NOT include + and – signs in the final formula.</a:t>
            </a:r>
            <a:endParaRPr lang="en-US" sz="2400" dirty="0">
              <a:latin typeface="Twinkl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11A9C-3250-4931-A69F-A136B0892768}"/>
              </a:ext>
            </a:extLst>
          </p:cNvPr>
          <p:cNvSpPr txBox="1"/>
          <p:nvPr/>
        </p:nvSpPr>
        <p:spPr>
          <a:xfrm>
            <a:off x="3062829" y="72436"/>
            <a:ext cx="3406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Twinkl" panose="02000000000000000000" pitchFamily="2" charset="0"/>
              </a:rPr>
              <a:t>Writing Ionic Formula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3A081B-B191-C591-ABF0-4937424B7854}"/>
              </a:ext>
            </a:extLst>
          </p:cNvPr>
          <p:cNvSpPr txBox="1"/>
          <p:nvPr/>
        </p:nvSpPr>
        <p:spPr>
          <a:xfrm>
            <a:off x="7506119" y="1725828"/>
            <a:ext cx="404118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latin typeface="Twinkl" panose="02000000000000000000"/>
                <a:cs typeface="Cavolini" panose="03000502040302020204" pitchFamily="66" charset="0"/>
              </a:rPr>
              <a:t>Calcium phosphate</a:t>
            </a:r>
          </a:p>
          <a:p>
            <a:pPr algn="ctr"/>
            <a:endParaRPr lang="en-AU" sz="2800" dirty="0">
              <a:latin typeface="Twinkl" panose="02000000000000000000"/>
              <a:cs typeface="Cavolini" panose="03000502040302020204" pitchFamily="66" charset="0"/>
            </a:endParaRPr>
          </a:p>
          <a:p>
            <a:pPr algn="ctr"/>
            <a:r>
              <a:rPr lang="en-AU" sz="2800" dirty="0">
                <a:latin typeface="Twinkl" panose="02000000000000000000"/>
                <a:cs typeface="Cavolini" panose="03000502040302020204" pitchFamily="66" charset="0"/>
              </a:rPr>
              <a:t>Ca</a:t>
            </a:r>
            <a:r>
              <a:rPr lang="en-AU" sz="2800" b="1" baseline="30000" dirty="0">
                <a:solidFill>
                  <a:srgbClr val="0070C0"/>
                </a:solidFill>
                <a:latin typeface="Twinkl" panose="02000000000000000000"/>
                <a:cs typeface="Cavolini" panose="03000502040302020204" pitchFamily="66" charset="0"/>
              </a:rPr>
              <a:t>+2       </a:t>
            </a:r>
            <a:r>
              <a:rPr lang="en-AU" sz="2800" dirty="0">
                <a:latin typeface="Twinkl" panose="02000000000000000000"/>
                <a:cs typeface="Cavolini" panose="03000502040302020204" pitchFamily="66" charset="0"/>
              </a:rPr>
              <a:t> PO</a:t>
            </a:r>
            <a:r>
              <a:rPr lang="en-AU" sz="2800" baseline="-25000" dirty="0">
                <a:latin typeface="Twinkl" panose="02000000000000000000"/>
                <a:cs typeface="Cavolini" panose="03000502040302020204" pitchFamily="66" charset="0"/>
              </a:rPr>
              <a:t>4</a:t>
            </a:r>
            <a:r>
              <a:rPr lang="en-AU" sz="2800" b="1" baseline="30000" dirty="0">
                <a:solidFill>
                  <a:srgbClr val="FF0000"/>
                </a:solidFill>
                <a:latin typeface="Twinkl" panose="02000000000000000000"/>
                <a:cs typeface="Cavolini" panose="03000502040302020204" pitchFamily="66" charset="0"/>
              </a:rPr>
              <a:t>-3</a:t>
            </a:r>
            <a:r>
              <a:rPr lang="en-AU" sz="2800" dirty="0">
                <a:latin typeface="Twinkl" panose="02000000000000000000"/>
                <a:cs typeface="Cavolini" panose="03000502040302020204" pitchFamily="66" charset="0"/>
              </a:rPr>
              <a:t> </a:t>
            </a:r>
          </a:p>
          <a:p>
            <a:endParaRPr lang="en-AU" sz="2800" dirty="0">
              <a:latin typeface="Twinkl" panose="02000000000000000000"/>
              <a:cs typeface="Cavolini" panose="03000502040302020204" pitchFamily="66" charset="0"/>
            </a:endParaRPr>
          </a:p>
          <a:p>
            <a:pPr algn="ctr"/>
            <a:endParaRPr lang="en-AU" sz="2800" dirty="0">
              <a:latin typeface="Twinkl" panose="02000000000000000000"/>
              <a:cs typeface="Cavolini" panose="03000502040302020204" pitchFamily="66" charset="0"/>
            </a:endParaRPr>
          </a:p>
          <a:p>
            <a:pPr algn="ctr"/>
            <a:endParaRPr lang="en-AU" sz="2800" dirty="0">
              <a:latin typeface="Twinkl" panose="02000000000000000000"/>
              <a:cs typeface="Cavolini" panose="03000502040302020204" pitchFamily="66" charset="0"/>
            </a:endParaRPr>
          </a:p>
          <a:p>
            <a:pPr algn="ctr"/>
            <a:r>
              <a:rPr lang="en-AU" sz="2800" dirty="0">
                <a:latin typeface="Twinkl" panose="02000000000000000000"/>
                <a:cs typeface="Cavolini" panose="03000502040302020204" pitchFamily="66" charset="0"/>
              </a:rPr>
              <a:t>Ca</a:t>
            </a:r>
            <a:r>
              <a:rPr lang="en-AU" sz="2800" b="1" baseline="-25000" dirty="0">
                <a:solidFill>
                  <a:schemeClr val="bg1"/>
                </a:solidFill>
                <a:latin typeface="Twinkl" panose="02000000000000000000"/>
                <a:cs typeface="Cavolini" panose="03000502040302020204" pitchFamily="66" charset="0"/>
              </a:rPr>
              <a:t>3</a:t>
            </a:r>
            <a:r>
              <a:rPr lang="en-AU" sz="2800" dirty="0">
                <a:latin typeface="Twinkl" panose="02000000000000000000"/>
                <a:cs typeface="Cavolini" panose="03000502040302020204" pitchFamily="66" charset="0"/>
              </a:rPr>
              <a:t>(PO</a:t>
            </a:r>
            <a:r>
              <a:rPr lang="en-AU" sz="2800" baseline="-25000" dirty="0">
                <a:latin typeface="Twinkl" panose="02000000000000000000"/>
                <a:cs typeface="Cavolini" panose="03000502040302020204" pitchFamily="66" charset="0"/>
              </a:rPr>
              <a:t>4</a:t>
            </a:r>
            <a:r>
              <a:rPr lang="en-AU" sz="2800" dirty="0">
                <a:latin typeface="Twinkl" panose="02000000000000000000"/>
                <a:cs typeface="Cavolini" panose="03000502040302020204" pitchFamily="66" charset="0"/>
              </a:rPr>
              <a:t>)</a:t>
            </a:r>
            <a:r>
              <a:rPr lang="en-AU" sz="2800" b="1" baseline="-25000" dirty="0">
                <a:solidFill>
                  <a:schemeClr val="bg1"/>
                </a:solidFill>
                <a:latin typeface="Twinkl" panose="02000000000000000000"/>
                <a:cs typeface="Cavolini" panose="03000502040302020204" pitchFamily="66" charset="0"/>
              </a:rPr>
              <a:t>2</a:t>
            </a:r>
            <a:r>
              <a:rPr lang="en-AU" sz="2800" b="1" baseline="-25000" dirty="0">
                <a:latin typeface="Twinkl" panose="02000000000000000000"/>
                <a:cs typeface="Cavolini" panose="03000502040302020204" pitchFamily="66" charset="0"/>
              </a:rPr>
              <a:t>     </a:t>
            </a:r>
            <a:endParaRPr lang="en-US" sz="2400" dirty="0">
              <a:latin typeface="Twinkl" panose="02000000000000000000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168566-32DB-2410-DFB4-DA6D4A550ADE}"/>
              </a:ext>
            </a:extLst>
          </p:cNvPr>
          <p:cNvCxnSpPr>
            <a:cxnSpLocks/>
          </p:cNvCxnSpPr>
          <p:nvPr/>
        </p:nvCxnSpPr>
        <p:spPr>
          <a:xfrm>
            <a:off x="9175088" y="3067493"/>
            <a:ext cx="957740" cy="13059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8F9D01-EBD7-CFFF-4CAF-6AB70DB869C4}"/>
              </a:ext>
            </a:extLst>
          </p:cNvPr>
          <p:cNvCxnSpPr>
            <a:cxnSpLocks/>
          </p:cNvCxnSpPr>
          <p:nvPr/>
        </p:nvCxnSpPr>
        <p:spPr>
          <a:xfrm flipH="1">
            <a:off x="9314121" y="3067493"/>
            <a:ext cx="975695" cy="1305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8413C2-2803-0A58-6FC8-BD887F013E7F}"/>
              </a:ext>
            </a:extLst>
          </p:cNvPr>
          <p:cNvSpPr txBox="1"/>
          <p:nvPr/>
        </p:nvSpPr>
        <p:spPr>
          <a:xfrm>
            <a:off x="8656728" y="3067493"/>
            <a:ext cx="17399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800" dirty="0">
              <a:latin typeface="Twinkl" panose="02000000000000000000"/>
              <a:cs typeface="Cavolini" panose="03000502040302020204" pitchFamily="66" charset="0"/>
            </a:endParaRPr>
          </a:p>
          <a:p>
            <a:pPr algn="ctr"/>
            <a:endParaRPr lang="en-AU" sz="2800" dirty="0">
              <a:latin typeface="Twinkl" panose="02000000000000000000"/>
              <a:cs typeface="Cavolini" panose="03000502040302020204" pitchFamily="66" charset="0"/>
            </a:endParaRPr>
          </a:p>
          <a:p>
            <a:pPr algn="ctr"/>
            <a:endParaRPr lang="en-AU" sz="2800" dirty="0">
              <a:latin typeface="Twinkl" panose="02000000000000000000"/>
              <a:cs typeface="Cavolini" panose="03000502040302020204" pitchFamily="66" charset="0"/>
            </a:endParaRPr>
          </a:p>
          <a:p>
            <a:pPr algn="ctr"/>
            <a:r>
              <a:rPr lang="en-AU" sz="2800" b="1" dirty="0">
                <a:solidFill>
                  <a:srgbClr val="FF0000"/>
                </a:solidFill>
                <a:latin typeface="Twinkl" panose="02000000000000000000"/>
                <a:cs typeface="Cavolini" panose="03000502040302020204" pitchFamily="66" charset="0"/>
              </a:rPr>
              <a:t>    </a:t>
            </a:r>
            <a:r>
              <a:rPr lang="en-AU" sz="2800" b="1" baseline="-25000" dirty="0">
                <a:solidFill>
                  <a:srgbClr val="FF0000"/>
                </a:solidFill>
                <a:latin typeface="Twinkl" panose="02000000000000000000"/>
                <a:cs typeface="Cavolini" panose="03000502040302020204" pitchFamily="66" charset="0"/>
              </a:rPr>
              <a:t>3</a:t>
            </a:r>
            <a:r>
              <a:rPr lang="en-AU" sz="2800" dirty="0">
                <a:solidFill>
                  <a:schemeClr val="bg1"/>
                </a:solidFill>
                <a:latin typeface="Twinkl" panose="02000000000000000000"/>
                <a:cs typeface="Cavolini" panose="03000502040302020204" pitchFamily="66" charset="0"/>
              </a:rPr>
              <a:t>         </a:t>
            </a:r>
            <a:r>
              <a:rPr lang="en-AU" sz="2800" b="1" baseline="-25000" dirty="0">
                <a:solidFill>
                  <a:srgbClr val="0070C0"/>
                </a:solidFill>
                <a:latin typeface="Twinkl" panose="02000000000000000000"/>
                <a:cs typeface="Cavolini" panose="03000502040302020204" pitchFamily="66" charset="0"/>
              </a:rPr>
              <a:t>2</a:t>
            </a:r>
          </a:p>
          <a:p>
            <a:endParaRPr lang="en-US" sz="2400" dirty="0">
              <a:latin typeface="Twink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10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F97617-A0CB-4C22-9C99-381E6BE01B5D}"/>
              </a:ext>
            </a:extLst>
          </p:cNvPr>
          <p:cNvSpPr txBox="1"/>
          <p:nvPr/>
        </p:nvSpPr>
        <p:spPr>
          <a:xfrm>
            <a:off x="386444" y="903514"/>
            <a:ext cx="11353272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latin typeface="Twinkl" panose="02000000000000000000" pitchFamily="2" charset="0"/>
              </a:rPr>
              <a:t>The following list of general reactions helps us to predict products formed when reacting two substances together.</a:t>
            </a:r>
          </a:p>
          <a:p>
            <a:endParaRPr lang="en-AU" sz="2400" dirty="0">
              <a:latin typeface="Twinkl" panose="02000000000000000000" pitchFamily="2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70C0"/>
                </a:solidFill>
                <a:effectLst/>
                <a:latin typeface="Twinkl" panose="02000000000000000000"/>
              </a:rPr>
              <a:t>acid  +  metal </a:t>
            </a:r>
            <a:r>
              <a:rPr lang="en-US" sz="2800" b="1" dirty="0">
                <a:solidFill>
                  <a:srgbClr val="0070C0"/>
                </a:solidFill>
                <a:effectLst/>
                <a:latin typeface="Twinkl" panose="02000000000000000000"/>
                <a:sym typeface="Symbol" panose="05050102010706020507" pitchFamily="18" charset="2"/>
              </a:rPr>
              <a:t></a:t>
            </a:r>
            <a:r>
              <a:rPr lang="en-US" sz="2800" b="1" dirty="0">
                <a:solidFill>
                  <a:srgbClr val="0070C0"/>
                </a:solidFill>
                <a:effectLst/>
                <a:latin typeface="Twinkl" panose="02000000000000000000"/>
              </a:rPr>
              <a:t>  salt  +  hydrogen gas</a:t>
            </a:r>
            <a:endParaRPr lang="en-US" sz="2800" b="0" dirty="0">
              <a:solidFill>
                <a:srgbClr val="0070C0"/>
              </a:solidFill>
              <a:effectLst/>
              <a:latin typeface="Twinkl" panose="0200000000000000000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AU" sz="2800" b="1" dirty="0">
                <a:solidFill>
                  <a:srgbClr val="0070C0"/>
                </a:solidFill>
                <a:effectLst/>
                <a:latin typeface="Twinkl" panose="02000000000000000000"/>
              </a:rPr>
              <a:t> </a:t>
            </a:r>
            <a:r>
              <a:rPr lang="en-US" sz="2800" b="1" dirty="0">
                <a:solidFill>
                  <a:srgbClr val="0070C0"/>
                </a:solidFill>
                <a:effectLst/>
                <a:latin typeface="Twinkl" panose="02000000000000000000"/>
              </a:rPr>
              <a:t> </a:t>
            </a:r>
            <a:endParaRPr lang="en-US" sz="2800" dirty="0">
              <a:solidFill>
                <a:srgbClr val="0070C0"/>
              </a:solidFill>
              <a:effectLst/>
              <a:latin typeface="Twinkl" panose="0200000000000000000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70C0"/>
                </a:solidFill>
                <a:effectLst/>
                <a:latin typeface="Twinkl" panose="02000000000000000000"/>
              </a:rPr>
              <a:t>acid  +  carbonate </a:t>
            </a:r>
            <a:r>
              <a:rPr lang="en-US" sz="2800" b="1" dirty="0">
                <a:solidFill>
                  <a:srgbClr val="0070C0"/>
                </a:solidFill>
                <a:effectLst/>
                <a:latin typeface="Twinkl" panose="02000000000000000000"/>
                <a:sym typeface="Symbol" panose="05050102010706020507" pitchFamily="18" charset="2"/>
              </a:rPr>
              <a:t>  </a:t>
            </a:r>
            <a:r>
              <a:rPr lang="en-US" sz="2800" b="1" dirty="0">
                <a:solidFill>
                  <a:srgbClr val="0070C0"/>
                </a:solidFill>
                <a:effectLst/>
                <a:latin typeface="Twinkl" panose="02000000000000000000"/>
              </a:rPr>
              <a:t>salt  + water  +  carbon dioxide gas</a:t>
            </a:r>
            <a:endParaRPr lang="en-US" sz="2800" b="0" dirty="0">
              <a:solidFill>
                <a:srgbClr val="0070C0"/>
              </a:solidFill>
              <a:effectLst/>
              <a:latin typeface="Twinkl" panose="0200000000000000000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70C0"/>
                </a:solidFill>
                <a:effectLst/>
                <a:latin typeface="Twinkl" panose="02000000000000000000"/>
              </a:rPr>
              <a:t> 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70C0"/>
                </a:solidFill>
                <a:effectLst/>
                <a:latin typeface="Twinkl" panose="02000000000000000000"/>
              </a:rPr>
              <a:t>acid  +  base </a:t>
            </a:r>
            <a:r>
              <a:rPr lang="en-US" sz="2800" b="1" dirty="0">
                <a:solidFill>
                  <a:srgbClr val="0070C0"/>
                </a:solidFill>
                <a:effectLst/>
                <a:latin typeface="Twinkl" panose="02000000000000000000"/>
                <a:sym typeface="Symbol" panose="05050102010706020507" pitchFamily="18" charset="2"/>
              </a:rPr>
              <a:t></a:t>
            </a:r>
            <a:r>
              <a:rPr lang="en-US" sz="2800" b="1" dirty="0">
                <a:solidFill>
                  <a:srgbClr val="0070C0"/>
                </a:solidFill>
                <a:effectLst/>
                <a:latin typeface="Twinkl" panose="02000000000000000000"/>
              </a:rPr>
              <a:t>  salt  + water  </a:t>
            </a:r>
            <a:endParaRPr lang="en-US" sz="2800" b="0" dirty="0">
              <a:solidFill>
                <a:srgbClr val="0070C0"/>
              </a:solidFill>
              <a:effectLst/>
              <a:latin typeface="Twinkl" panose="02000000000000000000"/>
            </a:endParaRPr>
          </a:p>
          <a:p>
            <a:endParaRPr lang="en-AU" sz="2400" dirty="0">
              <a:latin typeface="Twinkl" panose="02000000000000000000" pitchFamily="2" charset="0"/>
            </a:endParaRPr>
          </a:p>
          <a:p>
            <a:r>
              <a:rPr lang="en-AU" sz="2400" dirty="0">
                <a:latin typeface="Twinkl" panose="02000000000000000000" pitchFamily="2" charset="0"/>
              </a:rPr>
              <a:t>An acid and a base reaction is also known as a neutralisation reaction. </a:t>
            </a:r>
          </a:p>
          <a:p>
            <a:endParaRPr lang="en-AU" sz="2400" dirty="0">
              <a:latin typeface="Twinkl" panose="02000000000000000000" pitchFamily="2" charset="0"/>
            </a:endParaRPr>
          </a:p>
          <a:p>
            <a:r>
              <a:rPr lang="en-AU" sz="2400" dirty="0">
                <a:latin typeface="Twinkl" panose="02000000000000000000" pitchFamily="2" charset="0"/>
              </a:rPr>
              <a:t>This is because fully reacting two substances together results in the pH of the products being 7 or neutral</a:t>
            </a:r>
          </a:p>
          <a:p>
            <a:endParaRPr lang="en-AU" sz="2400" dirty="0">
              <a:latin typeface="Twinkl" panose="02000000000000000000" pitchFamily="2" charset="0"/>
            </a:endParaRPr>
          </a:p>
          <a:p>
            <a:endParaRPr lang="en-US" sz="2400" dirty="0">
              <a:latin typeface="Twinkl" panose="02000000000000000000" pitchFamily="2" charset="0"/>
            </a:endParaRPr>
          </a:p>
          <a:p>
            <a:endParaRPr lang="en-AU" sz="2400" dirty="0">
              <a:latin typeface="Twinkl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BBBEB-9A85-4176-B6E6-51C0911FEB20}"/>
              </a:ext>
            </a:extLst>
          </p:cNvPr>
          <p:cNvSpPr txBox="1"/>
          <p:nvPr/>
        </p:nvSpPr>
        <p:spPr>
          <a:xfrm>
            <a:off x="1959428" y="97972"/>
            <a:ext cx="4324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Twinkl" panose="02000000000000000000" pitchFamily="2" charset="0"/>
              </a:rPr>
              <a:t>General Chemical Reactions</a:t>
            </a:r>
          </a:p>
        </p:txBody>
      </p:sp>
    </p:spTree>
    <p:extLst>
      <p:ext uri="{BB962C8B-B14F-4D97-AF65-F5344CB8AC3E}">
        <p14:creationId xmlns:p14="http://schemas.microsoft.com/office/powerpoint/2010/main" val="224292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F97617-A0CB-4C22-9C99-381E6BE01B5D}"/>
              </a:ext>
            </a:extLst>
          </p:cNvPr>
          <p:cNvSpPr txBox="1"/>
          <p:nvPr/>
        </p:nvSpPr>
        <p:spPr>
          <a:xfrm>
            <a:off x="386444" y="903514"/>
            <a:ext cx="11245117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latin typeface="Twinkl" panose="02000000000000000000" pitchFamily="2" charset="0"/>
              </a:rPr>
              <a:t>The following list of general reactions helps us to predict products formed when reacting two substances together.</a:t>
            </a:r>
          </a:p>
          <a:p>
            <a:endParaRPr lang="en-AU" sz="2400" dirty="0">
              <a:latin typeface="Twinkl" panose="02000000000000000000" pitchFamily="2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70C0"/>
                </a:solidFill>
                <a:effectLst/>
                <a:latin typeface="Twinkl" panose="02000000000000000000"/>
              </a:rPr>
              <a:t>acid  +  metal </a:t>
            </a:r>
            <a:r>
              <a:rPr lang="en-US" sz="2800" b="1" dirty="0">
                <a:solidFill>
                  <a:srgbClr val="0070C0"/>
                </a:solidFill>
                <a:effectLst/>
                <a:latin typeface="Twinkl" panose="02000000000000000000"/>
                <a:sym typeface="Symbol" panose="05050102010706020507" pitchFamily="18" charset="2"/>
              </a:rPr>
              <a:t></a:t>
            </a:r>
            <a:r>
              <a:rPr lang="en-US" sz="2800" b="1" dirty="0">
                <a:solidFill>
                  <a:srgbClr val="0070C0"/>
                </a:solidFill>
                <a:effectLst/>
                <a:latin typeface="Twinkl" panose="02000000000000000000"/>
              </a:rPr>
              <a:t>  salt  +  hydrogen gas</a:t>
            </a:r>
            <a:endParaRPr lang="en-US" sz="2800" b="0" dirty="0">
              <a:solidFill>
                <a:srgbClr val="0070C0"/>
              </a:solidFill>
              <a:effectLst/>
              <a:latin typeface="Twinkl" panose="0200000000000000000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AU" sz="2800" b="1" dirty="0">
                <a:solidFill>
                  <a:srgbClr val="0070C0"/>
                </a:solidFill>
                <a:effectLst/>
                <a:latin typeface="Twinkl" panose="02000000000000000000"/>
              </a:rPr>
              <a:t> </a:t>
            </a:r>
            <a:r>
              <a:rPr lang="en-US" sz="2800" b="1" dirty="0">
                <a:solidFill>
                  <a:srgbClr val="0070C0"/>
                </a:solidFill>
                <a:effectLst/>
                <a:latin typeface="Twinkl" panose="02000000000000000000"/>
              </a:rPr>
              <a:t> </a:t>
            </a:r>
            <a:endParaRPr lang="en-US" sz="2800" dirty="0">
              <a:solidFill>
                <a:srgbClr val="0070C0"/>
              </a:solidFill>
              <a:effectLst/>
              <a:latin typeface="Twinkl" panose="0200000000000000000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70C0"/>
                </a:solidFill>
                <a:effectLst/>
                <a:latin typeface="Twinkl" panose="02000000000000000000"/>
              </a:rPr>
              <a:t>acid  +  carbonate </a:t>
            </a:r>
            <a:r>
              <a:rPr lang="en-US" sz="2800" b="1" dirty="0">
                <a:solidFill>
                  <a:srgbClr val="0070C0"/>
                </a:solidFill>
                <a:effectLst/>
                <a:latin typeface="Twinkl" panose="02000000000000000000"/>
                <a:sym typeface="Symbol" panose="05050102010706020507" pitchFamily="18" charset="2"/>
              </a:rPr>
              <a:t>  </a:t>
            </a:r>
            <a:r>
              <a:rPr lang="en-US" sz="2800" b="1" dirty="0">
                <a:solidFill>
                  <a:srgbClr val="0070C0"/>
                </a:solidFill>
                <a:effectLst/>
                <a:latin typeface="Twinkl" panose="02000000000000000000"/>
              </a:rPr>
              <a:t>salt  + water  +  carbon dioxide gas</a:t>
            </a:r>
            <a:endParaRPr lang="en-US" sz="2800" b="0" dirty="0">
              <a:solidFill>
                <a:srgbClr val="0070C0"/>
              </a:solidFill>
              <a:effectLst/>
              <a:latin typeface="Twinkl" panose="0200000000000000000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70C0"/>
                </a:solidFill>
                <a:effectLst/>
                <a:latin typeface="Twinkl" panose="02000000000000000000"/>
              </a:rPr>
              <a:t> 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70C0"/>
                </a:solidFill>
                <a:effectLst/>
                <a:latin typeface="Twinkl" panose="02000000000000000000"/>
              </a:rPr>
              <a:t>acid  +  base </a:t>
            </a:r>
            <a:r>
              <a:rPr lang="en-US" sz="2800" b="1" dirty="0">
                <a:solidFill>
                  <a:srgbClr val="0070C0"/>
                </a:solidFill>
                <a:effectLst/>
                <a:latin typeface="Twinkl" panose="02000000000000000000"/>
                <a:sym typeface="Symbol" panose="05050102010706020507" pitchFamily="18" charset="2"/>
              </a:rPr>
              <a:t></a:t>
            </a:r>
            <a:r>
              <a:rPr lang="en-US" sz="2800" b="1" dirty="0">
                <a:solidFill>
                  <a:srgbClr val="0070C0"/>
                </a:solidFill>
                <a:effectLst/>
                <a:latin typeface="Twinkl" panose="02000000000000000000"/>
              </a:rPr>
              <a:t>  salt  + water  </a:t>
            </a:r>
            <a:endParaRPr lang="en-US" sz="2800" b="0" dirty="0">
              <a:solidFill>
                <a:srgbClr val="0070C0"/>
              </a:solidFill>
              <a:effectLst/>
              <a:latin typeface="Twinkl" panose="02000000000000000000"/>
            </a:endParaRPr>
          </a:p>
          <a:p>
            <a:endParaRPr lang="en-AU" sz="2400" dirty="0">
              <a:latin typeface="Twinkl" panose="02000000000000000000" pitchFamily="2" charset="0"/>
            </a:endParaRPr>
          </a:p>
          <a:p>
            <a:r>
              <a:rPr lang="en-AU" sz="2400" dirty="0">
                <a:latin typeface="Twinkl" panose="02000000000000000000" pitchFamily="2" charset="0"/>
              </a:rPr>
              <a:t>An acid and a base reaction is also known as a </a:t>
            </a:r>
            <a:r>
              <a:rPr lang="en-AU" sz="2400" b="1" dirty="0">
                <a:latin typeface="Twinkl" panose="02000000000000000000" pitchFamily="2" charset="0"/>
              </a:rPr>
              <a:t>neutralisation</a:t>
            </a:r>
            <a:r>
              <a:rPr lang="en-AU" sz="2400" dirty="0">
                <a:latin typeface="Twinkl" panose="02000000000000000000" pitchFamily="2" charset="0"/>
              </a:rPr>
              <a:t> reaction. </a:t>
            </a:r>
          </a:p>
          <a:p>
            <a:endParaRPr lang="en-AU" sz="2400" dirty="0">
              <a:latin typeface="Twinkl" panose="02000000000000000000" pitchFamily="2" charset="0"/>
            </a:endParaRPr>
          </a:p>
          <a:p>
            <a:r>
              <a:rPr lang="en-AU" sz="2400" dirty="0">
                <a:latin typeface="Twinkl" panose="02000000000000000000" pitchFamily="2" charset="0"/>
              </a:rPr>
              <a:t>This is because fully reacting two substances together results in the pH of the products being 7 or neutral</a:t>
            </a:r>
          </a:p>
          <a:p>
            <a:endParaRPr lang="en-AU" sz="2400" dirty="0">
              <a:latin typeface="Twinkl" panose="02000000000000000000" pitchFamily="2" charset="0"/>
            </a:endParaRPr>
          </a:p>
          <a:p>
            <a:endParaRPr lang="en-US" sz="2400" dirty="0">
              <a:latin typeface="Twinkl" panose="02000000000000000000" pitchFamily="2" charset="0"/>
            </a:endParaRPr>
          </a:p>
          <a:p>
            <a:endParaRPr lang="en-AU" sz="2400" dirty="0">
              <a:latin typeface="Twinkl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BBBEB-9A85-4176-B6E6-51C0911FEB20}"/>
              </a:ext>
            </a:extLst>
          </p:cNvPr>
          <p:cNvSpPr txBox="1"/>
          <p:nvPr/>
        </p:nvSpPr>
        <p:spPr>
          <a:xfrm>
            <a:off x="1959428" y="97972"/>
            <a:ext cx="4324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Twinkl" panose="02000000000000000000" pitchFamily="2" charset="0"/>
              </a:rPr>
              <a:t>General Chemical Reactions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D075ED-AF41-018B-D6F8-1ED5DADCFACE}"/>
              </a:ext>
            </a:extLst>
          </p:cNvPr>
          <p:cNvSpPr/>
          <p:nvPr/>
        </p:nvSpPr>
        <p:spPr>
          <a:xfrm>
            <a:off x="3313469" y="2018751"/>
            <a:ext cx="3952569" cy="5727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E89764-464C-38AA-6AA0-2392C6937A20}"/>
              </a:ext>
            </a:extLst>
          </p:cNvPr>
          <p:cNvSpPr/>
          <p:nvPr/>
        </p:nvSpPr>
        <p:spPr>
          <a:xfrm>
            <a:off x="3981848" y="2873829"/>
            <a:ext cx="6106048" cy="555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F127F-F72A-DEB9-0D97-3180E32AB43F}"/>
              </a:ext>
            </a:extLst>
          </p:cNvPr>
          <p:cNvSpPr/>
          <p:nvPr/>
        </p:nvSpPr>
        <p:spPr>
          <a:xfrm>
            <a:off x="3136489" y="3747965"/>
            <a:ext cx="2280868" cy="4687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64DE0A-74A1-9094-8A4D-225512CCF467}"/>
              </a:ext>
            </a:extLst>
          </p:cNvPr>
          <p:cNvSpPr/>
          <p:nvPr/>
        </p:nvSpPr>
        <p:spPr>
          <a:xfrm>
            <a:off x="6184490" y="4561822"/>
            <a:ext cx="1789471" cy="4119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7415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A63EC14-73DA-4C51-A69D-8D2CB76A17D4}"/>
              </a:ext>
            </a:extLst>
          </p:cNvPr>
          <p:cNvSpPr txBox="1"/>
          <p:nvPr/>
        </p:nvSpPr>
        <p:spPr>
          <a:xfrm>
            <a:off x="386444" y="903514"/>
            <a:ext cx="676805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latin typeface="Twinkl" panose="02000000000000000000"/>
                <a:cs typeface="Cavolini" panose="03000502040302020204" pitchFamily="66" charset="0"/>
              </a:rPr>
              <a:t>When combining acids with other reactants, how do we work out what the salt is? </a:t>
            </a:r>
          </a:p>
          <a:p>
            <a:r>
              <a:rPr lang="en-AU" sz="2800" dirty="0">
                <a:solidFill>
                  <a:schemeClr val="accent1"/>
                </a:solidFill>
                <a:latin typeface="Twinkl" panose="02000000000000000000"/>
                <a:cs typeface="Cavolini" panose="03000502040302020204" pitchFamily="66" charset="0"/>
              </a:rPr>
              <a:t>Salts are named for the negative (anion) and positive (cation) ions that create them.</a:t>
            </a:r>
          </a:p>
          <a:p>
            <a:r>
              <a:rPr lang="en-AU" sz="2800" dirty="0">
                <a:solidFill>
                  <a:schemeClr val="accent1"/>
                </a:solidFill>
                <a:latin typeface="Twinkl" panose="02000000000000000000"/>
                <a:cs typeface="Cavolini" panose="03000502040302020204" pitchFamily="66" charset="0"/>
              </a:rPr>
              <a:t>The </a:t>
            </a:r>
            <a:r>
              <a:rPr lang="en-AU" sz="2800" b="1" dirty="0">
                <a:solidFill>
                  <a:schemeClr val="accent1"/>
                </a:solidFill>
                <a:latin typeface="Twinkl" panose="02000000000000000000"/>
                <a:cs typeface="Cavolini" panose="03000502040302020204" pitchFamily="66" charset="0"/>
              </a:rPr>
              <a:t>other reactant </a:t>
            </a:r>
            <a:r>
              <a:rPr lang="en-AU" sz="2800" dirty="0">
                <a:solidFill>
                  <a:schemeClr val="accent1"/>
                </a:solidFill>
                <a:latin typeface="Twinkl" panose="02000000000000000000"/>
                <a:cs typeface="Cavolini" panose="03000502040302020204" pitchFamily="66" charset="0"/>
              </a:rPr>
              <a:t>provides the </a:t>
            </a:r>
            <a:r>
              <a:rPr lang="en-AU" sz="2800" u="sng" dirty="0">
                <a:solidFill>
                  <a:schemeClr val="accent1"/>
                </a:solidFill>
                <a:latin typeface="Twinkl" panose="02000000000000000000"/>
                <a:cs typeface="Cavolini" panose="03000502040302020204" pitchFamily="66" charset="0"/>
              </a:rPr>
              <a:t>first part</a:t>
            </a:r>
            <a:r>
              <a:rPr lang="en-AU" sz="2800" dirty="0">
                <a:solidFill>
                  <a:schemeClr val="accent1"/>
                </a:solidFill>
                <a:latin typeface="Twinkl" panose="02000000000000000000"/>
                <a:cs typeface="Cavolini" panose="03000502040302020204" pitchFamily="66" charset="0"/>
              </a:rPr>
              <a:t> of the name, usually a metal ion. The </a:t>
            </a:r>
            <a:r>
              <a:rPr lang="en-AU" sz="2800" b="1" dirty="0">
                <a:solidFill>
                  <a:schemeClr val="accent1"/>
                </a:solidFill>
                <a:latin typeface="Twinkl" panose="02000000000000000000"/>
                <a:cs typeface="Cavolini" panose="03000502040302020204" pitchFamily="66" charset="0"/>
              </a:rPr>
              <a:t>acid</a:t>
            </a:r>
            <a:r>
              <a:rPr lang="en-AU" sz="2800" dirty="0">
                <a:solidFill>
                  <a:schemeClr val="accent1"/>
                </a:solidFill>
                <a:latin typeface="Twinkl" panose="02000000000000000000"/>
                <a:cs typeface="Cavolini" panose="03000502040302020204" pitchFamily="66" charset="0"/>
              </a:rPr>
              <a:t> provides the </a:t>
            </a:r>
            <a:r>
              <a:rPr lang="en-AU" sz="2800" u="sng" dirty="0">
                <a:solidFill>
                  <a:schemeClr val="accent1"/>
                </a:solidFill>
                <a:latin typeface="Twinkl" panose="02000000000000000000"/>
                <a:cs typeface="Cavolini" panose="03000502040302020204" pitchFamily="66" charset="0"/>
              </a:rPr>
              <a:t>second part</a:t>
            </a:r>
            <a:r>
              <a:rPr lang="en-AU" sz="2800" dirty="0">
                <a:solidFill>
                  <a:schemeClr val="accent1"/>
                </a:solidFill>
                <a:latin typeface="Twinkl" panose="02000000000000000000"/>
                <a:cs typeface="Cavolini" panose="03000502040302020204" pitchFamily="66" charset="0"/>
              </a:rPr>
              <a:t> of the name.</a:t>
            </a:r>
          </a:p>
          <a:p>
            <a:r>
              <a:rPr lang="en-AU" sz="2400" dirty="0">
                <a:latin typeface="Twinkl" panose="02000000000000000000" pitchFamily="2" charset="0"/>
              </a:rPr>
              <a:t>Example: </a:t>
            </a:r>
          </a:p>
          <a:p>
            <a:r>
              <a:rPr lang="en-AU" sz="2400" dirty="0">
                <a:latin typeface="Twinkl" panose="02000000000000000000" pitchFamily="2" charset="0"/>
              </a:rPr>
              <a:t>Sulfuric acid is reacted with sodium hydroxide</a:t>
            </a:r>
          </a:p>
          <a:p>
            <a:endParaRPr lang="en-US" sz="2400" dirty="0">
              <a:latin typeface="Twinkl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11A9C-3250-4931-A69F-A136B0892768}"/>
              </a:ext>
            </a:extLst>
          </p:cNvPr>
          <p:cNvSpPr txBox="1"/>
          <p:nvPr/>
        </p:nvSpPr>
        <p:spPr>
          <a:xfrm>
            <a:off x="1959428" y="97972"/>
            <a:ext cx="3238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Twinkl" panose="02000000000000000000" pitchFamily="2" charset="0"/>
              </a:rPr>
              <a:t>Determining the salt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3B91BB-DF28-9D00-DA0B-7A8F47AFE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985" y="1303202"/>
            <a:ext cx="4694349" cy="426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80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ach Well">
      <a:dk1>
        <a:srgbClr val="0C0C0C"/>
      </a:dk1>
      <a:lt1>
        <a:sysClr val="window" lastClr="FFFFFF"/>
      </a:lt1>
      <a:dk2>
        <a:srgbClr val="262626"/>
      </a:dk2>
      <a:lt2>
        <a:srgbClr val="E7E6E6"/>
      </a:lt2>
      <a:accent1>
        <a:srgbClr val="034785"/>
      </a:accent1>
      <a:accent2>
        <a:srgbClr val="0088A5"/>
      </a:accent2>
      <a:accent3>
        <a:srgbClr val="FFD530"/>
      </a:accent3>
      <a:accent4>
        <a:srgbClr val="F36424"/>
      </a:accent4>
      <a:accent5>
        <a:srgbClr val="852F9B"/>
      </a:accent5>
      <a:accent6>
        <a:srgbClr val="E1208C"/>
      </a:accent6>
      <a:hlink>
        <a:srgbClr val="0088A5"/>
      </a:hlink>
      <a:folHlink>
        <a:srgbClr val="0088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D4972C-ACDF-4CD7-BFBB-2DFC344E30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7CB4ED-56E3-4D08-A5EB-7C70E6A5932B}">
  <ds:schemaRefs>
    <ds:schemaRef ds:uri="http://schemas.microsoft.com/office/2006/metadata/properties"/>
    <ds:schemaRef ds:uri="http://schemas.microsoft.com/office/infopath/2007/PartnerControls"/>
    <ds:schemaRef ds:uri="d5c732d2-f217-444a-91d8-37c5714ca695"/>
    <ds:schemaRef ds:uri="8f659357-f805-491c-ad0b-5621b2de6466"/>
  </ds:schemaRefs>
</ds:datastoreItem>
</file>

<file path=customXml/itemProps3.xml><?xml version="1.0" encoding="utf-8"?>
<ds:datastoreItem xmlns:ds="http://schemas.openxmlformats.org/officeDocument/2006/customXml" ds:itemID="{BB24A5AF-93FF-4A12-ACD0-BE1D095899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659357-f805-491c-ad0b-5621b2de6466"/>
    <ds:schemaRef ds:uri="d5c732d2-f217-444a-91d8-37c5714ca6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 Well</Template>
  <TotalTime>23530</TotalTime>
  <Words>1560</Words>
  <Application>Microsoft Office PowerPoint</Application>
  <PresentationFormat>Widescreen</PresentationFormat>
  <Paragraphs>266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Rounded MT Bold</vt:lpstr>
      <vt:lpstr>Calibri</vt:lpstr>
      <vt:lpstr>Century Gothic</vt:lpstr>
      <vt:lpstr>Twinkl</vt:lpstr>
      <vt:lpstr>Verdana</vt:lpstr>
      <vt:lpstr>Office Theme</vt:lpstr>
      <vt:lpstr>Chemical Science Rapid Reactions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a solubility table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O'Sullivan</dc:creator>
  <cp:lastModifiedBy>COOPER Sarina [Southern River College]</cp:lastModifiedBy>
  <cp:revision>95</cp:revision>
  <dcterms:created xsi:type="dcterms:W3CDTF">2020-10-07T06:32:09Z</dcterms:created>
  <dcterms:modified xsi:type="dcterms:W3CDTF">2024-05-26T21:53:24Z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138800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MediaServiceImageTags">
    <vt:lpwstr/>
  </property>
</Properties>
</file>