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handoutMasters/handoutMaster1.xml" ContentType="application/vnd.openxmlformats-officedocument.presentationml.handoutMaster+xml"/>
  <Override PartName="/ppt/theme/theme1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6.xml" ContentType="application/vnd.openxmlformats-officedocument.theme+xml"/>
  <Override PartName="/ppt/theme/theme12.xml" ContentType="application/vnd.openxmlformats-officedocument.theme+xml"/>
  <Override PartName="/ppt/theme/theme14.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 id="2147483699" r:id="rId2"/>
    <p:sldMasterId id="2147483729" r:id="rId3"/>
    <p:sldMasterId id="2147483711" r:id="rId4"/>
    <p:sldMasterId id="2147483723" r:id="rId5"/>
    <p:sldMasterId id="2147483731" r:id="rId6"/>
    <p:sldMasterId id="2147483733" r:id="rId7"/>
    <p:sldMasterId id="2147483735" r:id="rId8"/>
    <p:sldMasterId id="2147483737" r:id="rId9"/>
    <p:sldMasterId id="2147483739" r:id="rId10"/>
    <p:sldMasterId id="2147483741" r:id="rId11"/>
    <p:sldMasterId id="2147483675" r:id="rId12"/>
    <p:sldMasterId id="2147483687" r:id="rId13"/>
  </p:sldMasterIdLst>
  <p:handoutMasterIdLst>
    <p:handoutMasterId r:id="rId36"/>
  </p:handoutMasterIdLst>
  <p:sldIdLst>
    <p:sldId id="282" r:id="rId14"/>
    <p:sldId id="258" r:id="rId15"/>
    <p:sldId id="257" r:id="rId16"/>
    <p:sldId id="266" r:id="rId17"/>
    <p:sldId id="267" r:id="rId18"/>
    <p:sldId id="259" r:id="rId19"/>
    <p:sldId id="284" r:id="rId20"/>
    <p:sldId id="260" r:id="rId21"/>
    <p:sldId id="261" r:id="rId22"/>
    <p:sldId id="285" r:id="rId23"/>
    <p:sldId id="262" r:id="rId24"/>
    <p:sldId id="276" r:id="rId25"/>
    <p:sldId id="264" r:id="rId26"/>
    <p:sldId id="280" r:id="rId27"/>
    <p:sldId id="281" r:id="rId28"/>
    <p:sldId id="263" r:id="rId29"/>
    <p:sldId id="283" r:id="rId30"/>
    <p:sldId id="265" r:id="rId31"/>
    <p:sldId id="272" r:id="rId32"/>
    <p:sldId id="273" r:id="rId33"/>
    <p:sldId id="274" r:id="rId34"/>
    <p:sldId id="275"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b Room" id="{AD7383CC-F54D-4FE5-81DC-2A3B95F528A6}">
          <p14:sldIdLst>
            <p14:sldId id="282"/>
          </p14:sldIdLst>
        </p14:section>
        <p14:section name="Watch It! (Input)" id="{35B1C16A-1A65-4C7D-98FB-0E6BA11B80C3}">
          <p14:sldIdLst>
            <p14:sldId id="258"/>
          </p14:sldIdLst>
        </p14:section>
        <p14:section name="Read It! (Input)" id="{ACC84285-59E2-4AC2-8325-34201F7297AD}">
          <p14:sldIdLst>
            <p14:sldId id="257"/>
            <p14:sldId id="266"/>
            <p14:sldId id="267"/>
          </p14:sldIdLst>
        </p14:section>
        <p14:section name="Explore It! (Input)" id="{9A4302BE-DB01-4590-BB14-04CC13506838}">
          <p14:sldIdLst>
            <p14:sldId id="259"/>
            <p14:sldId id="284"/>
          </p14:sldIdLst>
        </p14:section>
        <p14:section name="Research It! (Input)" id="{31614835-7181-40BC-AF12-9FDCC0CF6332}">
          <p14:sldIdLst>
            <p14:sldId id="260"/>
          </p14:sldIdLst>
        </p14:section>
        <p14:section name="Organize It! (Output)" id="{C979DDD8-8719-4461-A4A5-483E01DCE1E9}">
          <p14:sldIdLst>
            <p14:sldId id="261"/>
            <p14:sldId id="285"/>
          </p14:sldIdLst>
        </p14:section>
        <p14:section name="Illustrate It! (Output)" id="{29577028-9618-4819-B51F-13E35299702F}">
          <p14:sldIdLst>
            <p14:sldId id="262"/>
            <p14:sldId id="276"/>
          </p14:sldIdLst>
        </p14:section>
        <p14:section name="Write It! (Output)" id="{9C2626BA-C33C-473F-9C4A-44B2DECFBD0A}">
          <p14:sldIdLst>
            <p14:sldId id="264"/>
            <p14:sldId id="280"/>
            <p14:sldId id="281"/>
          </p14:sldIdLst>
        </p14:section>
        <p14:section name="Assess It! (Output)" id="{E5AF03A3-3DDB-4118-AB21-222D88D2AF48}">
          <p14:sldIdLst>
            <p14:sldId id="263"/>
            <p14:sldId id="283"/>
          </p14:sldIdLst>
        </p14:section>
        <p14:section name="Challenge It! (Bonus)" id="{2ADE43E2-B032-4097-9724-BE8AB1E58C82}">
          <p14:sldIdLst>
            <p14:sldId id="265"/>
            <p14:sldId id="272"/>
            <p14:sldId id="273"/>
            <p14:sldId id="274"/>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FFD9FF"/>
    <a:srgbClr val="FFEBF1"/>
    <a:srgbClr val="9DC3E6"/>
    <a:srgbClr val="FFF2CC"/>
    <a:srgbClr val="4472C4"/>
    <a:srgbClr val="990033"/>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4" autoAdjust="0"/>
    <p:restoredTop sz="94660"/>
  </p:normalViewPr>
  <p:slideViewPr>
    <p:cSldViewPr snapToGrid="0">
      <p:cViewPr varScale="1">
        <p:scale>
          <a:sx n="113" d="100"/>
          <a:sy n="113" d="100"/>
        </p:scale>
        <p:origin x="806" y="91"/>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theme" Target="theme/theme1.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customXml" Target="../customXml/item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handoutMaster" Target="handoutMasters/handoutMaster1.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customXml" Target="../customXml/item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FA8DC44-B78A-4BCC-A16F-353048FA42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ABEE8AD-9211-462B-9E9A-D1C8F4C353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394A1D-3080-44A0-B848-BD6993CC92B1}" type="datetimeFigureOut">
              <a:rPr lang="en-US" smtClean="0"/>
              <a:t>10/1/2021</a:t>
            </a:fld>
            <a:endParaRPr lang="en-US"/>
          </a:p>
        </p:txBody>
      </p:sp>
      <p:sp>
        <p:nvSpPr>
          <p:cNvPr id="4" name="Footer Placeholder 3">
            <a:extLst>
              <a:ext uri="{FF2B5EF4-FFF2-40B4-BE49-F238E27FC236}">
                <a16:creationId xmlns:a16="http://schemas.microsoft.com/office/drawing/2014/main" id="{1CAE7819-C41E-47DA-87B2-E0378E2263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7BF93D0-CCEE-4810-B4BC-4AC10932454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89E8F2-FC9F-4F38-B7C1-81AA44D6553E}" type="slidenum">
              <a:rPr lang="en-US" smtClean="0"/>
              <a:t>‹#›</a:t>
            </a:fld>
            <a:endParaRPr lang="en-US"/>
          </a:p>
        </p:txBody>
      </p:sp>
    </p:spTree>
    <p:extLst>
      <p:ext uri="{BB962C8B-B14F-4D97-AF65-F5344CB8AC3E}">
        <p14:creationId xmlns:p14="http://schemas.microsoft.com/office/powerpoint/2010/main" val="14821929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9.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www.flipbookpdf.net/" TargetMode="External"/><Relationship Id="rId1" Type="http://schemas.openxmlformats.org/officeDocument/2006/relationships/slideMaster" Target="../slideMasters/slideMaster1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No Shadow">
    <p:spTree>
      <p:nvGrpSpPr>
        <p:cNvPr id="1" name=""/>
        <p:cNvGrpSpPr/>
        <p:nvPr/>
      </p:nvGrpSpPr>
      <p:grpSpPr>
        <a:xfrm>
          <a:off x="0" y="0"/>
          <a:ext cx="0" cy="0"/>
          <a:chOff x="0" y="0"/>
          <a:chExt cx="0" cy="0"/>
        </a:xfrm>
      </p:grpSpPr>
      <p:pic>
        <p:nvPicPr>
          <p:cNvPr id="3" name="Picture 2" descr="A close up of a logo&#10;&#10;Description automatically generated">
            <a:extLst>
              <a:ext uri="{FF2B5EF4-FFF2-40B4-BE49-F238E27FC236}">
                <a16:creationId xmlns:a16="http://schemas.microsoft.com/office/drawing/2014/main" id="{6B6BADF5-66E4-5B48-AA31-6AFADEC3997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638483" y="643174"/>
            <a:ext cx="1689100" cy="977900"/>
          </a:xfrm>
          <a:prstGeom prst="rect">
            <a:avLst/>
          </a:prstGeom>
        </p:spPr>
      </p:pic>
      <p:pic>
        <p:nvPicPr>
          <p:cNvPr id="5" name="Picture 4" descr="A picture containing meter&#10;&#10;Description automatically generated">
            <a:extLst>
              <a:ext uri="{FF2B5EF4-FFF2-40B4-BE49-F238E27FC236}">
                <a16:creationId xmlns:a16="http://schemas.microsoft.com/office/drawing/2014/main" id="{82EDDDF8-3BD2-294C-9341-1A752129849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22061" y="171450"/>
            <a:ext cx="2298700" cy="4800600"/>
          </a:xfrm>
          <a:prstGeom prst="rect">
            <a:avLst/>
          </a:prstGeom>
        </p:spPr>
      </p:pic>
    </p:spTree>
    <p:extLst>
      <p:ext uri="{BB962C8B-B14F-4D97-AF65-F5344CB8AC3E}">
        <p14:creationId xmlns:p14="http://schemas.microsoft.com/office/powerpoint/2010/main" val="236742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search It">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67771D9-51CE-4601-A7E4-7FAFF76014BD}"/>
              </a:ext>
            </a:extLst>
          </p:cNvPr>
          <p:cNvSpPr txBox="1"/>
          <p:nvPr userDrawn="1"/>
        </p:nvSpPr>
        <p:spPr>
          <a:xfrm>
            <a:off x="0" y="0"/>
            <a:ext cx="2322325" cy="3877985"/>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8" name="Rectangle 7">
            <a:extLst>
              <a:ext uri="{FF2B5EF4-FFF2-40B4-BE49-F238E27FC236}">
                <a16:creationId xmlns:a16="http://schemas.microsoft.com/office/drawing/2014/main" id="{AEED830E-CDD2-4AC9-8565-96FB84FA871F}"/>
              </a:ext>
            </a:extLst>
          </p:cNvPr>
          <p:cNvSpPr/>
          <p:nvPr userDrawn="1"/>
        </p:nvSpPr>
        <p:spPr>
          <a:xfrm>
            <a:off x="248478" y="417393"/>
            <a:ext cx="2017644" cy="38622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47EE6D6F-8F7B-4581-BE1B-A40EF08E0C73}"/>
              </a:ext>
            </a:extLst>
          </p:cNvPr>
          <p:cNvSpPr txBox="1"/>
          <p:nvPr userDrawn="1"/>
        </p:nvSpPr>
        <p:spPr>
          <a:xfrm>
            <a:off x="2615253" y="673477"/>
            <a:ext cx="6442567" cy="2800767"/>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latin typeface="Verdana" panose="020B0604030504040204" pitchFamily="34" charset="0"/>
                <a:ea typeface="Verdana" panose="020B0604030504040204" pitchFamily="34" charset="0"/>
              </a:rPr>
              <a:t>Go to:</a:t>
            </a: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latin typeface="Verdana" panose="020B0604030504040204" pitchFamily="34" charset="0"/>
              <a:ea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latin typeface="Verdana" panose="020B0604030504040204" pitchFamily="34" charset="0"/>
              <a:ea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latin typeface="Verdana" panose="020B0604030504040204" pitchFamily="34" charset="0"/>
              <a:ea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marR="0" lvl="0" indent="0" algn="l" defTabSz="457200" rtl="0" eaLnBrk="1" fontAlgn="auto" latinLnBrk="0" hangingPunct="1">
              <a:lnSpc>
                <a:spcPct val="100000"/>
              </a:lnSpc>
              <a:spcBef>
                <a:spcPts val="0"/>
              </a:spcBef>
              <a:spcAft>
                <a:spcPts val="0"/>
              </a:spcAft>
              <a:buClrTx/>
              <a:buSzTx/>
              <a:buFont typeface="+mj-lt"/>
              <a:buNone/>
              <a:tabLst/>
              <a:defRPr/>
            </a:pPr>
            <a:r>
              <a:rPr lang="en-US" sz="1600" dirty="0">
                <a:latin typeface="Verdana" panose="020B0604030504040204" pitchFamily="34" charset="0"/>
                <a:ea typeface="Verdana" panose="020B0604030504040204" pitchFamily="34" charset="0"/>
                <a:cs typeface="Verdana" panose="020B0604030504040204" pitchFamily="34" charset="0"/>
              </a:rPr>
              <a:t>1. Describe what is happening at each phase of meiosis.</a:t>
            </a:r>
          </a:p>
          <a:p>
            <a:pPr marL="0" indent="0">
              <a:buFont typeface="+mj-lt"/>
              <a:buNone/>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lang="en-US" sz="1600" dirty="0">
                <a:latin typeface="Verdana" panose="020B0604030504040204" pitchFamily="34" charset="0"/>
                <a:ea typeface="Verdana" panose="020B0604030504040204" pitchFamily="34" charset="0"/>
                <a:cs typeface="Verdana" panose="020B0604030504040204" pitchFamily="34" charset="0"/>
              </a:rPr>
              <a:t>Click on Mitosis at the top of the page and watch the animation. </a:t>
            </a:r>
          </a:p>
          <a:p>
            <a:pPr marL="342900" indent="-342900">
              <a:buFont typeface="+mj-lt"/>
              <a:buAutoNum type="arabicPeriod" startAt="3"/>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0" indent="0">
              <a:buFont typeface="+mj-lt"/>
              <a:buNone/>
            </a:pPr>
            <a:r>
              <a:rPr lang="en-US" sz="1600" dirty="0">
                <a:latin typeface="Verdana" panose="020B0604030504040204" pitchFamily="34" charset="0"/>
                <a:ea typeface="Verdana" panose="020B0604030504040204" pitchFamily="34" charset="0"/>
                <a:cs typeface="Verdana" panose="020B0604030504040204" pitchFamily="34" charset="0"/>
              </a:rPr>
              <a:t>2. Describe the differences between mitosis and meiosis.</a:t>
            </a:r>
          </a:p>
        </p:txBody>
      </p:sp>
    </p:spTree>
    <p:extLst>
      <p:ext uri="{BB962C8B-B14F-4D97-AF65-F5344CB8AC3E}">
        <p14:creationId xmlns:p14="http://schemas.microsoft.com/office/powerpoint/2010/main" val="397778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923330"/>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What is meiosis and where does it happen?</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1</a:t>
            </a:r>
          </a:p>
        </p:txBody>
      </p:sp>
    </p:spTree>
    <p:extLst>
      <p:ext uri="{BB962C8B-B14F-4D97-AF65-F5344CB8AC3E}">
        <p14:creationId xmlns:p14="http://schemas.microsoft.com/office/powerpoint/2010/main" val="3893298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2862322"/>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Describe each of following vocabulary terms.  </a:t>
            </a:r>
            <a:r>
              <a:rPr lang="en-US" sz="1800" b="1" dirty="0">
                <a:solidFill>
                  <a:prstClr val="black"/>
                </a:solidFill>
                <a:latin typeface="Verdana" panose="020B0604030504040204" pitchFamily="34" charset="0"/>
                <a:ea typeface="Verdana" panose="020B0604030504040204" pitchFamily="34" charset="0"/>
              </a:rPr>
              <a:t>Interphase, Prophase, Metaphase, Anaphase, Telophase, Cytokinesis</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b="0" dirty="0">
                <a:latin typeface="Georgia" panose="02040502050405020303" pitchFamily="18" charset="0"/>
                <a:ea typeface="Verdana" panose="020B0604030504040204" pitchFamily="34" charset="0"/>
                <a:cs typeface="+mj-cs"/>
              </a:rPr>
              <a:t>2.</a:t>
            </a: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a typeface="Verdana" panose="020B0604030504040204" pitchFamily="34" charset="0"/>
              <a:cs typeface="+mj-cs"/>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a:p>
            <a:endParaRPr lang="en-US" sz="1200" b="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2</a:t>
            </a:r>
          </a:p>
        </p:txBody>
      </p:sp>
    </p:spTree>
    <p:extLst>
      <p:ext uri="{BB962C8B-B14F-4D97-AF65-F5344CB8AC3E}">
        <p14:creationId xmlns:p14="http://schemas.microsoft.com/office/powerpoint/2010/main" val="2754683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Write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56A2DF-4520-46F3-815F-D8E267DD9941}"/>
              </a:ext>
            </a:extLst>
          </p:cNvPr>
          <p:cNvSpPr txBox="1"/>
          <p:nvPr userDrawn="1"/>
        </p:nvSpPr>
        <p:spPr>
          <a:xfrm>
            <a:off x="99060" y="586591"/>
            <a:ext cx="2205963" cy="923330"/>
          </a:xfrm>
          <a:prstGeom prst="rect">
            <a:avLst/>
          </a:prstGeom>
          <a:noFill/>
        </p:spPr>
        <p:txBody>
          <a:bodyPr wrap="square" rtlCol="0">
            <a:spAutoFit/>
          </a:bodyPr>
          <a:lstStyle/>
          <a:p>
            <a:pPr marL="0" indent="0" defTabSz="1005840">
              <a:buFont typeface="+mj-lt"/>
              <a:buNone/>
            </a:pPr>
            <a:r>
              <a:rPr lang="en-US" sz="1800" dirty="0">
                <a:solidFill>
                  <a:prstClr val="black"/>
                </a:solidFill>
                <a:latin typeface="Verdana" panose="020B0604030504040204" pitchFamily="34" charset="0"/>
                <a:ea typeface="Verdana" panose="020B0604030504040204" pitchFamily="34" charset="0"/>
              </a:rPr>
              <a:t>How are mitosis and meiosis different?</a:t>
            </a:r>
          </a:p>
        </p:txBody>
      </p:sp>
      <p:sp>
        <p:nvSpPr>
          <p:cNvPr id="5" name="TextBox 4">
            <a:extLst>
              <a:ext uri="{FF2B5EF4-FFF2-40B4-BE49-F238E27FC236}">
                <a16:creationId xmlns:a16="http://schemas.microsoft.com/office/drawing/2014/main" id="{82BA33A4-3EBF-477D-90B2-C11447EBE43F}"/>
              </a:ext>
            </a:extLst>
          </p:cNvPr>
          <p:cNvSpPr txBox="1"/>
          <p:nvPr userDrawn="1"/>
        </p:nvSpPr>
        <p:spPr>
          <a:xfrm>
            <a:off x="2865496" y="771256"/>
            <a:ext cx="5867958" cy="2862322"/>
          </a:xfrm>
          <a:custGeom>
            <a:avLst/>
            <a:gdLst>
              <a:gd name="connsiteX0" fmla="*/ 0 w 5867958"/>
              <a:gd name="connsiteY0" fmla="*/ 0 h 2862322"/>
              <a:gd name="connsiteX1" fmla="*/ 586796 w 5867958"/>
              <a:gd name="connsiteY1" fmla="*/ 0 h 2862322"/>
              <a:gd name="connsiteX2" fmla="*/ 1056232 w 5867958"/>
              <a:gd name="connsiteY2" fmla="*/ 0 h 2862322"/>
              <a:gd name="connsiteX3" fmla="*/ 1760387 w 5867958"/>
              <a:gd name="connsiteY3" fmla="*/ 0 h 2862322"/>
              <a:gd name="connsiteX4" fmla="*/ 2229824 w 5867958"/>
              <a:gd name="connsiteY4" fmla="*/ 0 h 2862322"/>
              <a:gd name="connsiteX5" fmla="*/ 2640581 w 5867958"/>
              <a:gd name="connsiteY5" fmla="*/ 0 h 2862322"/>
              <a:gd name="connsiteX6" fmla="*/ 3344736 w 5867958"/>
              <a:gd name="connsiteY6" fmla="*/ 0 h 2862322"/>
              <a:gd name="connsiteX7" fmla="*/ 3931532 w 5867958"/>
              <a:gd name="connsiteY7" fmla="*/ 0 h 2862322"/>
              <a:gd name="connsiteX8" fmla="*/ 4342289 w 5867958"/>
              <a:gd name="connsiteY8" fmla="*/ 0 h 2862322"/>
              <a:gd name="connsiteX9" fmla="*/ 4929085 w 5867958"/>
              <a:gd name="connsiteY9" fmla="*/ 0 h 2862322"/>
              <a:gd name="connsiteX10" fmla="*/ 5867958 w 5867958"/>
              <a:gd name="connsiteY10" fmla="*/ 0 h 2862322"/>
              <a:gd name="connsiteX11" fmla="*/ 5867958 w 5867958"/>
              <a:gd name="connsiteY11" fmla="*/ 572464 h 2862322"/>
              <a:gd name="connsiteX12" fmla="*/ 5867958 w 5867958"/>
              <a:gd name="connsiteY12" fmla="*/ 1116306 h 2862322"/>
              <a:gd name="connsiteX13" fmla="*/ 5867958 w 5867958"/>
              <a:gd name="connsiteY13" fmla="*/ 1631524 h 2862322"/>
              <a:gd name="connsiteX14" fmla="*/ 5867958 w 5867958"/>
              <a:gd name="connsiteY14" fmla="*/ 2146742 h 2862322"/>
              <a:gd name="connsiteX15" fmla="*/ 5867958 w 5867958"/>
              <a:gd name="connsiteY15" fmla="*/ 2862322 h 2862322"/>
              <a:gd name="connsiteX16" fmla="*/ 5339842 w 5867958"/>
              <a:gd name="connsiteY16" fmla="*/ 2862322 h 2862322"/>
              <a:gd name="connsiteX17" fmla="*/ 4811726 w 5867958"/>
              <a:gd name="connsiteY17" fmla="*/ 2862322 h 2862322"/>
              <a:gd name="connsiteX18" fmla="*/ 4342289 w 5867958"/>
              <a:gd name="connsiteY18" fmla="*/ 2862322 h 2862322"/>
              <a:gd name="connsiteX19" fmla="*/ 3696814 w 5867958"/>
              <a:gd name="connsiteY19" fmla="*/ 2862322 h 2862322"/>
              <a:gd name="connsiteX20" fmla="*/ 3286056 w 5867958"/>
              <a:gd name="connsiteY20" fmla="*/ 2862322 h 2862322"/>
              <a:gd name="connsiteX21" fmla="*/ 2640581 w 5867958"/>
              <a:gd name="connsiteY21" fmla="*/ 2862322 h 2862322"/>
              <a:gd name="connsiteX22" fmla="*/ 2229824 w 5867958"/>
              <a:gd name="connsiteY22" fmla="*/ 2862322 h 2862322"/>
              <a:gd name="connsiteX23" fmla="*/ 1701708 w 5867958"/>
              <a:gd name="connsiteY23" fmla="*/ 2862322 h 2862322"/>
              <a:gd name="connsiteX24" fmla="*/ 1056232 w 5867958"/>
              <a:gd name="connsiteY24" fmla="*/ 2862322 h 2862322"/>
              <a:gd name="connsiteX25" fmla="*/ 586796 w 5867958"/>
              <a:gd name="connsiteY25" fmla="*/ 2862322 h 2862322"/>
              <a:gd name="connsiteX26" fmla="*/ 0 w 5867958"/>
              <a:gd name="connsiteY26" fmla="*/ 2862322 h 2862322"/>
              <a:gd name="connsiteX27" fmla="*/ 0 w 5867958"/>
              <a:gd name="connsiteY27" fmla="*/ 2261234 h 2862322"/>
              <a:gd name="connsiteX28" fmla="*/ 0 w 5867958"/>
              <a:gd name="connsiteY28" fmla="*/ 1688770 h 2862322"/>
              <a:gd name="connsiteX29" fmla="*/ 0 w 5867958"/>
              <a:gd name="connsiteY29" fmla="*/ 1059059 h 2862322"/>
              <a:gd name="connsiteX30" fmla="*/ 0 w 5867958"/>
              <a:gd name="connsiteY30" fmla="*/ 0 h 286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867958" h="2862322" extrusionOk="0">
                <a:moveTo>
                  <a:pt x="0" y="0"/>
                </a:moveTo>
                <a:cubicBezTo>
                  <a:pt x="178393" y="-9186"/>
                  <a:pt x="386501" y="13027"/>
                  <a:pt x="586796" y="0"/>
                </a:cubicBezTo>
                <a:cubicBezTo>
                  <a:pt x="787091" y="-13027"/>
                  <a:pt x="864671" y="21887"/>
                  <a:pt x="1056232" y="0"/>
                </a:cubicBezTo>
                <a:cubicBezTo>
                  <a:pt x="1247793" y="-21887"/>
                  <a:pt x="1573044" y="65074"/>
                  <a:pt x="1760387" y="0"/>
                </a:cubicBezTo>
                <a:cubicBezTo>
                  <a:pt x="1947731" y="-65074"/>
                  <a:pt x="2106354" y="26814"/>
                  <a:pt x="2229824" y="0"/>
                </a:cubicBezTo>
                <a:cubicBezTo>
                  <a:pt x="2353294" y="-26814"/>
                  <a:pt x="2463123" y="18726"/>
                  <a:pt x="2640581" y="0"/>
                </a:cubicBezTo>
                <a:cubicBezTo>
                  <a:pt x="2818039" y="-18726"/>
                  <a:pt x="3020476" y="19457"/>
                  <a:pt x="3344736" y="0"/>
                </a:cubicBezTo>
                <a:cubicBezTo>
                  <a:pt x="3668997" y="-19457"/>
                  <a:pt x="3689598" y="59220"/>
                  <a:pt x="3931532" y="0"/>
                </a:cubicBezTo>
                <a:cubicBezTo>
                  <a:pt x="4173466" y="-59220"/>
                  <a:pt x="4195184" y="21676"/>
                  <a:pt x="4342289" y="0"/>
                </a:cubicBezTo>
                <a:cubicBezTo>
                  <a:pt x="4489394" y="-21676"/>
                  <a:pt x="4797041" y="65465"/>
                  <a:pt x="4929085" y="0"/>
                </a:cubicBezTo>
                <a:cubicBezTo>
                  <a:pt x="5061129" y="-65465"/>
                  <a:pt x="5509759" y="56790"/>
                  <a:pt x="5867958" y="0"/>
                </a:cubicBezTo>
                <a:cubicBezTo>
                  <a:pt x="5911115" y="149712"/>
                  <a:pt x="5847344" y="322712"/>
                  <a:pt x="5867958" y="572464"/>
                </a:cubicBezTo>
                <a:cubicBezTo>
                  <a:pt x="5888572" y="822216"/>
                  <a:pt x="5809448" y="863750"/>
                  <a:pt x="5867958" y="1116306"/>
                </a:cubicBezTo>
                <a:cubicBezTo>
                  <a:pt x="5926468" y="1368862"/>
                  <a:pt x="5831236" y="1438872"/>
                  <a:pt x="5867958" y="1631524"/>
                </a:cubicBezTo>
                <a:cubicBezTo>
                  <a:pt x="5904680" y="1824176"/>
                  <a:pt x="5867128" y="2016771"/>
                  <a:pt x="5867958" y="2146742"/>
                </a:cubicBezTo>
                <a:cubicBezTo>
                  <a:pt x="5868788" y="2276713"/>
                  <a:pt x="5800496" y="2599388"/>
                  <a:pt x="5867958" y="2862322"/>
                </a:cubicBezTo>
                <a:cubicBezTo>
                  <a:pt x="5694004" y="2919999"/>
                  <a:pt x="5501294" y="2855628"/>
                  <a:pt x="5339842" y="2862322"/>
                </a:cubicBezTo>
                <a:cubicBezTo>
                  <a:pt x="5178390" y="2869016"/>
                  <a:pt x="4919619" y="2812532"/>
                  <a:pt x="4811726" y="2862322"/>
                </a:cubicBezTo>
                <a:cubicBezTo>
                  <a:pt x="4703833" y="2912112"/>
                  <a:pt x="4492262" y="2857983"/>
                  <a:pt x="4342289" y="2862322"/>
                </a:cubicBezTo>
                <a:cubicBezTo>
                  <a:pt x="4192316" y="2866661"/>
                  <a:pt x="3874321" y="2825424"/>
                  <a:pt x="3696814" y="2862322"/>
                </a:cubicBezTo>
                <a:cubicBezTo>
                  <a:pt x="3519307" y="2899220"/>
                  <a:pt x="3468677" y="2846982"/>
                  <a:pt x="3286056" y="2862322"/>
                </a:cubicBezTo>
                <a:cubicBezTo>
                  <a:pt x="3103435" y="2877662"/>
                  <a:pt x="2956620" y="2838388"/>
                  <a:pt x="2640581" y="2862322"/>
                </a:cubicBezTo>
                <a:cubicBezTo>
                  <a:pt x="2324543" y="2886256"/>
                  <a:pt x="2403701" y="2823136"/>
                  <a:pt x="2229824" y="2862322"/>
                </a:cubicBezTo>
                <a:cubicBezTo>
                  <a:pt x="2055947" y="2901508"/>
                  <a:pt x="1853087" y="2852223"/>
                  <a:pt x="1701708" y="2862322"/>
                </a:cubicBezTo>
                <a:cubicBezTo>
                  <a:pt x="1550329" y="2872421"/>
                  <a:pt x="1229599" y="2790965"/>
                  <a:pt x="1056232" y="2862322"/>
                </a:cubicBezTo>
                <a:cubicBezTo>
                  <a:pt x="882865" y="2933679"/>
                  <a:pt x="726287" y="2818650"/>
                  <a:pt x="586796" y="2862322"/>
                </a:cubicBezTo>
                <a:cubicBezTo>
                  <a:pt x="447305" y="2905994"/>
                  <a:pt x="194537" y="2842515"/>
                  <a:pt x="0" y="2862322"/>
                </a:cubicBezTo>
                <a:cubicBezTo>
                  <a:pt x="-18318" y="2576288"/>
                  <a:pt x="27873" y="2450374"/>
                  <a:pt x="0" y="2261234"/>
                </a:cubicBezTo>
                <a:cubicBezTo>
                  <a:pt x="-27873" y="2072094"/>
                  <a:pt x="38882" y="1933790"/>
                  <a:pt x="0" y="1688770"/>
                </a:cubicBezTo>
                <a:cubicBezTo>
                  <a:pt x="-38882" y="1443750"/>
                  <a:pt x="54280" y="1330540"/>
                  <a:pt x="0" y="1059059"/>
                </a:cubicBezTo>
                <a:cubicBezTo>
                  <a:pt x="-54280" y="787578"/>
                  <a:pt x="113758" y="482599"/>
                  <a:pt x="0" y="0"/>
                </a:cubicBezTo>
                <a:close/>
              </a:path>
            </a:pathLst>
          </a:custGeom>
          <a:noFill/>
          <a:ln w="19050">
            <a:solidFill>
              <a:srgbClr val="7030A0"/>
            </a:solidFill>
            <a:extLst>
              <a:ext uri="{C807C97D-BFC1-408E-A445-0C87EB9F89A2}">
                <ask:lineSketchStyleProps xmlns:ask="http://schemas.microsoft.com/office/drawing/2018/sketchyshapes" sd="2420881638">
                  <a:prstGeom prst="rect">
                    <a:avLst/>
                  </a:prstGeom>
                  <ask:type>
                    <ask:lineSketchScribble/>
                  </ask:type>
                </ask:lineSketchStyleProps>
              </a:ext>
            </a:extLst>
          </a:ln>
        </p:spPr>
        <p:txBody>
          <a:bodyPr wrap="square" rtlCol="0">
            <a:spAutoFit/>
          </a:bodyPr>
          <a:lstStyle/>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6" name="TextBox 5">
            <a:extLst>
              <a:ext uri="{FF2B5EF4-FFF2-40B4-BE49-F238E27FC236}">
                <a16:creationId xmlns:a16="http://schemas.microsoft.com/office/drawing/2014/main" id="{61EA24AD-9F3D-4E63-BE36-F669D3383012}"/>
              </a:ext>
            </a:extLst>
          </p:cNvPr>
          <p:cNvSpPr txBox="1"/>
          <p:nvPr userDrawn="1"/>
        </p:nvSpPr>
        <p:spPr>
          <a:xfrm>
            <a:off x="4089328" y="47691"/>
            <a:ext cx="2805994"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Question 3</a:t>
            </a:r>
          </a:p>
        </p:txBody>
      </p:sp>
    </p:spTree>
    <p:extLst>
      <p:ext uri="{BB962C8B-B14F-4D97-AF65-F5344CB8AC3E}">
        <p14:creationId xmlns:p14="http://schemas.microsoft.com/office/powerpoint/2010/main" val="2294836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rganize 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54E6E-2834-4965-A2BA-592F61B39D67}"/>
              </a:ext>
            </a:extLst>
          </p:cNvPr>
          <p:cNvSpPr/>
          <p:nvPr userDrawn="1"/>
        </p:nvSpPr>
        <p:spPr>
          <a:xfrm>
            <a:off x="116343" y="88898"/>
            <a:ext cx="1459240" cy="646331"/>
          </a:xfrm>
          <a:prstGeom prst="rect">
            <a:avLst/>
          </a:prstGeom>
        </p:spPr>
        <p:txBody>
          <a:bodyPr wrap="square">
            <a:spAutoFit/>
          </a:bodyPr>
          <a:lstStyle/>
          <a:p>
            <a:pPr marL="0" indent="0" defTabSz="1005840">
              <a:buFont typeface="+mj-lt"/>
              <a:buNone/>
            </a:pPr>
            <a:r>
              <a:rPr lang="en-US" sz="1200" dirty="0">
                <a:solidFill>
                  <a:prstClr val="black"/>
                </a:solidFill>
                <a:latin typeface="Verdana" panose="020B0604030504040204" pitchFamily="34" charset="0"/>
                <a:ea typeface="Verdana" panose="020B0604030504040204" pitchFamily="34" charset="0"/>
              </a:rPr>
              <a:t>Sort the pieces below into groups of three.</a:t>
            </a:r>
          </a:p>
        </p:txBody>
      </p:sp>
      <p:graphicFrame>
        <p:nvGraphicFramePr>
          <p:cNvPr id="4" name="Table 3">
            <a:extLst>
              <a:ext uri="{FF2B5EF4-FFF2-40B4-BE49-F238E27FC236}">
                <a16:creationId xmlns:a16="http://schemas.microsoft.com/office/drawing/2014/main" id="{3EF7D66B-4DA3-6748-9B6E-86912B78AEF7}"/>
              </a:ext>
            </a:extLst>
          </p:cNvPr>
          <p:cNvGraphicFramePr>
            <a:graphicFrameLocks noGrp="1"/>
          </p:cNvGraphicFramePr>
          <p:nvPr userDrawn="1">
            <p:extLst>
              <p:ext uri="{D42A27DB-BD31-4B8C-83A1-F6EECF244321}">
                <p14:modId xmlns:p14="http://schemas.microsoft.com/office/powerpoint/2010/main" val="3921470744"/>
              </p:ext>
            </p:extLst>
          </p:nvPr>
        </p:nvGraphicFramePr>
        <p:xfrm>
          <a:off x="2681286" y="982663"/>
          <a:ext cx="6219826" cy="3889376"/>
        </p:xfrm>
        <a:graphic>
          <a:graphicData uri="http://schemas.openxmlformats.org/drawingml/2006/table">
            <a:tbl>
              <a:tblPr firstRow="1" bandRow="1">
                <a:tableStyleId>{5940675A-B579-460E-94D1-54222C63F5DA}</a:tableStyleId>
              </a:tblPr>
              <a:tblGrid>
                <a:gridCol w="1695049">
                  <a:extLst>
                    <a:ext uri="{9D8B030D-6E8A-4147-A177-3AD203B41FA5}">
                      <a16:colId xmlns:a16="http://schemas.microsoft.com/office/drawing/2014/main" val="3829432248"/>
                    </a:ext>
                  </a:extLst>
                </a:gridCol>
                <a:gridCol w="2829728">
                  <a:extLst>
                    <a:ext uri="{9D8B030D-6E8A-4147-A177-3AD203B41FA5}">
                      <a16:colId xmlns:a16="http://schemas.microsoft.com/office/drawing/2014/main" val="4138407247"/>
                    </a:ext>
                  </a:extLst>
                </a:gridCol>
                <a:gridCol w="1695049">
                  <a:extLst>
                    <a:ext uri="{9D8B030D-6E8A-4147-A177-3AD203B41FA5}">
                      <a16:colId xmlns:a16="http://schemas.microsoft.com/office/drawing/2014/main" val="422051872"/>
                    </a:ext>
                  </a:extLst>
                </a:gridCol>
              </a:tblGrid>
              <a:tr h="349604">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Name of Phase</a:t>
                      </a:r>
                    </a:p>
                  </a:txBody>
                  <a:tcPr anchor="ctr">
                    <a:solidFill>
                      <a:srgbClr val="FFD9FF"/>
                    </a:solidFill>
                  </a:tcPr>
                </a:tc>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Description</a:t>
                      </a:r>
                    </a:p>
                  </a:txBody>
                  <a:tcPr anchor="ctr">
                    <a:solidFill>
                      <a:srgbClr val="FFD9FF"/>
                    </a:solidFill>
                  </a:tcPr>
                </a:tc>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Image</a:t>
                      </a:r>
                    </a:p>
                  </a:txBody>
                  <a:tcPr anchor="ctr">
                    <a:solidFill>
                      <a:srgbClr val="FFD9FF"/>
                    </a:solidFill>
                  </a:tcPr>
                </a:tc>
                <a:extLst>
                  <a:ext uri="{0D108BD9-81ED-4DB2-BD59-A6C34878D82A}">
                    <a16:rowId xmlns:a16="http://schemas.microsoft.com/office/drawing/2014/main" val="2738104467"/>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37306603"/>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82687087"/>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86830236"/>
                  </a:ext>
                </a:extLst>
              </a:tr>
              <a:tr h="884943">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17053447"/>
                  </a:ext>
                </a:extLst>
              </a:tr>
            </a:tbl>
          </a:graphicData>
        </a:graphic>
      </p:graphicFrame>
      <p:sp>
        <p:nvSpPr>
          <p:cNvPr id="9" name="TextBox 8">
            <a:extLst>
              <a:ext uri="{FF2B5EF4-FFF2-40B4-BE49-F238E27FC236}">
                <a16:creationId xmlns:a16="http://schemas.microsoft.com/office/drawing/2014/main" id="{9FE6C672-8031-784C-93C3-8955D2EE1964}"/>
              </a:ext>
            </a:extLst>
          </p:cNvPr>
          <p:cNvSpPr txBox="1"/>
          <p:nvPr userDrawn="1"/>
        </p:nvSpPr>
        <p:spPr>
          <a:xfrm>
            <a:off x="5292691" y="22653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 </a:t>
            </a:r>
          </a:p>
        </p:txBody>
      </p:sp>
      <p:pic>
        <p:nvPicPr>
          <p:cNvPr id="10" name="Picture 9">
            <a:extLst>
              <a:ext uri="{FF2B5EF4-FFF2-40B4-BE49-F238E27FC236}">
                <a16:creationId xmlns:a16="http://schemas.microsoft.com/office/drawing/2014/main" id="{D619F53A-99FC-8E43-A78F-0BB8894976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5583" y="137330"/>
            <a:ext cx="640080" cy="640080"/>
          </a:xfrm>
          <a:prstGeom prst="rect">
            <a:avLst/>
          </a:prstGeom>
        </p:spPr>
      </p:pic>
    </p:spTree>
    <p:extLst>
      <p:ext uri="{BB962C8B-B14F-4D97-AF65-F5344CB8AC3E}">
        <p14:creationId xmlns:p14="http://schemas.microsoft.com/office/powerpoint/2010/main" val="2593241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Organize I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D54E6E-2834-4965-A2BA-592F61B39D67}"/>
              </a:ext>
            </a:extLst>
          </p:cNvPr>
          <p:cNvSpPr/>
          <p:nvPr userDrawn="1"/>
        </p:nvSpPr>
        <p:spPr>
          <a:xfrm>
            <a:off x="116343" y="88898"/>
            <a:ext cx="1459240" cy="646331"/>
          </a:xfrm>
          <a:prstGeom prst="rect">
            <a:avLst/>
          </a:prstGeom>
        </p:spPr>
        <p:txBody>
          <a:bodyPr wrap="square">
            <a:spAutoFit/>
          </a:bodyPr>
          <a:lstStyle/>
          <a:p>
            <a:pPr marL="0" indent="0" defTabSz="1005840">
              <a:buFont typeface="+mj-lt"/>
              <a:buNone/>
            </a:pPr>
            <a:r>
              <a:rPr lang="en-US" sz="1200" dirty="0">
                <a:solidFill>
                  <a:prstClr val="black"/>
                </a:solidFill>
                <a:latin typeface="Verdana" panose="020B0604030504040204" pitchFamily="34" charset="0"/>
                <a:ea typeface="Verdana" panose="020B0604030504040204" pitchFamily="34" charset="0"/>
              </a:rPr>
              <a:t>Sort the pieces below into groups of three.</a:t>
            </a:r>
          </a:p>
        </p:txBody>
      </p:sp>
      <p:graphicFrame>
        <p:nvGraphicFramePr>
          <p:cNvPr id="4" name="Table 3">
            <a:extLst>
              <a:ext uri="{FF2B5EF4-FFF2-40B4-BE49-F238E27FC236}">
                <a16:creationId xmlns:a16="http://schemas.microsoft.com/office/drawing/2014/main" id="{3EF7D66B-4DA3-6748-9B6E-86912B78AEF7}"/>
              </a:ext>
            </a:extLst>
          </p:cNvPr>
          <p:cNvGraphicFramePr>
            <a:graphicFrameLocks noGrp="1"/>
          </p:cNvGraphicFramePr>
          <p:nvPr userDrawn="1">
            <p:extLst>
              <p:ext uri="{D42A27DB-BD31-4B8C-83A1-F6EECF244321}">
                <p14:modId xmlns:p14="http://schemas.microsoft.com/office/powerpoint/2010/main" val="2322012598"/>
              </p:ext>
            </p:extLst>
          </p:nvPr>
        </p:nvGraphicFramePr>
        <p:xfrm>
          <a:off x="2681286" y="982663"/>
          <a:ext cx="6219826" cy="3004433"/>
        </p:xfrm>
        <a:graphic>
          <a:graphicData uri="http://schemas.openxmlformats.org/drawingml/2006/table">
            <a:tbl>
              <a:tblPr firstRow="1" bandRow="1">
                <a:tableStyleId>{5940675A-B579-460E-94D1-54222C63F5DA}</a:tableStyleId>
              </a:tblPr>
              <a:tblGrid>
                <a:gridCol w="1695049">
                  <a:extLst>
                    <a:ext uri="{9D8B030D-6E8A-4147-A177-3AD203B41FA5}">
                      <a16:colId xmlns:a16="http://schemas.microsoft.com/office/drawing/2014/main" val="3829432248"/>
                    </a:ext>
                  </a:extLst>
                </a:gridCol>
                <a:gridCol w="2829728">
                  <a:extLst>
                    <a:ext uri="{9D8B030D-6E8A-4147-A177-3AD203B41FA5}">
                      <a16:colId xmlns:a16="http://schemas.microsoft.com/office/drawing/2014/main" val="4138407247"/>
                    </a:ext>
                  </a:extLst>
                </a:gridCol>
                <a:gridCol w="1695049">
                  <a:extLst>
                    <a:ext uri="{9D8B030D-6E8A-4147-A177-3AD203B41FA5}">
                      <a16:colId xmlns:a16="http://schemas.microsoft.com/office/drawing/2014/main" val="422051872"/>
                    </a:ext>
                  </a:extLst>
                </a:gridCol>
              </a:tblGrid>
              <a:tr h="349604">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Name of Phase</a:t>
                      </a:r>
                    </a:p>
                  </a:txBody>
                  <a:tcPr anchor="ctr">
                    <a:solidFill>
                      <a:srgbClr val="FFD9FF"/>
                    </a:solidFill>
                  </a:tcPr>
                </a:tc>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Description</a:t>
                      </a:r>
                    </a:p>
                  </a:txBody>
                  <a:tcPr anchor="ctr">
                    <a:solidFill>
                      <a:srgbClr val="FFD9FF"/>
                    </a:solidFill>
                  </a:tcPr>
                </a:tc>
                <a:tc>
                  <a:txBody>
                    <a:bodyPr/>
                    <a:lstStyle/>
                    <a:p>
                      <a:pPr algn="ctr"/>
                      <a:r>
                        <a:rPr lang="en-US" sz="1400" b="1" dirty="0">
                          <a:solidFill>
                            <a:srgbClr val="7030A0"/>
                          </a:solidFill>
                          <a:latin typeface="Verdana" panose="020B0604030504040204" pitchFamily="34" charset="0"/>
                          <a:ea typeface="Verdana" panose="020B0604030504040204" pitchFamily="34" charset="0"/>
                          <a:cs typeface="Verdana" panose="020B0604030504040204" pitchFamily="34" charset="0"/>
                        </a:rPr>
                        <a:t>Image</a:t>
                      </a:r>
                    </a:p>
                  </a:txBody>
                  <a:tcPr anchor="ctr">
                    <a:solidFill>
                      <a:srgbClr val="FFD9FF"/>
                    </a:solidFill>
                  </a:tcPr>
                </a:tc>
                <a:extLst>
                  <a:ext uri="{0D108BD9-81ED-4DB2-BD59-A6C34878D82A}">
                    <a16:rowId xmlns:a16="http://schemas.microsoft.com/office/drawing/2014/main" val="2738104467"/>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437306603"/>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82687087"/>
                  </a:ext>
                </a:extLst>
              </a:tr>
              <a:tr h="884943">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886830236"/>
                  </a:ext>
                </a:extLst>
              </a:tr>
            </a:tbl>
          </a:graphicData>
        </a:graphic>
      </p:graphicFrame>
      <p:sp>
        <p:nvSpPr>
          <p:cNvPr id="9" name="TextBox 8">
            <a:extLst>
              <a:ext uri="{FF2B5EF4-FFF2-40B4-BE49-F238E27FC236}">
                <a16:creationId xmlns:a16="http://schemas.microsoft.com/office/drawing/2014/main" id="{9FE6C672-8031-784C-93C3-8955D2EE1964}"/>
              </a:ext>
            </a:extLst>
          </p:cNvPr>
          <p:cNvSpPr txBox="1"/>
          <p:nvPr userDrawn="1"/>
        </p:nvSpPr>
        <p:spPr>
          <a:xfrm>
            <a:off x="5292691" y="22653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 </a:t>
            </a:r>
          </a:p>
        </p:txBody>
      </p:sp>
      <p:pic>
        <p:nvPicPr>
          <p:cNvPr id="10" name="Picture 9">
            <a:extLst>
              <a:ext uri="{FF2B5EF4-FFF2-40B4-BE49-F238E27FC236}">
                <a16:creationId xmlns:a16="http://schemas.microsoft.com/office/drawing/2014/main" id="{D619F53A-99FC-8E43-A78F-0BB88949768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75583" y="137330"/>
            <a:ext cx="640080" cy="640080"/>
          </a:xfrm>
          <a:prstGeom prst="rect">
            <a:avLst/>
          </a:prstGeom>
        </p:spPr>
      </p:pic>
    </p:spTree>
    <p:extLst>
      <p:ext uri="{BB962C8B-B14F-4D97-AF65-F5344CB8AC3E}">
        <p14:creationId xmlns:p14="http://schemas.microsoft.com/office/powerpoint/2010/main" val="169741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llustrate I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E3EBA2-D973-4F8B-8777-9A6FC0F6E2F4}"/>
              </a:ext>
            </a:extLst>
          </p:cNvPr>
          <p:cNvSpPr/>
          <p:nvPr userDrawn="1"/>
        </p:nvSpPr>
        <p:spPr>
          <a:xfrm>
            <a:off x="0" y="0"/>
            <a:ext cx="2566220" cy="3539430"/>
          </a:xfrm>
          <a:prstGeom prst="rect">
            <a:avLst/>
          </a:prstGeom>
        </p:spPr>
        <p:txBody>
          <a:bodyPr wrap="square">
            <a:spAutoFit/>
          </a:bodyPr>
          <a:lstStyle/>
          <a:p>
            <a:pPr lvl="0" defTabSz="1005840"/>
            <a:r>
              <a:rPr lang="en-US" sz="1400" dirty="0">
                <a:solidFill>
                  <a:prstClr val="black"/>
                </a:solidFill>
                <a:latin typeface="Verdana" panose="020B0604030504040204" pitchFamily="34" charset="0"/>
                <a:ea typeface="Verdana" panose="020B0604030504040204" pitchFamily="34" charset="0"/>
              </a:rPr>
              <a:t>Design an acronym to help you remember the different stages of mitosis (Example: SCUBA – </a:t>
            </a:r>
            <a:r>
              <a:rPr lang="en-US" sz="1400" u="sng" dirty="0">
                <a:solidFill>
                  <a:prstClr val="black"/>
                </a:solidFill>
                <a:latin typeface="Verdana" panose="020B0604030504040204" pitchFamily="34" charset="0"/>
                <a:ea typeface="Verdana" panose="020B0604030504040204" pitchFamily="34" charset="0"/>
              </a:rPr>
              <a:t>S</a:t>
            </a:r>
            <a:r>
              <a:rPr lang="en-US" sz="1400" dirty="0">
                <a:solidFill>
                  <a:prstClr val="black"/>
                </a:solidFill>
                <a:latin typeface="Verdana" panose="020B0604030504040204" pitchFamily="34" charset="0"/>
                <a:ea typeface="Verdana" panose="020B0604030504040204" pitchFamily="34" charset="0"/>
              </a:rPr>
              <a:t>elf </a:t>
            </a:r>
            <a:r>
              <a:rPr lang="en-US" sz="1400" u="sng" dirty="0">
                <a:solidFill>
                  <a:prstClr val="black"/>
                </a:solidFill>
                <a:latin typeface="Verdana" panose="020B0604030504040204" pitchFamily="34" charset="0"/>
                <a:ea typeface="Verdana" panose="020B0604030504040204" pitchFamily="34" charset="0"/>
              </a:rPr>
              <a:t>C</a:t>
            </a:r>
            <a:r>
              <a:rPr lang="en-US" sz="1400" dirty="0">
                <a:solidFill>
                  <a:prstClr val="black"/>
                </a:solidFill>
                <a:latin typeface="Verdana" panose="020B0604030504040204" pitchFamily="34" charset="0"/>
                <a:ea typeface="Verdana" panose="020B0604030504040204" pitchFamily="34" charset="0"/>
              </a:rPr>
              <a:t>ontained </a:t>
            </a:r>
            <a:r>
              <a:rPr lang="en-US" sz="1400" u="sng" dirty="0">
                <a:solidFill>
                  <a:prstClr val="black"/>
                </a:solidFill>
                <a:latin typeface="Verdana" panose="020B0604030504040204" pitchFamily="34" charset="0"/>
                <a:ea typeface="Verdana" panose="020B0604030504040204" pitchFamily="34" charset="0"/>
              </a:rPr>
              <a:t>U</a:t>
            </a:r>
            <a:r>
              <a:rPr lang="en-US" sz="1400" dirty="0">
                <a:solidFill>
                  <a:prstClr val="black"/>
                </a:solidFill>
                <a:latin typeface="Verdana" panose="020B0604030504040204" pitchFamily="34" charset="0"/>
                <a:ea typeface="Verdana" panose="020B0604030504040204" pitchFamily="34" charset="0"/>
              </a:rPr>
              <a:t>nderwater </a:t>
            </a:r>
            <a:r>
              <a:rPr lang="en-US" sz="1400" u="sng" dirty="0">
                <a:solidFill>
                  <a:prstClr val="black"/>
                </a:solidFill>
                <a:latin typeface="Verdana" panose="020B0604030504040204" pitchFamily="34" charset="0"/>
                <a:ea typeface="Verdana" panose="020B0604030504040204" pitchFamily="34" charset="0"/>
              </a:rPr>
              <a:t>B</a:t>
            </a:r>
            <a:r>
              <a:rPr lang="en-US" sz="1400" dirty="0">
                <a:solidFill>
                  <a:prstClr val="black"/>
                </a:solidFill>
                <a:latin typeface="Verdana" panose="020B0604030504040204" pitchFamily="34" charset="0"/>
                <a:ea typeface="Verdana" panose="020B0604030504040204" pitchFamily="34" charset="0"/>
              </a:rPr>
              <a:t>reathing </a:t>
            </a:r>
            <a:r>
              <a:rPr lang="en-US" sz="1400" u="sng" dirty="0">
                <a:solidFill>
                  <a:prstClr val="black"/>
                </a:solidFill>
                <a:latin typeface="Verdana" panose="020B0604030504040204" pitchFamily="34" charset="0"/>
                <a:ea typeface="Verdana" panose="020B0604030504040204" pitchFamily="34" charset="0"/>
              </a:rPr>
              <a:t>A</a:t>
            </a:r>
            <a:r>
              <a:rPr lang="en-US" sz="1400" dirty="0">
                <a:solidFill>
                  <a:prstClr val="black"/>
                </a:solidFill>
                <a:latin typeface="Verdana" panose="020B0604030504040204" pitchFamily="34" charset="0"/>
                <a:ea typeface="Verdana" panose="020B0604030504040204" pitchFamily="34" charset="0"/>
              </a:rPr>
              <a:t>pparatus) to help you remember the following information. Draw a picture for each phase.</a:t>
            </a:r>
          </a:p>
          <a:p>
            <a:pPr lvl="0" defTabSz="1005840"/>
            <a:endParaRPr lang="en-US" sz="1400" dirty="0">
              <a:solidFill>
                <a:prstClr val="black"/>
              </a:solidFill>
              <a:latin typeface="Verdana" panose="020B0604030504040204" pitchFamily="34" charset="0"/>
              <a:ea typeface="Verdana" panose="020B0604030504040204" pitchFamily="34" charset="0"/>
            </a:endParaRPr>
          </a:p>
          <a:p>
            <a:pPr lvl="0" defTabSz="1005840"/>
            <a:r>
              <a:rPr lang="en-US" sz="1400" dirty="0">
                <a:solidFill>
                  <a:prstClr val="black"/>
                </a:solidFill>
                <a:latin typeface="Verdana" panose="020B0604030504040204" pitchFamily="34" charset="0"/>
                <a:ea typeface="Verdana" panose="020B0604030504040204" pitchFamily="34" charset="0"/>
              </a:rPr>
              <a:t>Include the following phases in order: </a:t>
            </a:r>
            <a:r>
              <a:rPr lang="en-US" sz="1400" b="1" dirty="0">
                <a:solidFill>
                  <a:prstClr val="black"/>
                </a:solidFill>
                <a:latin typeface="Verdana" panose="020B0604030504040204" pitchFamily="34" charset="0"/>
                <a:ea typeface="Verdana" panose="020B0604030504040204" pitchFamily="34" charset="0"/>
              </a:rPr>
              <a:t>Interphase, Prophase, Metaphase, Anaphase, Telophase, Cytokinesis </a:t>
            </a:r>
          </a:p>
        </p:txBody>
      </p:sp>
      <p:sp>
        <p:nvSpPr>
          <p:cNvPr id="17" name="Rectangle 16">
            <a:extLst>
              <a:ext uri="{FF2B5EF4-FFF2-40B4-BE49-F238E27FC236}">
                <a16:creationId xmlns:a16="http://schemas.microsoft.com/office/drawing/2014/main" id="{8E231151-0A98-4CAF-96C6-079A470BC39F}"/>
              </a:ext>
            </a:extLst>
          </p:cNvPr>
          <p:cNvSpPr/>
          <p:nvPr userDrawn="1"/>
        </p:nvSpPr>
        <p:spPr>
          <a:xfrm>
            <a:off x="242597" y="3481066"/>
            <a:ext cx="1987420" cy="1477328"/>
          </a:xfrm>
          <a:prstGeom prst="rect">
            <a:avLst/>
          </a:prstGeom>
        </p:spPr>
        <p:txBody>
          <a:bodyPr wrap="square">
            <a:spAutoFit/>
          </a:bodyPr>
          <a:lstStyle/>
          <a:p>
            <a:pPr lvl="0" defTabSz="914400"/>
            <a:r>
              <a:rPr lang="en-US" sz="1800" dirty="0">
                <a:solidFill>
                  <a:prstClr val="black"/>
                </a:solidFill>
                <a:latin typeface="Verdana" panose="020B0604030504040204" pitchFamily="34" charset="0"/>
                <a:ea typeface="Verdana" panose="020B0604030504040204" pitchFamily="34" charset="0"/>
              </a:rPr>
              <a:t>See the next page for help on inserting pictures into the page.</a:t>
            </a:r>
            <a:endParaRPr lang="en-US" sz="1800" b="1"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82024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llustrate I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B3EEA99-64F0-408A-9225-79E922FD51C1}"/>
              </a:ext>
            </a:extLst>
          </p:cNvPr>
          <p:cNvSpPr/>
          <p:nvPr userDrawn="1"/>
        </p:nvSpPr>
        <p:spPr>
          <a:xfrm>
            <a:off x="2612572" y="869008"/>
            <a:ext cx="6372808" cy="3847207"/>
          </a:xfrm>
          <a:prstGeom prst="rect">
            <a:avLst/>
          </a:prstGeom>
        </p:spPr>
        <p:txBody>
          <a:bodyPr wrap="square">
            <a:spAutoFit/>
          </a:bodyPr>
          <a:lstStyle/>
          <a:p>
            <a:pPr lvl="0" defTabSz="914400"/>
            <a:r>
              <a:rPr lang="en-US" sz="1800" dirty="0">
                <a:solidFill>
                  <a:prstClr val="black"/>
                </a:solidFill>
                <a:latin typeface="Verdana" panose="020B0604030504040204" pitchFamily="34" charset="0"/>
                <a:ea typeface="Verdana" panose="020B0604030504040204" pitchFamily="34" charset="0"/>
              </a:rPr>
              <a:t>There are several ways to get images into these pages.</a:t>
            </a:r>
            <a:endParaRPr lang="en-US" sz="1600" dirty="0">
              <a:solidFill>
                <a:prstClr val="black"/>
              </a:solidFill>
              <a:latin typeface="Verdana" panose="020B0604030504040204" pitchFamily="34" charset="0"/>
              <a:ea typeface="Verdana" panose="020B0604030504040204" pitchFamily="34" charset="0"/>
            </a:endParaRPr>
          </a:p>
          <a:p>
            <a:pPr lvl="0" defTabSz="914400"/>
            <a:endParaRPr lang="en-US" sz="1600" dirty="0">
              <a:solidFill>
                <a:prstClr val="black"/>
              </a:solidFill>
              <a:latin typeface="Verdana" panose="020B0604030504040204" pitchFamily="34" charset="0"/>
              <a:ea typeface="Verdana" panose="020B0604030504040204" pitchFamily="34" charset="0"/>
            </a:endParaRP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on your own paper.</a:t>
            </a:r>
            <a:r>
              <a:rPr lang="en-US" sz="1600" b="0" dirty="0">
                <a:solidFill>
                  <a:prstClr val="black"/>
                </a:solidFill>
                <a:latin typeface="Verdana" panose="020B0604030504040204" pitchFamily="34" charset="0"/>
                <a:ea typeface="Verdana" panose="020B0604030504040204" pitchFamily="34" charset="0"/>
              </a:rPr>
              <a:t> Take a picture and upload that picture to this device, OR,</a:t>
            </a:r>
            <a:br>
              <a:rPr lang="en-US" sz="1600" b="0" dirty="0">
                <a:solidFill>
                  <a:prstClr val="black"/>
                </a:solidFill>
                <a:latin typeface="Verdana" panose="020B0604030504040204" pitchFamily="34" charset="0"/>
                <a:ea typeface="Verdana" panose="020B0604030504040204" pitchFamily="34" charset="0"/>
              </a:rPr>
            </a:br>
            <a:r>
              <a:rPr lang="en-US" sz="1600" b="0" dirty="0">
                <a:solidFill>
                  <a:prstClr val="black"/>
                </a:solidFill>
                <a:latin typeface="Verdana" panose="020B0604030504040204" pitchFamily="34" charset="0"/>
                <a:ea typeface="Verdana" panose="020B0604030504040204" pitchFamily="34" charset="0"/>
              </a:rPr>
              <a:t> </a:t>
            </a:r>
          </a:p>
          <a:p>
            <a:pPr marL="342900" lvl="0" indent="-342900" defTabSz="914400">
              <a:buFont typeface="+mj-lt"/>
              <a:buAutoNum type="arabicPeriod"/>
            </a:pPr>
            <a:r>
              <a:rPr lang="en-US" sz="1600" b="1" dirty="0">
                <a:solidFill>
                  <a:prstClr val="black"/>
                </a:solidFill>
                <a:latin typeface="Verdana" panose="020B0604030504040204" pitchFamily="34" charset="0"/>
                <a:ea typeface="Verdana" panose="020B0604030504040204" pitchFamily="34" charset="0"/>
              </a:rPr>
              <a:t>Draw with an app. </a:t>
            </a:r>
            <a:r>
              <a:rPr lang="en-US" sz="1600" b="0" dirty="0">
                <a:solidFill>
                  <a:prstClr val="black"/>
                </a:solidFill>
                <a:latin typeface="Verdana" panose="020B0604030504040204" pitchFamily="34" charset="0"/>
                <a:ea typeface="Verdana" panose="020B0604030504040204" pitchFamily="34" charset="0"/>
              </a:rPr>
              <a:t>Open Google Draw, Paint, or any other graphics app.  Draw your image, then either take a screenshot or picture of your image.</a:t>
            </a:r>
          </a:p>
          <a:p>
            <a:pPr marL="342900" lvl="0" indent="-342900" defTabSz="914400">
              <a:buFont typeface="+mj-lt"/>
              <a:buAutoNum type="arabicPeriod"/>
            </a:pPr>
            <a:endParaRPr lang="en-US" sz="1600" b="0" dirty="0">
              <a:solidFill>
                <a:prstClr val="black"/>
              </a:solidFill>
              <a:latin typeface="Verdana" panose="020B0604030504040204" pitchFamily="34" charset="0"/>
              <a:ea typeface="Verdana" panose="020B0604030504040204" pitchFamily="34" charset="0"/>
            </a:endParaRP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For either option, go to the “Insert” menu on the upper left corner and choose “Pictures.”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 </a:t>
            </a:r>
          </a:p>
          <a:p>
            <a:pPr marL="0" lvl="0" indent="0" defTabSz="914400">
              <a:buFont typeface="+mj-lt"/>
              <a:buNone/>
            </a:pPr>
            <a:r>
              <a:rPr lang="en-US" sz="1600" b="0" dirty="0">
                <a:solidFill>
                  <a:prstClr val="black"/>
                </a:solidFill>
                <a:latin typeface="Verdana" panose="020B0604030504040204" pitchFamily="34" charset="0"/>
                <a:ea typeface="Verdana" panose="020B0604030504040204" pitchFamily="34" charset="0"/>
              </a:rPr>
              <a:t>Select “This Device” and browse to the folder where you saved the picture. Click on the file name and click “Insert.”</a:t>
            </a:r>
          </a:p>
        </p:txBody>
      </p:sp>
    </p:spTree>
    <p:extLst>
      <p:ext uri="{BB962C8B-B14F-4D97-AF65-F5344CB8AC3E}">
        <p14:creationId xmlns:p14="http://schemas.microsoft.com/office/powerpoint/2010/main" val="177411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ssess It">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5363EC0-4B10-439E-BA8C-5A112F7E51C5}"/>
              </a:ext>
            </a:extLst>
          </p:cNvPr>
          <p:cNvSpPr txBox="1"/>
          <p:nvPr userDrawn="1"/>
        </p:nvSpPr>
        <p:spPr>
          <a:xfrm>
            <a:off x="0" y="0"/>
            <a:ext cx="2322325" cy="2769989"/>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3" name="Rectangle 12">
            <a:extLst>
              <a:ext uri="{FF2B5EF4-FFF2-40B4-BE49-F238E27FC236}">
                <a16:creationId xmlns:a16="http://schemas.microsoft.com/office/drawing/2014/main" id="{D02C0B5E-234E-476F-8CFC-C56AEF6593BD}"/>
              </a:ext>
            </a:extLst>
          </p:cNvPr>
          <p:cNvSpPr/>
          <p:nvPr userDrawn="1"/>
        </p:nvSpPr>
        <p:spPr>
          <a:xfrm>
            <a:off x="248478" y="417394"/>
            <a:ext cx="2017644" cy="20222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 name="TextBox 2">
            <a:extLst>
              <a:ext uri="{FF2B5EF4-FFF2-40B4-BE49-F238E27FC236}">
                <a16:creationId xmlns:a16="http://schemas.microsoft.com/office/drawing/2014/main" id="{B534693F-1ED9-4877-8279-48736E803B5A}"/>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a:t>
            </a:r>
          </a:p>
        </p:txBody>
      </p:sp>
      <p:sp>
        <p:nvSpPr>
          <p:cNvPr id="5" name="TextBox 4">
            <a:extLst>
              <a:ext uri="{FF2B5EF4-FFF2-40B4-BE49-F238E27FC236}">
                <a16:creationId xmlns:a16="http://schemas.microsoft.com/office/drawing/2014/main" id="{A06AB7F3-79C4-4089-AA01-B34598EF953D}"/>
              </a:ext>
            </a:extLst>
          </p:cNvPr>
          <p:cNvSpPr txBox="1"/>
          <p:nvPr userDrawn="1"/>
        </p:nvSpPr>
        <p:spPr>
          <a:xfrm>
            <a:off x="2567330" y="457663"/>
            <a:ext cx="6492694" cy="276999"/>
          </a:xfrm>
          <a:prstGeom prst="rect">
            <a:avLst/>
          </a:prstGeom>
          <a:noFill/>
        </p:spPr>
        <p:txBody>
          <a:bodyPr wrap="square" rtlCol="0">
            <a:spAutoFit/>
          </a:bodyPr>
          <a:lstStyle/>
          <a:p>
            <a:pPr marL="342900" indent="-342900" defTabSz="1005840">
              <a:buFont typeface="+mj-lt"/>
              <a:buAutoNum type="arabicPeriod"/>
            </a:pPr>
            <a:r>
              <a:rPr lang="en-US" sz="1200" dirty="0">
                <a:solidFill>
                  <a:prstClr val="black"/>
                </a:solidFill>
                <a:latin typeface="Verdana" panose="020B0604030504040204" pitchFamily="34" charset="0"/>
                <a:ea typeface="Verdana" panose="020B0604030504040204" pitchFamily="34" charset="0"/>
              </a:rPr>
              <a:t>Which stage of mitosis will come next?</a:t>
            </a:r>
          </a:p>
        </p:txBody>
      </p:sp>
      <p:sp>
        <p:nvSpPr>
          <p:cNvPr id="7" name="TextBox 6">
            <a:extLst>
              <a:ext uri="{FF2B5EF4-FFF2-40B4-BE49-F238E27FC236}">
                <a16:creationId xmlns:a16="http://schemas.microsoft.com/office/drawing/2014/main" id="{B576C1E4-A349-4AB7-9204-A92AF4B89979}"/>
              </a:ext>
            </a:extLst>
          </p:cNvPr>
          <p:cNvSpPr txBox="1"/>
          <p:nvPr userDrawn="1"/>
        </p:nvSpPr>
        <p:spPr>
          <a:xfrm>
            <a:off x="2567330" y="2101410"/>
            <a:ext cx="6492694" cy="276999"/>
          </a:xfrm>
          <a:prstGeom prst="rect">
            <a:avLst/>
          </a:prstGeom>
          <a:noFill/>
        </p:spPr>
        <p:txBody>
          <a:bodyPr wrap="square" rtlCol="0">
            <a:spAutoFit/>
          </a:bodyPr>
          <a:lstStyle/>
          <a:p>
            <a:pPr marL="342900" indent="-342900" defTabSz="1005840">
              <a:buFont typeface="+mj-lt"/>
              <a:buAutoNum type="arabicPeriod" startAt="2"/>
            </a:pPr>
            <a:r>
              <a:rPr lang="en-US" sz="1200" dirty="0">
                <a:solidFill>
                  <a:prstClr val="black"/>
                </a:solidFill>
                <a:latin typeface="Verdana" panose="020B0604030504040204" pitchFamily="34" charset="0"/>
                <a:ea typeface="Verdana" panose="020B0604030504040204" pitchFamily="34" charset="0"/>
              </a:rPr>
              <a:t>Describe what is happening in this stage of mitosis.</a:t>
            </a:r>
          </a:p>
        </p:txBody>
      </p:sp>
      <p:sp>
        <p:nvSpPr>
          <p:cNvPr id="9" name="TextBox 8">
            <a:extLst>
              <a:ext uri="{FF2B5EF4-FFF2-40B4-BE49-F238E27FC236}">
                <a16:creationId xmlns:a16="http://schemas.microsoft.com/office/drawing/2014/main" id="{21DFA39B-C969-41BF-B6C7-B0165133C1EF}"/>
              </a:ext>
            </a:extLst>
          </p:cNvPr>
          <p:cNvSpPr txBox="1"/>
          <p:nvPr userDrawn="1"/>
        </p:nvSpPr>
        <p:spPr>
          <a:xfrm>
            <a:off x="2567330" y="3415604"/>
            <a:ext cx="6161405" cy="276999"/>
          </a:xfrm>
          <a:prstGeom prst="rect">
            <a:avLst/>
          </a:prstGeom>
          <a:noFill/>
        </p:spPr>
        <p:txBody>
          <a:bodyPr wrap="square" rtlCol="0">
            <a:spAutoFit/>
          </a:bodyPr>
          <a:lstStyle/>
          <a:p>
            <a:pPr marL="342900" indent="-342900" defTabSz="1005840">
              <a:buFont typeface="+mj-lt"/>
              <a:buAutoNum type="arabicPeriod" startAt="3"/>
            </a:pPr>
            <a:r>
              <a:rPr lang="en-US" sz="1200" dirty="0">
                <a:solidFill>
                  <a:prstClr val="black"/>
                </a:solidFill>
                <a:latin typeface="Verdana" panose="020B0604030504040204" pitchFamily="34" charset="0"/>
                <a:ea typeface="Verdana" panose="020B0604030504040204" pitchFamily="34" charset="0"/>
              </a:rPr>
              <a:t>How is meiosis different from mitosis?</a:t>
            </a:r>
          </a:p>
        </p:txBody>
      </p:sp>
      <p:pic>
        <p:nvPicPr>
          <p:cNvPr id="10" name="Picture 9">
            <a:extLst>
              <a:ext uri="{FF2B5EF4-FFF2-40B4-BE49-F238E27FC236}">
                <a16:creationId xmlns:a16="http://schemas.microsoft.com/office/drawing/2014/main" id="{10098782-DD44-408E-A454-C3C95427C7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469832" y="205782"/>
            <a:ext cx="922020" cy="922020"/>
          </a:xfrm>
          <a:prstGeom prst="rect">
            <a:avLst/>
          </a:prstGeom>
        </p:spPr>
      </p:pic>
      <p:pic>
        <p:nvPicPr>
          <p:cNvPr id="15" name="Picture 14">
            <a:extLst>
              <a:ext uri="{FF2B5EF4-FFF2-40B4-BE49-F238E27FC236}">
                <a16:creationId xmlns:a16="http://schemas.microsoft.com/office/drawing/2014/main" id="{901FF52E-CD69-46A0-8A7A-80E961EC880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001184" y="713272"/>
            <a:ext cx="1123446" cy="656940"/>
          </a:xfrm>
          <a:prstGeom prst="rect">
            <a:avLst/>
          </a:prstGeom>
        </p:spPr>
      </p:pic>
      <p:pic>
        <p:nvPicPr>
          <p:cNvPr id="19" name="Picture 18">
            <a:extLst>
              <a:ext uri="{FF2B5EF4-FFF2-40B4-BE49-F238E27FC236}">
                <a16:creationId xmlns:a16="http://schemas.microsoft.com/office/drawing/2014/main" id="{818D13EA-FF8D-4B18-AF27-01252D229C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99229" y="757063"/>
            <a:ext cx="729551" cy="588184"/>
          </a:xfrm>
          <a:prstGeom prst="rect">
            <a:avLst/>
          </a:prstGeom>
        </p:spPr>
      </p:pic>
      <p:pic>
        <p:nvPicPr>
          <p:cNvPr id="35" name="Picture 34">
            <a:extLst>
              <a:ext uri="{FF2B5EF4-FFF2-40B4-BE49-F238E27FC236}">
                <a16:creationId xmlns:a16="http://schemas.microsoft.com/office/drawing/2014/main" id="{23E50BAE-674B-40BE-B7A0-CA8797DA36AA}"/>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317693" y="1538348"/>
            <a:ext cx="700687" cy="564913"/>
          </a:xfrm>
          <a:prstGeom prst="rect">
            <a:avLst/>
          </a:prstGeom>
        </p:spPr>
      </p:pic>
      <p:pic>
        <p:nvPicPr>
          <p:cNvPr id="37" name="Picture 36">
            <a:extLst>
              <a:ext uri="{FF2B5EF4-FFF2-40B4-BE49-F238E27FC236}">
                <a16:creationId xmlns:a16="http://schemas.microsoft.com/office/drawing/2014/main" id="{C8F33B65-BA33-4B9E-AB30-88ED84ED1080}"/>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001184" y="1456968"/>
            <a:ext cx="1235115" cy="646292"/>
          </a:xfrm>
          <a:prstGeom prst="rect">
            <a:avLst/>
          </a:prstGeom>
        </p:spPr>
      </p:pic>
      <p:sp>
        <p:nvSpPr>
          <p:cNvPr id="39" name="Rectangle 38">
            <a:extLst>
              <a:ext uri="{FF2B5EF4-FFF2-40B4-BE49-F238E27FC236}">
                <a16:creationId xmlns:a16="http://schemas.microsoft.com/office/drawing/2014/main" id="{A198DDE2-A7ED-41FB-9BAC-87493F7911CF}"/>
              </a:ext>
            </a:extLst>
          </p:cNvPr>
          <p:cNvSpPr/>
          <p:nvPr userDrawn="1"/>
        </p:nvSpPr>
        <p:spPr>
          <a:xfrm>
            <a:off x="2930504" y="856150"/>
            <a:ext cx="349480" cy="250356"/>
          </a:xfrm>
          <a:prstGeom prst="rect">
            <a:avLst/>
          </a:prstGeom>
        </p:spPr>
        <p:txBody>
          <a:bodyPr wrap="none">
            <a:spAutoFit/>
          </a:bodyPr>
          <a:lstStyle/>
          <a:p>
            <a:pPr defTabSz="1005840"/>
            <a:r>
              <a:rPr lang="en-US" sz="1200" dirty="0">
                <a:solidFill>
                  <a:prstClr val="black"/>
                </a:solidFill>
                <a:latin typeface="Verdana" panose="020B0604030504040204" pitchFamily="34" charset="0"/>
                <a:ea typeface="Verdana" panose="020B0604030504040204" pitchFamily="34" charset="0"/>
              </a:rPr>
              <a:t>A.</a:t>
            </a:r>
          </a:p>
        </p:txBody>
      </p:sp>
      <p:sp>
        <p:nvSpPr>
          <p:cNvPr id="41" name="Rectangle 40">
            <a:extLst>
              <a:ext uri="{FF2B5EF4-FFF2-40B4-BE49-F238E27FC236}">
                <a16:creationId xmlns:a16="http://schemas.microsoft.com/office/drawing/2014/main" id="{9A1689AD-65C3-4CA1-B539-376790AD7463}"/>
              </a:ext>
            </a:extLst>
          </p:cNvPr>
          <p:cNvSpPr/>
          <p:nvPr userDrawn="1"/>
        </p:nvSpPr>
        <p:spPr>
          <a:xfrm>
            <a:off x="4644124" y="844907"/>
            <a:ext cx="347992" cy="250356"/>
          </a:xfrm>
          <a:prstGeom prst="rect">
            <a:avLst/>
          </a:prstGeom>
        </p:spPr>
        <p:txBody>
          <a:bodyPr wrap="none">
            <a:spAutoFit/>
          </a:bodyPr>
          <a:lstStyle/>
          <a:p>
            <a:pPr defTabSz="1005840"/>
            <a:r>
              <a:rPr lang="en-US" sz="1200" dirty="0">
                <a:solidFill>
                  <a:prstClr val="black"/>
                </a:solidFill>
                <a:latin typeface="Verdana" panose="020B0604030504040204" pitchFamily="34" charset="0"/>
                <a:ea typeface="Verdana" panose="020B0604030504040204" pitchFamily="34" charset="0"/>
              </a:rPr>
              <a:t>B.</a:t>
            </a:r>
          </a:p>
        </p:txBody>
      </p:sp>
      <p:sp>
        <p:nvSpPr>
          <p:cNvPr id="43" name="Rectangle 42">
            <a:extLst>
              <a:ext uri="{FF2B5EF4-FFF2-40B4-BE49-F238E27FC236}">
                <a16:creationId xmlns:a16="http://schemas.microsoft.com/office/drawing/2014/main" id="{EEBE05AF-B0FD-4C96-8B26-09D0A8569AE0}"/>
              </a:ext>
            </a:extLst>
          </p:cNvPr>
          <p:cNvSpPr/>
          <p:nvPr userDrawn="1"/>
        </p:nvSpPr>
        <p:spPr>
          <a:xfrm>
            <a:off x="2971554" y="1591646"/>
            <a:ext cx="351095" cy="250356"/>
          </a:xfrm>
          <a:prstGeom prst="rect">
            <a:avLst/>
          </a:prstGeom>
        </p:spPr>
        <p:txBody>
          <a:bodyPr wrap="none">
            <a:spAutoFit/>
          </a:bodyPr>
          <a:lstStyle/>
          <a:p>
            <a:pPr defTabSz="1005840"/>
            <a:r>
              <a:rPr lang="en-US" sz="1200" dirty="0">
                <a:solidFill>
                  <a:prstClr val="black"/>
                </a:solidFill>
                <a:latin typeface="Verdana" panose="020B0604030504040204" pitchFamily="34" charset="0"/>
                <a:ea typeface="Verdana" panose="020B0604030504040204" pitchFamily="34" charset="0"/>
              </a:rPr>
              <a:t>C.</a:t>
            </a:r>
          </a:p>
        </p:txBody>
      </p:sp>
      <p:sp>
        <p:nvSpPr>
          <p:cNvPr id="45" name="Rectangle 44">
            <a:extLst>
              <a:ext uri="{FF2B5EF4-FFF2-40B4-BE49-F238E27FC236}">
                <a16:creationId xmlns:a16="http://schemas.microsoft.com/office/drawing/2014/main" id="{2A56D492-7B84-4D11-9FA8-291CD807E4E6}"/>
              </a:ext>
            </a:extLst>
          </p:cNvPr>
          <p:cNvSpPr/>
          <p:nvPr userDrawn="1"/>
        </p:nvSpPr>
        <p:spPr>
          <a:xfrm>
            <a:off x="4617211" y="1595881"/>
            <a:ext cx="358596" cy="250356"/>
          </a:xfrm>
          <a:prstGeom prst="rect">
            <a:avLst/>
          </a:prstGeom>
        </p:spPr>
        <p:txBody>
          <a:bodyPr wrap="none">
            <a:spAutoFit/>
          </a:bodyPr>
          <a:lstStyle/>
          <a:p>
            <a:pPr defTabSz="1005840"/>
            <a:r>
              <a:rPr lang="en-US" sz="1200" dirty="0">
                <a:solidFill>
                  <a:prstClr val="black"/>
                </a:solidFill>
                <a:latin typeface="Verdana" panose="020B0604030504040204" pitchFamily="34" charset="0"/>
                <a:ea typeface="Verdana" panose="020B0604030504040204" pitchFamily="34" charset="0"/>
              </a:rPr>
              <a:t>D.</a:t>
            </a:r>
          </a:p>
        </p:txBody>
      </p:sp>
      <p:sp>
        <p:nvSpPr>
          <p:cNvPr id="47" name="Rectangle 46">
            <a:extLst>
              <a:ext uri="{FF2B5EF4-FFF2-40B4-BE49-F238E27FC236}">
                <a16:creationId xmlns:a16="http://schemas.microsoft.com/office/drawing/2014/main" id="{5C727F9B-BC87-4E50-B197-973348CDA1C3}"/>
              </a:ext>
            </a:extLst>
          </p:cNvPr>
          <p:cNvSpPr/>
          <p:nvPr userDrawn="1"/>
        </p:nvSpPr>
        <p:spPr>
          <a:xfrm>
            <a:off x="2621938" y="2414089"/>
            <a:ext cx="6438086" cy="984885"/>
          </a:xfrm>
          <a:prstGeom prst="rect">
            <a:avLst/>
          </a:prstGeom>
        </p:spPr>
        <p:txBody>
          <a:bodyPr wrap="square">
            <a:spAutoFit/>
          </a:bodyPr>
          <a:lstStyle/>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Identical pairs of chromosomes are being split into two new cells.</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Identical pairs of chromosomes are being fused into one large cell.</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Two new cells are being created with only half the chromosomes from the original cell.</a:t>
            </a:r>
          </a:p>
        </p:txBody>
      </p:sp>
      <p:sp>
        <p:nvSpPr>
          <p:cNvPr id="49" name="Rectangle 48">
            <a:extLst>
              <a:ext uri="{FF2B5EF4-FFF2-40B4-BE49-F238E27FC236}">
                <a16:creationId xmlns:a16="http://schemas.microsoft.com/office/drawing/2014/main" id="{0D26CC1D-3C4A-4288-BFFE-DA4F5FE72496}"/>
              </a:ext>
            </a:extLst>
          </p:cNvPr>
          <p:cNvSpPr/>
          <p:nvPr userDrawn="1"/>
        </p:nvSpPr>
        <p:spPr>
          <a:xfrm>
            <a:off x="2667895" y="3742273"/>
            <a:ext cx="5224580" cy="1246495"/>
          </a:xfrm>
          <a:prstGeom prst="rect">
            <a:avLst/>
          </a:prstGeom>
        </p:spPr>
        <p:txBody>
          <a:bodyPr wrap="square">
            <a:spAutoFit/>
          </a:bodyPr>
          <a:lstStyle/>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Meiosis daughter cells only have half the chromosomes that the parent cell had. They are used for reproduction.</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Meiosis daughter cells are identical to their parent cells.</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Meiosis only happens in plants.</a:t>
            </a:r>
          </a:p>
          <a:p>
            <a:pPr marL="377190" indent="-377190" defTabSz="1005840">
              <a:spcAft>
                <a:spcPts val="600"/>
              </a:spcAft>
              <a:buFontTx/>
              <a:buAutoNum type="alphaUcPeriod"/>
            </a:pPr>
            <a:r>
              <a:rPr lang="en-US" sz="1200" dirty="0">
                <a:solidFill>
                  <a:prstClr val="black"/>
                </a:solidFill>
                <a:latin typeface="Verdana" panose="020B0604030504040204" pitchFamily="34" charset="0"/>
                <a:ea typeface="Verdana" panose="020B0604030504040204" pitchFamily="34" charset="0"/>
              </a:rPr>
              <a:t>Meiosis only happens in animals.</a:t>
            </a:r>
          </a:p>
        </p:txBody>
      </p:sp>
    </p:spTree>
    <p:extLst>
      <p:ext uri="{BB962C8B-B14F-4D97-AF65-F5344CB8AC3E}">
        <p14:creationId xmlns:p14="http://schemas.microsoft.com/office/powerpoint/2010/main" val="23646572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Assess I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D2B181-0BF3-4F51-B599-434A7FEF0D2D}"/>
              </a:ext>
            </a:extLst>
          </p:cNvPr>
          <p:cNvSpPr txBox="1"/>
          <p:nvPr userDrawn="1"/>
        </p:nvSpPr>
        <p:spPr>
          <a:xfrm>
            <a:off x="4210629"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a:t>
            </a:r>
          </a:p>
        </p:txBody>
      </p:sp>
      <p:sp>
        <p:nvSpPr>
          <p:cNvPr id="5" name="TextBox 4">
            <a:extLst>
              <a:ext uri="{FF2B5EF4-FFF2-40B4-BE49-F238E27FC236}">
                <a16:creationId xmlns:a16="http://schemas.microsoft.com/office/drawing/2014/main" id="{82490E7E-EFB0-47ED-8DC1-EE6D713BE435}"/>
              </a:ext>
            </a:extLst>
          </p:cNvPr>
          <p:cNvSpPr txBox="1"/>
          <p:nvPr userDrawn="1"/>
        </p:nvSpPr>
        <p:spPr>
          <a:xfrm>
            <a:off x="0" y="0"/>
            <a:ext cx="2322325" cy="3508653"/>
          </a:xfrm>
          <a:prstGeom prst="rect">
            <a:avLst/>
          </a:prstGeom>
          <a:noFill/>
        </p:spPr>
        <p:txBody>
          <a:bodyPr wrap="squar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4.</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5.</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6.</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7.</a:t>
            </a: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8.</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7" name="Rectangle 6">
            <a:extLst>
              <a:ext uri="{FF2B5EF4-FFF2-40B4-BE49-F238E27FC236}">
                <a16:creationId xmlns:a16="http://schemas.microsoft.com/office/drawing/2014/main" id="{111E3B40-DCB9-4AA6-9F35-02E82CB8464F}"/>
              </a:ext>
            </a:extLst>
          </p:cNvPr>
          <p:cNvSpPr/>
          <p:nvPr userDrawn="1"/>
        </p:nvSpPr>
        <p:spPr>
          <a:xfrm>
            <a:off x="248478" y="417393"/>
            <a:ext cx="2017644" cy="3091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 name="TextBox 19">
            <a:extLst>
              <a:ext uri="{FF2B5EF4-FFF2-40B4-BE49-F238E27FC236}">
                <a16:creationId xmlns:a16="http://schemas.microsoft.com/office/drawing/2014/main" id="{2BDD9288-633C-4439-878D-18C4BB2D7A58}"/>
              </a:ext>
            </a:extLst>
          </p:cNvPr>
          <p:cNvSpPr txBox="1"/>
          <p:nvPr userDrawn="1"/>
        </p:nvSpPr>
        <p:spPr>
          <a:xfrm>
            <a:off x="2575560" y="706806"/>
            <a:ext cx="6431280" cy="55399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500" i="1" dirty="0">
                <a:latin typeface="Verdana" panose="020B0604030504040204" pitchFamily="34" charset="0"/>
                <a:ea typeface="Verdana" panose="020B0604030504040204" pitchFamily="34" charset="0"/>
              </a:rPr>
              <a:t>Use the vocabulary words from “Read It” to complete the following sentences.</a:t>
            </a:r>
          </a:p>
        </p:txBody>
      </p:sp>
      <p:sp>
        <p:nvSpPr>
          <p:cNvPr id="10" name="Rectangle 9">
            <a:extLst>
              <a:ext uri="{FF2B5EF4-FFF2-40B4-BE49-F238E27FC236}">
                <a16:creationId xmlns:a16="http://schemas.microsoft.com/office/drawing/2014/main" id="{77481C1A-6589-494E-B20E-98A8A8CCED96}"/>
              </a:ext>
            </a:extLst>
          </p:cNvPr>
          <p:cNvSpPr/>
          <p:nvPr userDrawn="1"/>
        </p:nvSpPr>
        <p:spPr>
          <a:xfrm>
            <a:off x="2575560" y="1260804"/>
            <a:ext cx="6319962" cy="3139321"/>
          </a:xfrm>
          <a:prstGeom prst="rect">
            <a:avLst/>
          </a:prstGeom>
        </p:spPr>
        <p:txBody>
          <a:bodyPr wrap="square">
            <a:spAutoFit/>
          </a:bodyPr>
          <a:lstStyle/>
          <a:p>
            <a:r>
              <a:rPr lang="en-US" sz="1800" dirty="0">
                <a:latin typeface="Verdana" panose="020B0604030504040204" pitchFamily="34" charset="0"/>
                <a:ea typeface="Verdana" panose="020B0604030504040204" pitchFamily="34" charset="0"/>
                <a:cs typeface="Verdana" panose="020B0604030504040204" pitchFamily="34" charset="0"/>
              </a:rPr>
              <a:t>All cells reproduce to produce new cells. How they reproduce depends on the type of cell is being produced. When you get a paper cut, your cells reproduce by (4)_____ to make new copies that are the same as your old cells to heal. These skin cells are (5)_____ and contain all your DNA. This is different from your gametes, which are (6)_____. These cells are produced through the process of (7)_____. The purpose of these cells is to ensure that your children will have (8)_____, and </a:t>
            </a:r>
          </a:p>
          <a:p>
            <a:r>
              <a:rPr lang="en-US" sz="1800" dirty="0">
                <a:latin typeface="Verdana" panose="020B0604030504040204" pitchFamily="34" charset="0"/>
                <a:ea typeface="Verdana" panose="020B0604030504040204" pitchFamily="34" charset="0"/>
                <a:cs typeface="Verdana" panose="020B0604030504040204" pitchFamily="34" charset="0"/>
              </a:rPr>
              <a:t>not be identical to you.</a:t>
            </a:r>
          </a:p>
        </p:txBody>
      </p:sp>
    </p:spTree>
    <p:extLst>
      <p:ext uri="{BB962C8B-B14F-4D97-AF65-F5344CB8AC3E}">
        <p14:creationId xmlns:p14="http://schemas.microsoft.com/office/powerpoint/2010/main" val="1957967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hadow1">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202D10-BCE1-4A2B-83BB-AC65AE31EBFC}"/>
              </a:ext>
            </a:extLst>
          </p:cNvPr>
          <p:cNvSpPr txBox="1"/>
          <p:nvPr userDrawn="1"/>
        </p:nvSpPr>
        <p:spPr>
          <a:xfrm>
            <a:off x="7016691" y="178017"/>
            <a:ext cx="1930821" cy="1908215"/>
          </a:xfrm>
          <a:prstGeom prst="rect">
            <a:avLst/>
          </a:prstGeom>
          <a:noFill/>
        </p:spPr>
        <p:txBody>
          <a:bodyPr wrap="square" rtlCol="0">
            <a:spAutoFit/>
          </a:bodyPr>
          <a:lstStyle/>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The screens are links you can click to work on that station.</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When you are done, save and come back to this Lab Room.</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As you finish, drag the checkmarks to the checklist below.</a:t>
            </a:r>
          </a:p>
        </p:txBody>
      </p:sp>
      <p:grpSp>
        <p:nvGrpSpPr>
          <p:cNvPr id="14" name="Group 13">
            <a:extLst>
              <a:ext uri="{FF2B5EF4-FFF2-40B4-BE49-F238E27FC236}">
                <a16:creationId xmlns:a16="http://schemas.microsoft.com/office/drawing/2014/main" id="{6995C5F4-B44F-4302-BD00-B3542BC14131}"/>
              </a:ext>
            </a:extLst>
          </p:cNvPr>
          <p:cNvGrpSpPr/>
          <p:nvPr userDrawn="1"/>
        </p:nvGrpSpPr>
        <p:grpSpPr>
          <a:xfrm>
            <a:off x="7226998" y="1823854"/>
            <a:ext cx="2102573" cy="3141629"/>
            <a:chOff x="7348727" y="1833901"/>
            <a:chExt cx="2102573" cy="3141629"/>
          </a:xfrm>
        </p:grpSpPr>
        <p:sp>
          <p:nvSpPr>
            <p:cNvPr id="18" name="TextBox 17">
              <a:extLst>
                <a:ext uri="{FF2B5EF4-FFF2-40B4-BE49-F238E27FC236}">
                  <a16:creationId xmlns:a16="http://schemas.microsoft.com/office/drawing/2014/main" id="{17C8F97E-5320-4DE4-A7E0-0298E9C39751}"/>
                </a:ext>
              </a:extLst>
            </p:cNvPr>
            <p:cNvSpPr txBox="1"/>
            <p:nvPr userDrawn="1"/>
          </p:nvSpPr>
          <p:spPr>
            <a:xfrm>
              <a:off x="7348727" y="1833901"/>
              <a:ext cx="2102573" cy="3141629"/>
            </a:xfrm>
            <a:prstGeom prst="rect">
              <a:avLst/>
            </a:prstGeom>
            <a:noFill/>
          </p:spPr>
          <p:txBody>
            <a:bodyPr wrap="square" rtlCol="0">
              <a:spAutoFit/>
            </a:bodyPr>
            <a:lstStyle/>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Explore It! </a:t>
              </a:r>
            </a:p>
            <a:p>
              <a:pPr marL="227013" indent="0">
                <a:lnSpc>
                  <a:spcPts val="2000"/>
                </a:lnSpc>
              </a:pPr>
              <a:r>
                <a:rPr lang="en-US" sz="1200" b="1" dirty="0">
                  <a:latin typeface="Georgia" panose="02040502050405020303" pitchFamily="18" charset="0"/>
                </a:rPr>
                <a:t>Read It! </a:t>
              </a:r>
            </a:p>
            <a:p>
              <a:pPr marL="227013" indent="0">
                <a:lnSpc>
                  <a:spcPts val="2000"/>
                </a:lnSpc>
              </a:pPr>
              <a:r>
                <a:rPr lang="en-US" sz="1200" b="1" dirty="0">
                  <a:latin typeface="Georgia" panose="02040502050405020303" pitchFamily="18" charset="0"/>
                </a:rPr>
                <a:t>Watch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Research It! </a:t>
              </a:r>
            </a:p>
            <a:p>
              <a:pPr marL="227013" indent="0" algn="l" defTabSz="457200" rtl="0" eaLnBrk="1" latinLnBrk="0" hangingPunct="1">
                <a:lnSpc>
                  <a:spcPts val="2000"/>
                </a:lnSpc>
              </a:pPr>
              <a:endParaRPr lang="en-US" sz="1200" b="1" kern="1200" dirty="0">
                <a:solidFill>
                  <a:schemeClr val="tx1"/>
                </a:solidFill>
                <a:latin typeface="Georgia" panose="02040502050405020303" pitchFamily="18" charset="0"/>
                <a:ea typeface="+mn-ea"/>
                <a:cs typeface="+mn-cs"/>
              </a:endParaRP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Write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Illustrate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Organize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Assess It!</a:t>
              </a:r>
            </a:p>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Challenge It!</a:t>
              </a:r>
              <a:endParaRPr lang="en-US" sz="1050" b="1" dirty="0">
                <a:latin typeface="Georgia" panose="02040502050405020303" pitchFamily="18" charset="0"/>
              </a:endParaRPr>
            </a:p>
          </p:txBody>
        </p:sp>
        <p:pic>
          <p:nvPicPr>
            <p:cNvPr id="19" name="Graphic 18" descr="Checkmark">
              <a:extLst>
                <a:ext uri="{FF2B5EF4-FFF2-40B4-BE49-F238E27FC236}">
                  <a16:creationId xmlns:a16="http://schemas.microsoft.com/office/drawing/2014/main" id="{03A3F8CB-5B85-4A7B-BF4E-8CAF3D5A924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122098"/>
              <a:ext cx="274320" cy="274320"/>
            </a:xfrm>
            <a:prstGeom prst="rect">
              <a:avLst/>
            </a:prstGeom>
          </p:spPr>
        </p:pic>
        <p:pic>
          <p:nvPicPr>
            <p:cNvPr id="20" name="Graphic 19" descr="Checkmark">
              <a:extLst>
                <a:ext uri="{FF2B5EF4-FFF2-40B4-BE49-F238E27FC236}">
                  <a16:creationId xmlns:a16="http://schemas.microsoft.com/office/drawing/2014/main" id="{81E9F382-AAE2-4829-973B-67617A98264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368840"/>
              <a:ext cx="274320" cy="274320"/>
            </a:xfrm>
            <a:prstGeom prst="rect">
              <a:avLst/>
            </a:prstGeom>
          </p:spPr>
        </p:pic>
        <p:pic>
          <p:nvPicPr>
            <p:cNvPr id="21" name="Graphic 20" descr="Checkmark">
              <a:extLst>
                <a:ext uri="{FF2B5EF4-FFF2-40B4-BE49-F238E27FC236}">
                  <a16:creationId xmlns:a16="http://schemas.microsoft.com/office/drawing/2014/main" id="{476B549E-CFC5-42CB-87DC-CE56F9B6967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633000"/>
              <a:ext cx="274320" cy="274320"/>
            </a:xfrm>
            <a:prstGeom prst="rect">
              <a:avLst/>
            </a:prstGeom>
          </p:spPr>
        </p:pic>
        <p:pic>
          <p:nvPicPr>
            <p:cNvPr id="22" name="Graphic 21" descr="Checkmark">
              <a:extLst>
                <a:ext uri="{FF2B5EF4-FFF2-40B4-BE49-F238E27FC236}">
                  <a16:creationId xmlns:a16="http://schemas.microsoft.com/office/drawing/2014/main" id="{B2766617-7F27-48CD-8DC0-9D044CA0F39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888451"/>
              <a:ext cx="274320" cy="274320"/>
            </a:xfrm>
            <a:prstGeom prst="rect">
              <a:avLst/>
            </a:prstGeom>
          </p:spPr>
        </p:pic>
        <p:pic>
          <p:nvPicPr>
            <p:cNvPr id="23" name="Graphic 22" descr="Checkmark">
              <a:extLst>
                <a:ext uri="{FF2B5EF4-FFF2-40B4-BE49-F238E27FC236}">
                  <a16:creationId xmlns:a16="http://schemas.microsoft.com/office/drawing/2014/main" id="{3B43AEF6-4745-4AF8-B193-222114DE1BA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400765"/>
              <a:ext cx="274320" cy="274320"/>
            </a:xfrm>
            <a:prstGeom prst="rect">
              <a:avLst/>
            </a:prstGeom>
          </p:spPr>
        </p:pic>
        <p:pic>
          <p:nvPicPr>
            <p:cNvPr id="24" name="Graphic 23" descr="Checkmark">
              <a:extLst>
                <a:ext uri="{FF2B5EF4-FFF2-40B4-BE49-F238E27FC236}">
                  <a16:creationId xmlns:a16="http://schemas.microsoft.com/office/drawing/2014/main" id="{1220B32F-E743-48AD-A284-D196448A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638798"/>
              <a:ext cx="274320" cy="274320"/>
            </a:xfrm>
            <a:prstGeom prst="rect">
              <a:avLst/>
            </a:prstGeom>
          </p:spPr>
        </p:pic>
        <p:pic>
          <p:nvPicPr>
            <p:cNvPr id="25" name="Graphic 24" descr="Checkmark">
              <a:extLst>
                <a:ext uri="{FF2B5EF4-FFF2-40B4-BE49-F238E27FC236}">
                  <a16:creationId xmlns:a16="http://schemas.microsoft.com/office/drawing/2014/main" id="{7E35D56A-F47B-4C48-BF94-A204E2FA7FF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902958"/>
              <a:ext cx="274320" cy="274320"/>
            </a:xfrm>
            <a:prstGeom prst="rect">
              <a:avLst/>
            </a:prstGeom>
          </p:spPr>
        </p:pic>
        <p:pic>
          <p:nvPicPr>
            <p:cNvPr id="26" name="Graphic 25" descr="Checkmark">
              <a:extLst>
                <a:ext uri="{FF2B5EF4-FFF2-40B4-BE49-F238E27FC236}">
                  <a16:creationId xmlns:a16="http://schemas.microsoft.com/office/drawing/2014/main" id="{CD49CC6F-606F-420E-92E1-17A38B63405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4158409"/>
              <a:ext cx="274320" cy="274320"/>
            </a:xfrm>
            <a:prstGeom prst="rect">
              <a:avLst/>
            </a:prstGeom>
          </p:spPr>
        </p:pic>
        <p:pic>
          <p:nvPicPr>
            <p:cNvPr id="27" name="Graphic 26" descr="Checkmark">
              <a:extLst>
                <a:ext uri="{FF2B5EF4-FFF2-40B4-BE49-F238E27FC236}">
                  <a16:creationId xmlns:a16="http://schemas.microsoft.com/office/drawing/2014/main" id="{37DABB72-515E-46AF-A7A9-95D64FE32F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4657665"/>
              <a:ext cx="274320" cy="274320"/>
            </a:xfrm>
            <a:prstGeom prst="rect">
              <a:avLst/>
            </a:prstGeom>
          </p:spPr>
        </p:pic>
      </p:grpSp>
      <p:sp>
        <p:nvSpPr>
          <p:cNvPr id="2" name="TextBox 1">
            <a:extLst>
              <a:ext uri="{FF2B5EF4-FFF2-40B4-BE49-F238E27FC236}">
                <a16:creationId xmlns:a16="http://schemas.microsoft.com/office/drawing/2014/main" id="{0FD7CA12-B913-452D-AA3B-AC724699DD5A}"/>
              </a:ext>
            </a:extLst>
          </p:cNvPr>
          <p:cNvSpPr txBox="1"/>
          <p:nvPr userDrawn="1"/>
        </p:nvSpPr>
        <p:spPr>
          <a:xfrm>
            <a:off x="2629912" y="687771"/>
            <a:ext cx="1586038" cy="977191"/>
          </a:xfrm>
          <a:prstGeom prst="rect">
            <a:avLst/>
          </a:prstGeom>
          <a:noFill/>
        </p:spPr>
        <p:txBody>
          <a:bodyPr wrap="square" rtlCol="0">
            <a:spAutoFit/>
          </a:bodyPr>
          <a:lstStyle/>
          <a:p>
            <a:pPr algn="ctr">
              <a:lnSpc>
                <a:spcPct val="150000"/>
              </a:lnSpc>
            </a:pPr>
            <a:r>
              <a:rPr lang="en-US" sz="2000" b="1" dirty="0">
                <a:latin typeface="Janda Safe and Sound" panose="02000503000000020004" pitchFamily="2" charset="0"/>
              </a:rPr>
              <a:t>Mitosis and Meiosis</a:t>
            </a:r>
          </a:p>
        </p:txBody>
      </p:sp>
      <p:pic>
        <p:nvPicPr>
          <p:cNvPr id="3" name="Picture 2" descr="A close up of a logo&#10;&#10;Description automatically generated">
            <a:extLst>
              <a:ext uri="{FF2B5EF4-FFF2-40B4-BE49-F238E27FC236}">
                <a16:creationId xmlns:a16="http://schemas.microsoft.com/office/drawing/2014/main" id="{15E48944-8DF7-4CE7-B0DC-9AF8D8EB33C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11600" y="4376202"/>
            <a:ext cx="1798324" cy="987554"/>
          </a:xfrm>
          <a:prstGeom prst="rect">
            <a:avLst/>
          </a:prstGeom>
        </p:spPr>
      </p:pic>
    </p:spTree>
    <p:extLst>
      <p:ext uri="{BB962C8B-B14F-4D97-AF65-F5344CB8AC3E}">
        <p14:creationId xmlns:p14="http://schemas.microsoft.com/office/powerpoint/2010/main" val="4175766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llenge It">
    <p:spTree>
      <p:nvGrpSpPr>
        <p:cNvPr id="1" name=""/>
        <p:cNvGrpSpPr/>
        <p:nvPr/>
      </p:nvGrpSpPr>
      <p:grpSpPr>
        <a:xfrm>
          <a:off x="0" y="0"/>
          <a:ext cx="0" cy="0"/>
          <a:chOff x="0" y="0"/>
          <a:chExt cx="0" cy="0"/>
        </a:xfrm>
      </p:grpSpPr>
      <p:graphicFrame>
        <p:nvGraphicFramePr>
          <p:cNvPr id="15" name="Table 15">
            <a:extLst>
              <a:ext uri="{FF2B5EF4-FFF2-40B4-BE49-F238E27FC236}">
                <a16:creationId xmlns:a16="http://schemas.microsoft.com/office/drawing/2014/main" id="{25353455-9749-4D24-9DF0-9DBC6E3C350C}"/>
              </a:ext>
            </a:extLst>
          </p:cNvPr>
          <p:cNvGraphicFramePr>
            <a:graphicFrameLocks noGrp="1"/>
          </p:cNvGraphicFramePr>
          <p:nvPr userDrawn="1">
            <p:extLst>
              <p:ext uri="{D42A27DB-BD31-4B8C-83A1-F6EECF244321}">
                <p14:modId xmlns:p14="http://schemas.microsoft.com/office/powerpoint/2010/main" val="2452076995"/>
              </p:ext>
            </p:extLst>
          </p:nvPr>
        </p:nvGraphicFramePr>
        <p:xfrm>
          <a:off x="3382318" y="1577064"/>
          <a:ext cx="5037782" cy="3143000"/>
        </p:xfrm>
        <a:graphic>
          <a:graphicData uri="http://schemas.openxmlformats.org/drawingml/2006/table">
            <a:tbl>
              <a:tblPr firstRow="1" bandRow="1">
                <a:tableStyleId>{5C22544A-7EE6-4342-B048-85BDC9FD1C3A}</a:tableStyleId>
              </a:tblPr>
              <a:tblGrid>
                <a:gridCol w="2518891">
                  <a:extLst>
                    <a:ext uri="{9D8B030D-6E8A-4147-A177-3AD203B41FA5}">
                      <a16:colId xmlns:a16="http://schemas.microsoft.com/office/drawing/2014/main" val="2633989542"/>
                    </a:ext>
                  </a:extLst>
                </a:gridCol>
                <a:gridCol w="2518891">
                  <a:extLst>
                    <a:ext uri="{9D8B030D-6E8A-4147-A177-3AD203B41FA5}">
                      <a16:colId xmlns:a16="http://schemas.microsoft.com/office/drawing/2014/main" val="236157691"/>
                    </a:ext>
                  </a:extLst>
                </a:gridCol>
              </a:tblGrid>
              <a:tr h="1571500">
                <a:tc>
                  <a:txBody>
                    <a:bodyPr/>
                    <a:lstStyle/>
                    <a:p>
                      <a:pPr algn="ctr"/>
                      <a:endParaRPr lang="en-US" dirty="0"/>
                    </a:p>
                  </a:txBody>
                  <a:tcPr anchor="ct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7030A0">
                        <a:alpha val="50000"/>
                      </a:srgbClr>
                    </a:solidFill>
                  </a:tcPr>
                </a:tc>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FD9FF">
                        <a:alpha val="50000"/>
                      </a:srgbClr>
                    </a:solidFill>
                  </a:tcPr>
                </a:tc>
                <a:extLst>
                  <a:ext uri="{0D108BD9-81ED-4DB2-BD59-A6C34878D82A}">
                    <a16:rowId xmlns:a16="http://schemas.microsoft.com/office/drawing/2014/main" val="2615647320"/>
                  </a:ext>
                </a:extLst>
              </a:tr>
              <a:tr h="1571500">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FFD9FF">
                        <a:alpha val="50000"/>
                      </a:srgbClr>
                    </a:solidFill>
                  </a:tcPr>
                </a:tc>
                <a:tc>
                  <a:txBody>
                    <a:bodyPr/>
                    <a:lstStyle/>
                    <a:p>
                      <a:endParaRPr lang="en-US" dirty="0"/>
                    </a:p>
                  </a:txBody>
                  <a:tcPr>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12700" cap="flat" cmpd="sng" algn="ctr">
                      <a:solidFill>
                        <a:srgbClr val="7030A0"/>
                      </a:solidFill>
                      <a:prstDash val="solid"/>
                      <a:round/>
                      <a:headEnd type="none" w="med" len="med"/>
                      <a:tailEnd type="none" w="med" len="med"/>
                    </a:lnT>
                    <a:lnB w="12700" cap="flat" cmpd="sng" algn="ctr">
                      <a:solidFill>
                        <a:srgbClr val="7030A0"/>
                      </a:solidFill>
                      <a:prstDash val="solid"/>
                      <a:round/>
                      <a:headEnd type="none" w="med" len="med"/>
                      <a:tailEnd type="none" w="med" len="med"/>
                    </a:lnB>
                    <a:lnTlToBr w="12700" cmpd="sng">
                      <a:noFill/>
                      <a:prstDash val="solid"/>
                    </a:lnTlToBr>
                    <a:lnBlToTr w="12700" cmpd="sng">
                      <a:noFill/>
                      <a:prstDash val="solid"/>
                    </a:lnBlToTr>
                    <a:solidFill>
                      <a:srgbClr val="7030A0">
                        <a:alpha val="50000"/>
                      </a:srgbClr>
                    </a:solidFill>
                  </a:tcPr>
                </a:tc>
                <a:extLst>
                  <a:ext uri="{0D108BD9-81ED-4DB2-BD59-A6C34878D82A}">
                    <a16:rowId xmlns:a16="http://schemas.microsoft.com/office/drawing/2014/main" val="3664205265"/>
                  </a:ext>
                </a:extLst>
              </a:tr>
            </a:tbl>
          </a:graphicData>
        </a:graphic>
      </p:graphicFrame>
      <p:sp>
        <p:nvSpPr>
          <p:cNvPr id="2" name="Rectangle 1">
            <a:extLst>
              <a:ext uri="{FF2B5EF4-FFF2-40B4-BE49-F238E27FC236}">
                <a16:creationId xmlns:a16="http://schemas.microsoft.com/office/drawing/2014/main" id="{84F06F82-1646-4F31-9CBA-23C41FF8C119}"/>
              </a:ext>
            </a:extLst>
          </p:cNvPr>
          <p:cNvSpPr/>
          <p:nvPr userDrawn="1"/>
        </p:nvSpPr>
        <p:spPr>
          <a:xfrm>
            <a:off x="3382319" y="629755"/>
            <a:ext cx="5487361" cy="830997"/>
          </a:xfrm>
          <a:prstGeom prst="rect">
            <a:avLst/>
          </a:prstGeom>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rPr>
              <a:t>All other stations must be completed before you begin this station.  Choose one or more of the activities below.</a:t>
            </a:r>
          </a:p>
        </p:txBody>
      </p:sp>
      <p:sp>
        <p:nvSpPr>
          <p:cNvPr id="21" name="TextBox 20">
            <a:extLst>
              <a:ext uri="{FF2B5EF4-FFF2-40B4-BE49-F238E27FC236}">
                <a16:creationId xmlns:a16="http://schemas.microsoft.com/office/drawing/2014/main" id="{26DFBCA8-9289-4AC3-B083-AC23E40C4776}"/>
              </a:ext>
            </a:extLst>
          </p:cNvPr>
          <p:cNvSpPr txBox="1"/>
          <p:nvPr userDrawn="1"/>
        </p:nvSpPr>
        <p:spPr>
          <a:xfrm>
            <a:off x="305566" y="2368535"/>
            <a:ext cx="1704912" cy="1077218"/>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Click on the word to go to the page for that activity.</a:t>
            </a:r>
          </a:p>
        </p:txBody>
      </p:sp>
    </p:spTree>
    <p:extLst>
      <p:ext uri="{BB962C8B-B14F-4D97-AF65-F5344CB8AC3E}">
        <p14:creationId xmlns:p14="http://schemas.microsoft.com/office/powerpoint/2010/main" val="2042484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DD6FCF-71D2-437D-BE61-E9C151307CDB}"/>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COMIC STRIP</a:t>
            </a:r>
            <a:endParaRPr lang="en-US" sz="1600" dirty="0">
              <a:latin typeface="Verdana" panose="020B0604030504040204" pitchFamily="34" charset="0"/>
              <a:ea typeface="Verdana" panose="020B0604030504040204" pitchFamily="34" charset="0"/>
            </a:endParaRPr>
          </a:p>
        </p:txBody>
      </p:sp>
      <p:sp>
        <p:nvSpPr>
          <p:cNvPr id="9" name="TextBox 8">
            <a:extLst>
              <a:ext uri="{FF2B5EF4-FFF2-40B4-BE49-F238E27FC236}">
                <a16:creationId xmlns:a16="http://schemas.microsoft.com/office/drawing/2014/main" id="{2C489788-2908-440F-A438-289D161D41E3}"/>
              </a:ext>
            </a:extLst>
          </p:cNvPr>
          <p:cNvSpPr txBox="1"/>
          <p:nvPr userDrawn="1"/>
        </p:nvSpPr>
        <p:spPr>
          <a:xfrm>
            <a:off x="261048" y="678924"/>
            <a:ext cx="2158302" cy="2800767"/>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Create a comic strip with at least four panels that illustrates mitosis and meiosis. You must use all of the vocabulary words from “Read It” and at least one illustration per panel.</a:t>
            </a:r>
          </a:p>
        </p:txBody>
      </p:sp>
      <p:sp>
        <p:nvSpPr>
          <p:cNvPr id="11" name="TextBox 10">
            <a:extLst>
              <a:ext uri="{FF2B5EF4-FFF2-40B4-BE49-F238E27FC236}">
                <a16:creationId xmlns:a16="http://schemas.microsoft.com/office/drawing/2014/main" id="{1CBDF0A6-1CD5-41CE-A79C-5F3FBB2C0248}"/>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comic strip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986974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584775"/>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WANTED POSTER</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832209"/>
            <a:ext cx="2158302" cy="2308324"/>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Research mitosis or meiosis. Create a wanted poster that shows what the process looks like. You must find a way to include the stages of the process you chose.</a:t>
            </a:r>
          </a:p>
        </p:txBody>
      </p:sp>
      <p:sp>
        <p:nvSpPr>
          <p:cNvPr id="5" name="TextBox 4">
            <a:extLst>
              <a:ext uri="{FF2B5EF4-FFF2-40B4-BE49-F238E27FC236}">
                <a16:creationId xmlns:a16="http://schemas.microsoft.com/office/drawing/2014/main" id="{8EF4467D-F427-47B6-A0B5-66959B4EE245}"/>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wanted poster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12974949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338554"/>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FLIPBOOK</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7" y="619185"/>
            <a:ext cx="2206849" cy="2554545"/>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Create a flipbook that uses at least 5 separate pages to demonstrate either mitosis or meiosis. You may use the following website as a resource: </a:t>
            </a:r>
            <a:r>
              <a:rPr lang="en-US" sz="1600" dirty="0">
                <a:latin typeface="Verdana" panose="020B0604030504040204" pitchFamily="34" charset="0"/>
                <a:ea typeface="Verdana" panose="020B0604030504040204" pitchFamily="34" charset="0"/>
                <a:hlinkClick r:id="rId2"/>
              </a:rPr>
              <a:t>https://www.flipbookpdf.net/</a:t>
            </a:r>
            <a:endParaRPr lang="en-US" sz="1600" dirty="0">
              <a:latin typeface="Verdana" panose="020B0604030504040204" pitchFamily="34" charset="0"/>
              <a:ea typeface="Verdana" panose="020B0604030504040204" pitchFamily="34" charset="0"/>
            </a:endParaRPr>
          </a:p>
        </p:txBody>
      </p:sp>
      <p:sp>
        <p:nvSpPr>
          <p:cNvPr id="7" name="TextBox 6">
            <a:extLst>
              <a:ext uri="{FF2B5EF4-FFF2-40B4-BE49-F238E27FC236}">
                <a16:creationId xmlns:a16="http://schemas.microsoft.com/office/drawing/2014/main" id="{85CCE542-16D2-49F7-A40E-0F026D1289E0}"/>
              </a:ext>
            </a:extLst>
          </p:cNvPr>
          <p:cNvSpPr txBox="1"/>
          <p:nvPr userDrawn="1"/>
        </p:nvSpPr>
        <p:spPr>
          <a:xfrm>
            <a:off x="2724539" y="1001486"/>
            <a:ext cx="6158413" cy="3447098"/>
          </a:xfrm>
          <a:custGeom>
            <a:avLst/>
            <a:gdLst>
              <a:gd name="connsiteX0" fmla="*/ 0 w 6158413"/>
              <a:gd name="connsiteY0" fmla="*/ 0 h 3447098"/>
              <a:gd name="connsiteX1" fmla="*/ 375103 w 6158413"/>
              <a:gd name="connsiteY1" fmla="*/ 0 h 3447098"/>
              <a:gd name="connsiteX2" fmla="*/ 811791 w 6158413"/>
              <a:gd name="connsiteY2" fmla="*/ 0 h 3447098"/>
              <a:gd name="connsiteX3" fmla="*/ 1494815 w 6158413"/>
              <a:gd name="connsiteY3" fmla="*/ 0 h 3447098"/>
              <a:gd name="connsiteX4" fmla="*/ 1931502 w 6158413"/>
              <a:gd name="connsiteY4" fmla="*/ 0 h 3447098"/>
              <a:gd name="connsiteX5" fmla="*/ 2368190 w 6158413"/>
              <a:gd name="connsiteY5" fmla="*/ 0 h 3447098"/>
              <a:gd name="connsiteX6" fmla="*/ 2804877 w 6158413"/>
              <a:gd name="connsiteY6" fmla="*/ 0 h 3447098"/>
              <a:gd name="connsiteX7" fmla="*/ 3303149 w 6158413"/>
              <a:gd name="connsiteY7" fmla="*/ 0 h 3447098"/>
              <a:gd name="connsiteX8" fmla="*/ 3678252 w 6158413"/>
              <a:gd name="connsiteY8" fmla="*/ 0 h 3447098"/>
              <a:gd name="connsiteX9" fmla="*/ 4114940 w 6158413"/>
              <a:gd name="connsiteY9" fmla="*/ 0 h 3447098"/>
              <a:gd name="connsiteX10" fmla="*/ 4613211 w 6158413"/>
              <a:gd name="connsiteY10" fmla="*/ 0 h 3447098"/>
              <a:gd name="connsiteX11" fmla="*/ 5234651 w 6158413"/>
              <a:gd name="connsiteY11" fmla="*/ 0 h 3447098"/>
              <a:gd name="connsiteX12" fmla="*/ 6158413 w 6158413"/>
              <a:gd name="connsiteY12" fmla="*/ 0 h 3447098"/>
              <a:gd name="connsiteX13" fmla="*/ 6158413 w 6158413"/>
              <a:gd name="connsiteY13" fmla="*/ 540045 h 3447098"/>
              <a:gd name="connsiteX14" fmla="*/ 6158413 w 6158413"/>
              <a:gd name="connsiteY14" fmla="*/ 1011149 h 3447098"/>
              <a:gd name="connsiteX15" fmla="*/ 6158413 w 6158413"/>
              <a:gd name="connsiteY15" fmla="*/ 1551194 h 3447098"/>
              <a:gd name="connsiteX16" fmla="*/ 6158413 w 6158413"/>
              <a:gd name="connsiteY16" fmla="*/ 2160181 h 3447098"/>
              <a:gd name="connsiteX17" fmla="*/ 6158413 w 6158413"/>
              <a:gd name="connsiteY17" fmla="*/ 2665756 h 3447098"/>
              <a:gd name="connsiteX18" fmla="*/ 6158413 w 6158413"/>
              <a:gd name="connsiteY18" fmla="*/ 3447098 h 3447098"/>
              <a:gd name="connsiteX19" fmla="*/ 5598557 w 6158413"/>
              <a:gd name="connsiteY19" fmla="*/ 3447098 h 3447098"/>
              <a:gd name="connsiteX20" fmla="*/ 5161870 w 6158413"/>
              <a:gd name="connsiteY20" fmla="*/ 3447098 h 3447098"/>
              <a:gd name="connsiteX21" fmla="*/ 4602014 w 6158413"/>
              <a:gd name="connsiteY21" fmla="*/ 3447098 h 3447098"/>
              <a:gd name="connsiteX22" fmla="*/ 3918990 w 6158413"/>
              <a:gd name="connsiteY22" fmla="*/ 3447098 h 3447098"/>
              <a:gd name="connsiteX23" fmla="*/ 3420718 w 6158413"/>
              <a:gd name="connsiteY23" fmla="*/ 3447098 h 3447098"/>
              <a:gd name="connsiteX24" fmla="*/ 2922447 w 6158413"/>
              <a:gd name="connsiteY24" fmla="*/ 3447098 h 3447098"/>
              <a:gd name="connsiteX25" fmla="*/ 2485759 w 6158413"/>
              <a:gd name="connsiteY25" fmla="*/ 3447098 h 3447098"/>
              <a:gd name="connsiteX26" fmla="*/ 2110656 w 6158413"/>
              <a:gd name="connsiteY26" fmla="*/ 3447098 h 3447098"/>
              <a:gd name="connsiteX27" fmla="*/ 1673969 w 6158413"/>
              <a:gd name="connsiteY27" fmla="*/ 3447098 h 3447098"/>
              <a:gd name="connsiteX28" fmla="*/ 1175697 w 6158413"/>
              <a:gd name="connsiteY28" fmla="*/ 3447098 h 3447098"/>
              <a:gd name="connsiteX29" fmla="*/ 554257 w 6158413"/>
              <a:gd name="connsiteY29" fmla="*/ 3447098 h 3447098"/>
              <a:gd name="connsiteX30" fmla="*/ 0 w 6158413"/>
              <a:gd name="connsiteY30" fmla="*/ 3447098 h 3447098"/>
              <a:gd name="connsiteX31" fmla="*/ 0 w 6158413"/>
              <a:gd name="connsiteY31" fmla="*/ 2872582 h 3447098"/>
              <a:gd name="connsiteX32" fmla="*/ 0 w 6158413"/>
              <a:gd name="connsiteY32" fmla="*/ 2367007 h 3447098"/>
              <a:gd name="connsiteX33" fmla="*/ 0 w 6158413"/>
              <a:gd name="connsiteY33" fmla="*/ 1895904 h 3447098"/>
              <a:gd name="connsiteX34" fmla="*/ 0 w 6158413"/>
              <a:gd name="connsiteY34" fmla="*/ 1355859 h 3447098"/>
              <a:gd name="connsiteX35" fmla="*/ 0 w 6158413"/>
              <a:gd name="connsiteY35" fmla="*/ 815813 h 3447098"/>
              <a:gd name="connsiteX36" fmla="*/ 0 w 6158413"/>
              <a:gd name="connsiteY36" fmla="*/ 0 h 3447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158413" h="3447098"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76379" y="246506"/>
                  <a:pt x="6106807" y="404763"/>
                  <a:pt x="6158413" y="540045"/>
                </a:cubicBezTo>
                <a:cubicBezTo>
                  <a:pt x="6210019" y="675327"/>
                  <a:pt x="6140892" y="828791"/>
                  <a:pt x="6158413" y="1011149"/>
                </a:cubicBezTo>
                <a:cubicBezTo>
                  <a:pt x="6175934" y="1193507"/>
                  <a:pt x="6102849" y="1343294"/>
                  <a:pt x="6158413" y="1551194"/>
                </a:cubicBezTo>
                <a:cubicBezTo>
                  <a:pt x="6213977" y="1759095"/>
                  <a:pt x="6155933" y="1966751"/>
                  <a:pt x="6158413" y="2160181"/>
                </a:cubicBezTo>
                <a:cubicBezTo>
                  <a:pt x="6160893" y="2353611"/>
                  <a:pt x="6139841" y="2516660"/>
                  <a:pt x="6158413" y="2665756"/>
                </a:cubicBezTo>
                <a:cubicBezTo>
                  <a:pt x="6176985" y="2814853"/>
                  <a:pt x="6134208" y="3250711"/>
                  <a:pt x="6158413" y="3447098"/>
                </a:cubicBezTo>
                <a:cubicBezTo>
                  <a:pt x="5922714" y="3483263"/>
                  <a:pt x="5846895" y="3389602"/>
                  <a:pt x="5598557" y="3447098"/>
                </a:cubicBezTo>
                <a:cubicBezTo>
                  <a:pt x="5350219" y="3504594"/>
                  <a:pt x="5292210" y="3428799"/>
                  <a:pt x="5161870" y="3447098"/>
                </a:cubicBezTo>
                <a:cubicBezTo>
                  <a:pt x="5031530" y="3465397"/>
                  <a:pt x="4761389" y="3427731"/>
                  <a:pt x="4602014" y="3447098"/>
                </a:cubicBezTo>
                <a:cubicBezTo>
                  <a:pt x="4442639" y="3466465"/>
                  <a:pt x="4112603" y="3444438"/>
                  <a:pt x="3918990" y="3447098"/>
                </a:cubicBezTo>
                <a:cubicBezTo>
                  <a:pt x="3725377" y="3449758"/>
                  <a:pt x="3549850" y="3437359"/>
                  <a:pt x="3420718" y="3447098"/>
                </a:cubicBezTo>
                <a:cubicBezTo>
                  <a:pt x="3291586" y="3456837"/>
                  <a:pt x="3035261" y="3439784"/>
                  <a:pt x="2922447" y="3447098"/>
                </a:cubicBezTo>
                <a:cubicBezTo>
                  <a:pt x="2809633" y="3454412"/>
                  <a:pt x="2665177" y="3434637"/>
                  <a:pt x="2485759" y="3447098"/>
                </a:cubicBezTo>
                <a:cubicBezTo>
                  <a:pt x="2306341" y="3459559"/>
                  <a:pt x="2219098" y="3444065"/>
                  <a:pt x="2110656" y="3447098"/>
                </a:cubicBezTo>
                <a:cubicBezTo>
                  <a:pt x="2002214" y="3450131"/>
                  <a:pt x="1852511" y="3438574"/>
                  <a:pt x="1673969" y="3447098"/>
                </a:cubicBezTo>
                <a:cubicBezTo>
                  <a:pt x="1495427" y="3455622"/>
                  <a:pt x="1304209" y="3436277"/>
                  <a:pt x="1175697" y="3447098"/>
                </a:cubicBezTo>
                <a:cubicBezTo>
                  <a:pt x="1047185" y="3457919"/>
                  <a:pt x="697390" y="3414842"/>
                  <a:pt x="554257" y="3447098"/>
                </a:cubicBezTo>
                <a:cubicBezTo>
                  <a:pt x="411124" y="3479354"/>
                  <a:pt x="170097" y="3432271"/>
                  <a:pt x="0" y="3447098"/>
                </a:cubicBezTo>
                <a:cubicBezTo>
                  <a:pt x="-36203" y="3299109"/>
                  <a:pt x="59206" y="2999807"/>
                  <a:pt x="0" y="2872582"/>
                </a:cubicBezTo>
                <a:cubicBezTo>
                  <a:pt x="-59206" y="2745357"/>
                  <a:pt x="1463" y="2510845"/>
                  <a:pt x="0" y="2367007"/>
                </a:cubicBezTo>
                <a:cubicBezTo>
                  <a:pt x="-1463" y="2223169"/>
                  <a:pt x="41464" y="2022255"/>
                  <a:pt x="0" y="1895904"/>
                </a:cubicBezTo>
                <a:cubicBezTo>
                  <a:pt x="-41464" y="1769553"/>
                  <a:pt x="63049" y="1538440"/>
                  <a:pt x="0" y="1355859"/>
                </a:cubicBezTo>
                <a:cubicBezTo>
                  <a:pt x="-63049" y="1173278"/>
                  <a:pt x="27207" y="940969"/>
                  <a:pt x="0" y="815813"/>
                </a:cubicBezTo>
                <a:cubicBezTo>
                  <a:pt x="-27207" y="690657"/>
                  <a:pt x="89283" y="222679"/>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flipbook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Use a crossword app.  Create your crossword,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5140242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1624A3-8AA8-4AEE-99DE-E4DA3E2F26A9}"/>
              </a:ext>
            </a:extLst>
          </p:cNvPr>
          <p:cNvSpPr txBox="1"/>
          <p:nvPr userDrawn="1"/>
        </p:nvSpPr>
        <p:spPr>
          <a:xfrm>
            <a:off x="261048" y="274661"/>
            <a:ext cx="2099556" cy="584775"/>
          </a:xfrm>
          <a:prstGeom prst="rect">
            <a:avLst/>
          </a:prstGeom>
          <a:noFill/>
        </p:spPr>
        <p:txBody>
          <a:bodyPr wrap="square" rtlCol="0">
            <a:spAutoFit/>
          </a:bodyPr>
          <a:lstStyle/>
          <a:p>
            <a:pPr algn="l"/>
            <a:r>
              <a:rPr lang="en-US" sz="1600" b="1" dirty="0">
                <a:latin typeface="Verdana" panose="020B0604030504040204" pitchFamily="34" charset="0"/>
                <a:ea typeface="Verdana" panose="020B0604030504040204" pitchFamily="34" charset="0"/>
              </a:rPr>
              <a:t>COMPARE AND CONTRAST</a:t>
            </a:r>
            <a:endParaRPr lang="en-US" sz="1600"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2189923A-A9FC-4E20-BF81-2A87C963EDAB}"/>
              </a:ext>
            </a:extLst>
          </p:cNvPr>
          <p:cNvSpPr txBox="1"/>
          <p:nvPr userDrawn="1"/>
        </p:nvSpPr>
        <p:spPr>
          <a:xfrm>
            <a:off x="261048" y="828361"/>
            <a:ext cx="1704912" cy="2062103"/>
          </a:xfrm>
          <a:prstGeom prst="rect">
            <a:avLst/>
          </a:prstGeom>
          <a:noFill/>
        </p:spPr>
        <p:txBody>
          <a:bodyPr wrap="square" rtlCol="0">
            <a:spAutoFit/>
          </a:bodyPr>
          <a:lstStyle/>
          <a:p>
            <a:r>
              <a:rPr lang="en-US" sz="1600" dirty="0">
                <a:latin typeface="Verdana" panose="020B0604030504040204" pitchFamily="34" charset="0"/>
                <a:ea typeface="Verdana" panose="020B0604030504040204" pitchFamily="34" charset="0"/>
              </a:rPr>
              <a:t>Create a chart that compares and contrasts mitosis and meiosis. Attach your chart to your lab worksheet.</a:t>
            </a:r>
            <a:endParaRPr lang="en-US" sz="1600" b="1" dirty="0">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522241BF-BCF3-4C4A-A486-84CB90E09860}"/>
              </a:ext>
            </a:extLst>
          </p:cNvPr>
          <p:cNvSpPr txBox="1"/>
          <p:nvPr userDrawn="1"/>
        </p:nvSpPr>
        <p:spPr>
          <a:xfrm>
            <a:off x="2724539" y="1001486"/>
            <a:ext cx="6158413" cy="3662541"/>
          </a:xfrm>
          <a:custGeom>
            <a:avLst/>
            <a:gdLst>
              <a:gd name="connsiteX0" fmla="*/ 0 w 6158413"/>
              <a:gd name="connsiteY0" fmla="*/ 0 h 3662541"/>
              <a:gd name="connsiteX1" fmla="*/ 375103 w 6158413"/>
              <a:gd name="connsiteY1" fmla="*/ 0 h 3662541"/>
              <a:gd name="connsiteX2" fmla="*/ 811791 w 6158413"/>
              <a:gd name="connsiteY2" fmla="*/ 0 h 3662541"/>
              <a:gd name="connsiteX3" fmla="*/ 1494815 w 6158413"/>
              <a:gd name="connsiteY3" fmla="*/ 0 h 3662541"/>
              <a:gd name="connsiteX4" fmla="*/ 1931502 w 6158413"/>
              <a:gd name="connsiteY4" fmla="*/ 0 h 3662541"/>
              <a:gd name="connsiteX5" fmla="*/ 2368190 w 6158413"/>
              <a:gd name="connsiteY5" fmla="*/ 0 h 3662541"/>
              <a:gd name="connsiteX6" fmla="*/ 2804877 w 6158413"/>
              <a:gd name="connsiteY6" fmla="*/ 0 h 3662541"/>
              <a:gd name="connsiteX7" fmla="*/ 3303149 w 6158413"/>
              <a:gd name="connsiteY7" fmla="*/ 0 h 3662541"/>
              <a:gd name="connsiteX8" fmla="*/ 3678252 w 6158413"/>
              <a:gd name="connsiteY8" fmla="*/ 0 h 3662541"/>
              <a:gd name="connsiteX9" fmla="*/ 4114940 w 6158413"/>
              <a:gd name="connsiteY9" fmla="*/ 0 h 3662541"/>
              <a:gd name="connsiteX10" fmla="*/ 4613211 w 6158413"/>
              <a:gd name="connsiteY10" fmla="*/ 0 h 3662541"/>
              <a:gd name="connsiteX11" fmla="*/ 5234651 w 6158413"/>
              <a:gd name="connsiteY11" fmla="*/ 0 h 3662541"/>
              <a:gd name="connsiteX12" fmla="*/ 6158413 w 6158413"/>
              <a:gd name="connsiteY12" fmla="*/ 0 h 3662541"/>
              <a:gd name="connsiteX13" fmla="*/ 6158413 w 6158413"/>
              <a:gd name="connsiteY13" fmla="*/ 486595 h 3662541"/>
              <a:gd name="connsiteX14" fmla="*/ 6158413 w 6158413"/>
              <a:gd name="connsiteY14" fmla="*/ 899939 h 3662541"/>
              <a:gd name="connsiteX15" fmla="*/ 6158413 w 6158413"/>
              <a:gd name="connsiteY15" fmla="*/ 1386533 h 3662541"/>
              <a:gd name="connsiteX16" fmla="*/ 6158413 w 6158413"/>
              <a:gd name="connsiteY16" fmla="*/ 1946379 h 3662541"/>
              <a:gd name="connsiteX17" fmla="*/ 6158413 w 6158413"/>
              <a:gd name="connsiteY17" fmla="*/ 2396348 h 3662541"/>
              <a:gd name="connsiteX18" fmla="*/ 6158413 w 6158413"/>
              <a:gd name="connsiteY18" fmla="*/ 2846318 h 3662541"/>
              <a:gd name="connsiteX19" fmla="*/ 6158413 w 6158413"/>
              <a:gd name="connsiteY19" fmla="*/ 3662541 h 3662541"/>
              <a:gd name="connsiteX20" fmla="*/ 5783310 w 6158413"/>
              <a:gd name="connsiteY20" fmla="*/ 3662541 h 3662541"/>
              <a:gd name="connsiteX21" fmla="*/ 5223454 w 6158413"/>
              <a:gd name="connsiteY21" fmla="*/ 3662541 h 3662541"/>
              <a:gd name="connsiteX22" fmla="*/ 4540430 w 6158413"/>
              <a:gd name="connsiteY22" fmla="*/ 3662541 h 3662541"/>
              <a:gd name="connsiteX23" fmla="*/ 4042158 w 6158413"/>
              <a:gd name="connsiteY23" fmla="*/ 3662541 h 3662541"/>
              <a:gd name="connsiteX24" fmla="*/ 3543887 w 6158413"/>
              <a:gd name="connsiteY24" fmla="*/ 3662541 h 3662541"/>
              <a:gd name="connsiteX25" fmla="*/ 3107199 w 6158413"/>
              <a:gd name="connsiteY25" fmla="*/ 3662541 h 3662541"/>
              <a:gd name="connsiteX26" fmla="*/ 2732096 w 6158413"/>
              <a:gd name="connsiteY26" fmla="*/ 3662541 h 3662541"/>
              <a:gd name="connsiteX27" fmla="*/ 2295408 w 6158413"/>
              <a:gd name="connsiteY27" fmla="*/ 3662541 h 3662541"/>
              <a:gd name="connsiteX28" fmla="*/ 1797137 w 6158413"/>
              <a:gd name="connsiteY28" fmla="*/ 3662541 h 3662541"/>
              <a:gd name="connsiteX29" fmla="*/ 1175697 w 6158413"/>
              <a:gd name="connsiteY29" fmla="*/ 3662541 h 3662541"/>
              <a:gd name="connsiteX30" fmla="*/ 492673 w 6158413"/>
              <a:gd name="connsiteY30" fmla="*/ 3662541 h 3662541"/>
              <a:gd name="connsiteX31" fmla="*/ 0 w 6158413"/>
              <a:gd name="connsiteY31" fmla="*/ 3662541 h 3662541"/>
              <a:gd name="connsiteX32" fmla="*/ 0 w 6158413"/>
              <a:gd name="connsiteY32" fmla="*/ 3102695 h 3662541"/>
              <a:gd name="connsiteX33" fmla="*/ 0 w 6158413"/>
              <a:gd name="connsiteY33" fmla="*/ 2689352 h 3662541"/>
              <a:gd name="connsiteX34" fmla="*/ 0 w 6158413"/>
              <a:gd name="connsiteY34" fmla="*/ 2202757 h 3662541"/>
              <a:gd name="connsiteX35" fmla="*/ 0 w 6158413"/>
              <a:gd name="connsiteY35" fmla="*/ 1716162 h 3662541"/>
              <a:gd name="connsiteX36" fmla="*/ 0 w 6158413"/>
              <a:gd name="connsiteY36" fmla="*/ 1229567 h 3662541"/>
              <a:gd name="connsiteX37" fmla="*/ 0 w 6158413"/>
              <a:gd name="connsiteY37" fmla="*/ 633096 h 3662541"/>
              <a:gd name="connsiteX38" fmla="*/ 0 w 6158413"/>
              <a:gd name="connsiteY38" fmla="*/ 0 h 366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158413" h="3662541" extrusionOk="0">
                <a:moveTo>
                  <a:pt x="0" y="0"/>
                </a:moveTo>
                <a:cubicBezTo>
                  <a:pt x="110517" y="-37924"/>
                  <a:pt x="255472" y="30018"/>
                  <a:pt x="375103" y="0"/>
                </a:cubicBezTo>
                <a:cubicBezTo>
                  <a:pt x="494734" y="-30018"/>
                  <a:pt x="652906" y="49569"/>
                  <a:pt x="811791" y="0"/>
                </a:cubicBezTo>
                <a:cubicBezTo>
                  <a:pt x="970676" y="-49569"/>
                  <a:pt x="1172036" y="9837"/>
                  <a:pt x="1494815" y="0"/>
                </a:cubicBezTo>
                <a:cubicBezTo>
                  <a:pt x="1817594" y="-9837"/>
                  <a:pt x="1784470" y="47180"/>
                  <a:pt x="1931502" y="0"/>
                </a:cubicBezTo>
                <a:cubicBezTo>
                  <a:pt x="2078534" y="-47180"/>
                  <a:pt x="2252927" y="41746"/>
                  <a:pt x="2368190" y="0"/>
                </a:cubicBezTo>
                <a:cubicBezTo>
                  <a:pt x="2483453" y="-41746"/>
                  <a:pt x="2650885" y="30484"/>
                  <a:pt x="2804877" y="0"/>
                </a:cubicBezTo>
                <a:cubicBezTo>
                  <a:pt x="2958869" y="-30484"/>
                  <a:pt x="3133533" y="58728"/>
                  <a:pt x="3303149" y="0"/>
                </a:cubicBezTo>
                <a:cubicBezTo>
                  <a:pt x="3472765" y="-58728"/>
                  <a:pt x="3503335" y="28454"/>
                  <a:pt x="3678252" y="0"/>
                </a:cubicBezTo>
                <a:cubicBezTo>
                  <a:pt x="3853169" y="-28454"/>
                  <a:pt x="4005720" y="22917"/>
                  <a:pt x="4114940" y="0"/>
                </a:cubicBezTo>
                <a:cubicBezTo>
                  <a:pt x="4224160" y="-22917"/>
                  <a:pt x="4385807" y="17259"/>
                  <a:pt x="4613211" y="0"/>
                </a:cubicBezTo>
                <a:cubicBezTo>
                  <a:pt x="4840615" y="-17259"/>
                  <a:pt x="5086152" y="20125"/>
                  <a:pt x="5234651" y="0"/>
                </a:cubicBezTo>
                <a:cubicBezTo>
                  <a:pt x="5383150" y="-20125"/>
                  <a:pt x="5766622" y="29679"/>
                  <a:pt x="6158413" y="0"/>
                </a:cubicBezTo>
                <a:cubicBezTo>
                  <a:pt x="6190627" y="191962"/>
                  <a:pt x="6156969" y="288765"/>
                  <a:pt x="6158413" y="486595"/>
                </a:cubicBezTo>
                <a:cubicBezTo>
                  <a:pt x="6159857" y="684425"/>
                  <a:pt x="6129484" y="757755"/>
                  <a:pt x="6158413" y="899939"/>
                </a:cubicBezTo>
                <a:cubicBezTo>
                  <a:pt x="6187342" y="1042123"/>
                  <a:pt x="6111601" y="1179847"/>
                  <a:pt x="6158413" y="1386533"/>
                </a:cubicBezTo>
                <a:cubicBezTo>
                  <a:pt x="6205225" y="1593219"/>
                  <a:pt x="6096493" y="1711914"/>
                  <a:pt x="6158413" y="1946379"/>
                </a:cubicBezTo>
                <a:cubicBezTo>
                  <a:pt x="6220333" y="2180844"/>
                  <a:pt x="6154523" y="2278257"/>
                  <a:pt x="6158413" y="2396348"/>
                </a:cubicBezTo>
                <a:cubicBezTo>
                  <a:pt x="6162303" y="2514439"/>
                  <a:pt x="6145046" y="2678009"/>
                  <a:pt x="6158413" y="2846318"/>
                </a:cubicBezTo>
                <a:cubicBezTo>
                  <a:pt x="6171780" y="3014627"/>
                  <a:pt x="6130125" y="3346867"/>
                  <a:pt x="6158413" y="3662541"/>
                </a:cubicBezTo>
                <a:cubicBezTo>
                  <a:pt x="5997798" y="3699039"/>
                  <a:pt x="5955466" y="3632609"/>
                  <a:pt x="5783310" y="3662541"/>
                </a:cubicBezTo>
                <a:cubicBezTo>
                  <a:pt x="5611154" y="3692473"/>
                  <a:pt x="5382829" y="3643174"/>
                  <a:pt x="5223454" y="3662541"/>
                </a:cubicBezTo>
                <a:cubicBezTo>
                  <a:pt x="5064079" y="3681908"/>
                  <a:pt x="4734043" y="3659881"/>
                  <a:pt x="4540430" y="3662541"/>
                </a:cubicBezTo>
                <a:cubicBezTo>
                  <a:pt x="4346817" y="3665201"/>
                  <a:pt x="4171290" y="3652802"/>
                  <a:pt x="4042158" y="3662541"/>
                </a:cubicBezTo>
                <a:cubicBezTo>
                  <a:pt x="3913026" y="3672280"/>
                  <a:pt x="3656701" y="3655227"/>
                  <a:pt x="3543887" y="3662541"/>
                </a:cubicBezTo>
                <a:cubicBezTo>
                  <a:pt x="3431073" y="3669855"/>
                  <a:pt x="3286617" y="3650080"/>
                  <a:pt x="3107199" y="3662541"/>
                </a:cubicBezTo>
                <a:cubicBezTo>
                  <a:pt x="2927781" y="3675002"/>
                  <a:pt x="2840538" y="3659508"/>
                  <a:pt x="2732096" y="3662541"/>
                </a:cubicBezTo>
                <a:cubicBezTo>
                  <a:pt x="2623654" y="3665574"/>
                  <a:pt x="2477932" y="3610850"/>
                  <a:pt x="2295408" y="3662541"/>
                </a:cubicBezTo>
                <a:cubicBezTo>
                  <a:pt x="2112884" y="3714232"/>
                  <a:pt x="1924669" y="3645459"/>
                  <a:pt x="1797137" y="3662541"/>
                </a:cubicBezTo>
                <a:cubicBezTo>
                  <a:pt x="1669605" y="3679623"/>
                  <a:pt x="1318830" y="3630285"/>
                  <a:pt x="1175697" y="3662541"/>
                </a:cubicBezTo>
                <a:cubicBezTo>
                  <a:pt x="1032564" y="3694797"/>
                  <a:pt x="711317" y="3592982"/>
                  <a:pt x="492673" y="3662541"/>
                </a:cubicBezTo>
                <a:cubicBezTo>
                  <a:pt x="274029" y="3732100"/>
                  <a:pt x="110871" y="3620594"/>
                  <a:pt x="0" y="3662541"/>
                </a:cubicBezTo>
                <a:cubicBezTo>
                  <a:pt x="-22863" y="3492672"/>
                  <a:pt x="46149" y="3382150"/>
                  <a:pt x="0" y="3102695"/>
                </a:cubicBezTo>
                <a:cubicBezTo>
                  <a:pt x="-46149" y="2823240"/>
                  <a:pt x="3211" y="2802518"/>
                  <a:pt x="0" y="2689352"/>
                </a:cubicBezTo>
                <a:cubicBezTo>
                  <a:pt x="-3211" y="2576186"/>
                  <a:pt x="25928" y="2436376"/>
                  <a:pt x="0" y="2202757"/>
                </a:cubicBezTo>
                <a:cubicBezTo>
                  <a:pt x="-25928" y="1969138"/>
                  <a:pt x="16462" y="1889976"/>
                  <a:pt x="0" y="1716162"/>
                </a:cubicBezTo>
                <a:cubicBezTo>
                  <a:pt x="-16462" y="1542349"/>
                  <a:pt x="4002" y="1409482"/>
                  <a:pt x="0" y="1229567"/>
                </a:cubicBezTo>
                <a:cubicBezTo>
                  <a:pt x="-4002" y="1049653"/>
                  <a:pt x="6038" y="861951"/>
                  <a:pt x="0" y="633096"/>
                </a:cubicBezTo>
                <a:cubicBezTo>
                  <a:pt x="-6038" y="404241"/>
                  <a:pt x="31633" y="202721"/>
                  <a:pt x="0" y="0"/>
                </a:cubicBezTo>
                <a:close/>
              </a:path>
            </a:pathLst>
          </a:custGeom>
          <a:noFill/>
          <a:ln w="28575">
            <a:solidFill>
              <a:srgbClr val="7030A0"/>
            </a:solidFill>
            <a:extLst>
              <a:ext uri="{C807C97D-BFC1-408E-A445-0C87EB9F89A2}">
                <ask:lineSketchStyleProps xmlns:ask="http://schemas.microsoft.com/office/drawing/2018/sketchyshapes" sd="2052783886">
                  <a:prstGeom prst="rect">
                    <a:avLst/>
                  </a:prstGeom>
                  <ask:type>
                    <ask:lineSketchScribble/>
                  </ask:type>
                </ask:lineSketchStyleProps>
              </a:ext>
            </a:extLst>
          </a:ln>
        </p:spPr>
        <p:txBody>
          <a:bodyPr wrap="square" rtlCol="0">
            <a:spAutoFit/>
          </a:bodyPr>
          <a:lstStyle/>
          <a:p>
            <a:pPr marL="0" algn="l" defTabSz="457200" rtl="0" eaLnBrk="1" latinLnBrk="0" hangingPunct="1"/>
            <a:r>
              <a:rPr lang="en-US" sz="1800" kern="1200" dirty="0">
                <a:solidFill>
                  <a:schemeClr val="bg1">
                    <a:lumMod val="65000"/>
                  </a:schemeClr>
                </a:solidFill>
                <a:latin typeface="Verdana" panose="020B0604030504040204" pitchFamily="34" charset="0"/>
                <a:ea typeface="Verdana" panose="020B0604030504040204" pitchFamily="34" charset="0"/>
                <a:cs typeface="+mn-cs"/>
              </a:rPr>
              <a:t>Insert a picture of your chart here.</a:t>
            </a:r>
          </a:p>
          <a:p>
            <a:pPr marL="0" algn="l" defTabSz="457200" rtl="0" eaLnBrk="1" latinLnBrk="0" hangingPunct="1"/>
            <a:endParaRPr lang="en-US" sz="1800" kern="1200" dirty="0">
              <a:solidFill>
                <a:schemeClr val="bg1">
                  <a:lumMod val="65000"/>
                </a:schemeClr>
              </a:solidFill>
              <a:latin typeface="Verdana" panose="020B0604030504040204" pitchFamily="34" charset="0"/>
              <a:ea typeface="Verdana" panose="020B0604030504040204" pitchFamily="34" charset="0"/>
              <a:cs typeface="+mn-cs"/>
            </a:endParaRPr>
          </a:p>
          <a:p>
            <a:pPr lvl="0" defTabSz="914400"/>
            <a:r>
              <a:rPr lang="en-US" sz="1400" kern="1200" dirty="0">
                <a:solidFill>
                  <a:schemeClr val="bg1">
                    <a:lumMod val="65000"/>
                  </a:schemeClr>
                </a:solidFill>
                <a:latin typeface="Verdana" panose="020B0604030504040204" pitchFamily="34" charset="0"/>
                <a:ea typeface="Verdana" panose="020B0604030504040204" pitchFamily="34" charset="0"/>
                <a:cs typeface="+mn-cs"/>
              </a:rPr>
              <a:t>There are several ways to get images into these pages.</a:t>
            </a:r>
          </a:p>
          <a:p>
            <a:pPr lvl="0" defTabSz="914400"/>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on your own paper. Take a picture and upload that picture to this device, OR,</a:t>
            </a:r>
            <a:br>
              <a:rPr lang="en-US" sz="1400" kern="1200" dirty="0">
                <a:solidFill>
                  <a:schemeClr val="bg1">
                    <a:lumMod val="65000"/>
                  </a:schemeClr>
                </a:solidFill>
                <a:latin typeface="Verdana" panose="020B0604030504040204" pitchFamily="34" charset="0"/>
                <a:ea typeface="Verdana" panose="020B0604030504040204" pitchFamily="34" charset="0"/>
                <a:cs typeface="+mn-cs"/>
              </a:rPr>
            </a:br>
            <a:r>
              <a:rPr lang="en-US" sz="1400" kern="1200" dirty="0">
                <a:solidFill>
                  <a:schemeClr val="bg1">
                    <a:lumMod val="65000"/>
                  </a:schemeClr>
                </a:solidFill>
                <a:latin typeface="Verdana" panose="020B0604030504040204" pitchFamily="34" charset="0"/>
                <a:ea typeface="Verdana" panose="020B0604030504040204" pitchFamily="34" charset="0"/>
                <a:cs typeface="+mn-cs"/>
              </a:rPr>
              <a:t> </a:t>
            </a:r>
          </a:p>
          <a:p>
            <a:pPr marL="342900" lvl="0" indent="-342900" defTabSz="914400">
              <a:buFont typeface="+mj-lt"/>
              <a:buAutoNum type="arabicPeriod"/>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Draw with Google Draw, Paint, or any other graphics app.  Draw your image, then take a screenshot or a photo of your image.</a:t>
            </a:r>
          </a:p>
          <a:p>
            <a:pPr marL="342900" lvl="0" indent="-342900" defTabSz="914400">
              <a:buFont typeface="+mj-lt"/>
              <a:buAutoNum type="arabicPeriod"/>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Once your picture is saved, go to the “Insert” menu in the upper left corner and choose “Pictures.”  </a:t>
            </a:r>
          </a:p>
          <a:p>
            <a:pPr marL="0" lvl="0" indent="0" defTabSz="914400">
              <a:buFont typeface="+mj-lt"/>
              <a:buNone/>
            </a:pPr>
            <a:endParaRPr lang="en-US" sz="1400" kern="1200" dirty="0">
              <a:solidFill>
                <a:schemeClr val="bg1">
                  <a:lumMod val="65000"/>
                </a:schemeClr>
              </a:solidFill>
              <a:latin typeface="Verdana" panose="020B0604030504040204" pitchFamily="34" charset="0"/>
              <a:ea typeface="Verdana" panose="020B0604030504040204" pitchFamily="34" charset="0"/>
              <a:cs typeface="+mn-cs"/>
            </a:endParaRPr>
          </a:p>
          <a:p>
            <a:pPr marL="0" lvl="0" indent="0" defTabSz="914400">
              <a:buFont typeface="+mj-lt"/>
              <a:buNone/>
            </a:pPr>
            <a:r>
              <a:rPr lang="en-US" sz="1400" kern="1200" dirty="0">
                <a:solidFill>
                  <a:schemeClr val="bg1">
                    <a:lumMod val="65000"/>
                  </a:schemeClr>
                </a:solidFill>
                <a:latin typeface="Verdana" panose="020B0604030504040204" pitchFamily="34" charset="0"/>
                <a:ea typeface="Verdana" panose="020B0604030504040204" pitchFamily="34" charset="0"/>
                <a:cs typeface="+mn-cs"/>
              </a:rPr>
              <a:t>Select “This Device” and browse to the folder where you saved the picture. Click on the file name and click “Insert.”</a:t>
            </a:r>
          </a:p>
        </p:txBody>
      </p:sp>
    </p:spTree>
    <p:extLst>
      <p:ext uri="{BB962C8B-B14F-4D97-AF65-F5344CB8AC3E}">
        <p14:creationId xmlns:p14="http://schemas.microsoft.com/office/powerpoint/2010/main" val="313250617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ram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9964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deba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49168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Copyright">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4A08B33F-C79B-46FD-B7EA-3E04054851A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09597" y="5868460"/>
            <a:ext cx="252847" cy="252847"/>
          </a:xfrm>
          <a:prstGeom prst="rect">
            <a:avLst/>
          </a:prstGeom>
        </p:spPr>
      </p:pic>
    </p:spTree>
    <p:extLst>
      <p:ext uri="{BB962C8B-B14F-4D97-AF65-F5344CB8AC3E}">
        <p14:creationId xmlns:p14="http://schemas.microsoft.com/office/powerpoint/2010/main" val="194090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hadow2">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20202D10-BCE1-4A2B-83BB-AC65AE31EBFC}"/>
              </a:ext>
            </a:extLst>
          </p:cNvPr>
          <p:cNvSpPr txBox="1"/>
          <p:nvPr userDrawn="1"/>
        </p:nvSpPr>
        <p:spPr>
          <a:xfrm>
            <a:off x="7016691" y="178017"/>
            <a:ext cx="1930821" cy="1908215"/>
          </a:xfrm>
          <a:prstGeom prst="rect">
            <a:avLst/>
          </a:prstGeom>
          <a:noFill/>
        </p:spPr>
        <p:txBody>
          <a:bodyPr wrap="square" rtlCol="0">
            <a:spAutoFit/>
          </a:bodyPr>
          <a:lstStyle/>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The screens are links you can click to work on that station.</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When you are done, save and come back to this Lab Room.</a:t>
            </a:r>
          </a:p>
          <a:p>
            <a:pPr marL="0" indent="0">
              <a:spcAft>
                <a:spcPts val="600"/>
              </a:spcAft>
              <a:buSzPct val="200000"/>
              <a:buFont typeface="Arial" panose="020B0604020202020204" pitchFamily="34" charset="0"/>
              <a:buNone/>
            </a:pPr>
            <a:r>
              <a:rPr lang="en-US" sz="1200" dirty="0">
                <a:latin typeface="Verdana" panose="020B0604030504040204" pitchFamily="34" charset="0"/>
                <a:ea typeface="Verdana" panose="020B0604030504040204" pitchFamily="34" charset="0"/>
              </a:rPr>
              <a:t>As you finish, drag the checkmarks to the checklist below.</a:t>
            </a:r>
          </a:p>
        </p:txBody>
      </p:sp>
      <p:grpSp>
        <p:nvGrpSpPr>
          <p:cNvPr id="14" name="Group 13">
            <a:extLst>
              <a:ext uri="{FF2B5EF4-FFF2-40B4-BE49-F238E27FC236}">
                <a16:creationId xmlns:a16="http://schemas.microsoft.com/office/drawing/2014/main" id="{6995C5F4-B44F-4302-BD00-B3542BC14131}"/>
              </a:ext>
            </a:extLst>
          </p:cNvPr>
          <p:cNvGrpSpPr/>
          <p:nvPr userDrawn="1"/>
        </p:nvGrpSpPr>
        <p:grpSpPr>
          <a:xfrm>
            <a:off x="7226998" y="1823854"/>
            <a:ext cx="2102573" cy="3141629"/>
            <a:chOff x="7348727" y="1833901"/>
            <a:chExt cx="2102573" cy="3141629"/>
          </a:xfrm>
        </p:grpSpPr>
        <p:sp>
          <p:nvSpPr>
            <p:cNvPr id="18" name="TextBox 17">
              <a:extLst>
                <a:ext uri="{FF2B5EF4-FFF2-40B4-BE49-F238E27FC236}">
                  <a16:creationId xmlns:a16="http://schemas.microsoft.com/office/drawing/2014/main" id="{17C8F97E-5320-4DE4-A7E0-0298E9C39751}"/>
                </a:ext>
              </a:extLst>
            </p:cNvPr>
            <p:cNvSpPr txBox="1"/>
            <p:nvPr userDrawn="1"/>
          </p:nvSpPr>
          <p:spPr>
            <a:xfrm>
              <a:off x="7348727" y="1833901"/>
              <a:ext cx="2102573" cy="3141629"/>
            </a:xfrm>
            <a:prstGeom prst="rect">
              <a:avLst/>
            </a:prstGeom>
            <a:noFill/>
          </p:spPr>
          <p:txBody>
            <a:bodyPr wrap="square" rtlCol="0">
              <a:spAutoFit/>
            </a:bodyPr>
            <a:lstStyle/>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Explore It! </a:t>
              </a:r>
            </a:p>
            <a:p>
              <a:pPr marL="227013" indent="0">
                <a:lnSpc>
                  <a:spcPts val="2000"/>
                </a:lnSpc>
              </a:pPr>
              <a:r>
                <a:rPr lang="en-US" sz="1200" b="1" dirty="0">
                  <a:latin typeface="Georgia" panose="02040502050405020303" pitchFamily="18" charset="0"/>
                </a:rPr>
                <a:t>Read It! </a:t>
              </a:r>
            </a:p>
            <a:p>
              <a:pPr marL="227013" indent="0">
                <a:lnSpc>
                  <a:spcPts val="2000"/>
                </a:lnSpc>
              </a:pPr>
              <a:r>
                <a:rPr lang="en-US" sz="1200" b="1" dirty="0">
                  <a:latin typeface="Georgia" panose="02040502050405020303" pitchFamily="18" charset="0"/>
                </a:rPr>
                <a:t>Watch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Research It! </a:t>
              </a:r>
            </a:p>
            <a:p>
              <a:pPr marL="227013" indent="0" algn="l" defTabSz="457200" rtl="0" eaLnBrk="1" latinLnBrk="0" hangingPunct="1">
                <a:lnSpc>
                  <a:spcPts val="2000"/>
                </a:lnSpc>
              </a:pPr>
              <a:endParaRPr lang="en-US" sz="1200" b="1" kern="1200" dirty="0">
                <a:solidFill>
                  <a:schemeClr val="tx1"/>
                </a:solidFill>
                <a:latin typeface="Georgia" panose="02040502050405020303" pitchFamily="18" charset="0"/>
                <a:ea typeface="+mn-ea"/>
                <a:cs typeface="+mn-cs"/>
              </a:endParaRP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Write It! </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Illustrate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Organize It!</a:t>
              </a:r>
            </a:p>
            <a:p>
              <a:pPr marL="227013" indent="0" algn="l" defTabSz="457200" rtl="0" eaLnBrk="1" latinLnBrk="0" hangingPunct="1">
                <a:lnSpc>
                  <a:spcPts val="2000"/>
                </a:lnSpc>
              </a:pPr>
              <a:r>
                <a:rPr lang="en-US" sz="1200" b="1" kern="1200" dirty="0">
                  <a:solidFill>
                    <a:schemeClr val="tx1"/>
                  </a:solidFill>
                  <a:latin typeface="Georgia" panose="02040502050405020303" pitchFamily="18" charset="0"/>
                  <a:ea typeface="+mn-ea"/>
                  <a:cs typeface="+mn-cs"/>
                </a:rPr>
                <a:t>Assess It!</a:t>
              </a:r>
            </a:p>
            <a:p>
              <a:pPr marL="227013" indent="0">
                <a:lnSpc>
                  <a:spcPts val="2000"/>
                </a:lnSpc>
              </a:pPr>
              <a:endParaRPr lang="en-US" sz="1200" b="1" dirty="0">
                <a:latin typeface="Georgia" panose="02040502050405020303" pitchFamily="18" charset="0"/>
              </a:endParaRPr>
            </a:p>
            <a:p>
              <a:pPr marL="227013" indent="0">
                <a:lnSpc>
                  <a:spcPts val="2000"/>
                </a:lnSpc>
              </a:pPr>
              <a:r>
                <a:rPr lang="en-US" sz="1200" b="1" dirty="0">
                  <a:latin typeface="Georgia" panose="02040502050405020303" pitchFamily="18" charset="0"/>
                </a:rPr>
                <a:t>Challenge It!</a:t>
              </a:r>
              <a:endParaRPr lang="en-US" sz="1050" b="1" dirty="0">
                <a:latin typeface="Georgia" panose="02040502050405020303" pitchFamily="18" charset="0"/>
              </a:endParaRPr>
            </a:p>
          </p:txBody>
        </p:sp>
        <p:pic>
          <p:nvPicPr>
            <p:cNvPr id="19" name="Graphic 18" descr="Checkmark">
              <a:extLst>
                <a:ext uri="{FF2B5EF4-FFF2-40B4-BE49-F238E27FC236}">
                  <a16:creationId xmlns:a16="http://schemas.microsoft.com/office/drawing/2014/main" id="{03A3F8CB-5B85-4A7B-BF4E-8CAF3D5A924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122098"/>
              <a:ext cx="274320" cy="274320"/>
            </a:xfrm>
            <a:prstGeom prst="rect">
              <a:avLst/>
            </a:prstGeom>
          </p:spPr>
        </p:pic>
        <p:pic>
          <p:nvPicPr>
            <p:cNvPr id="20" name="Graphic 19" descr="Checkmark">
              <a:extLst>
                <a:ext uri="{FF2B5EF4-FFF2-40B4-BE49-F238E27FC236}">
                  <a16:creationId xmlns:a16="http://schemas.microsoft.com/office/drawing/2014/main" id="{81E9F382-AAE2-4829-973B-67617A982647}"/>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368840"/>
              <a:ext cx="274320" cy="274320"/>
            </a:xfrm>
            <a:prstGeom prst="rect">
              <a:avLst/>
            </a:prstGeom>
          </p:spPr>
        </p:pic>
        <p:pic>
          <p:nvPicPr>
            <p:cNvPr id="21" name="Graphic 20" descr="Checkmark">
              <a:extLst>
                <a:ext uri="{FF2B5EF4-FFF2-40B4-BE49-F238E27FC236}">
                  <a16:creationId xmlns:a16="http://schemas.microsoft.com/office/drawing/2014/main" id="{476B549E-CFC5-42CB-87DC-CE56F9B6967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633000"/>
              <a:ext cx="274320" cy="274320"/>
            </a:xfrm>
            <a:prstGeom prst="rect">
              <a:avLst/>
            </a:prstGeom>
          </p:spPr>
        </p:pic>
        <p:pic>
          <p:nvPicPr>
            <p:cNvPr id="22" name="Graphic 21" descr="Checkmark">
              <a:extLst>
                <a:ext uri="{FF2B5EF4-FFF2-40B4-BE49-F238E27FC236}">
                  <a16:creationId xmlns:a16="http://schemas.microsoft.com/office/drawing/2014/main" id="{B2766617-7F27-48CD-8DC0-9D044CA0F394}"/>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2888451"/>
              <a:ext cx="274320" cy="274320"/>
            </a:xfrm>
            <a:prstGeom prst="rect">
              <a:avLst/>
            </a:prstGeom>
          </p:spPr>
        </p:pic>
        <p:pic>
          <p:nvPicPr>
            <p:cNvPr id="23" name="Graphic 22" descr="Checkmark">
              <a:extLst>
                <a:ext uri="{FF2B5EF4-FFF2-40B4-BE49-F238E27FC236}">
                  <a16:creationId xmlns:a16="http://schemas.microsoft.com/office/drawing/2014/main" id="{3B43AEF6-4745-4AF8-B193-222114DE1BA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400765"/>
              <a:ext cx="274320" cy="274320"/>
            </a:xfrm>
            <a:prstGeom prst="rect">
              <a:avLst/>
            </a:prstGeom>
          </p:spPr>
        </p:pic>
        <p:pic>
          <p:nvPicPr>
            <p:cNvPr id="24" name="Graphic 23" descr="Checkmark">
              <a:extLst>
                <a:ext uri="{FF2B5EF4-FFF2-40B4-BE49-F238E27FC236}">
                  <a16:creationId xmlns:a16="http://schemas.microsoft.com/office/drawing/2014/main" id="{1220B32F-E743-48AD-A284-D196448A3DEE}"/>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638798"/>
              <a:ext cx="274320" cy="274320"/>
            </a:xfrm>
            <a:prstGeom prst="rect">
              <a:avLst/>
            </a:prstGeom>
          </p:spPr>
        </p:pic>
        <p:pic>
          <p:nvPicPr>
            <p:cNvPr id="25" name="Graphic 24" descr="Checkmark">
              <a:extLst>
                <a:ext uri="{FF2B5EF4-FFF2-40B4-BE49-F238E27FC236}">
                  <a16:creationId xmlns:a16="http://schemas.microsoft.com/office/drawing/2014/main" id="{7E35D56A-F47B-4C48-BF94-A204E2FA7FF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3902958"/>
              <a:ext cx="274320" cy="274320"/>
            </a:xfrm>
            <a:prstGeom prst="rect">
              <a:avLst/>
            </a:prstGeom>
          </p:spPr>
        </p:pic>
        <p:pic>
          <p:nvPicPr>
            <p:cNvPr id="26" name="Graphic 25" descr="Checkmark">
              <a:extLst>
                <a:ext uri="{FF2B5EF4-FFF2-40B4-BE49-F238E27FC236}">
                  <a16:creationId xmlns:a16="http://schemas.microsoft.com/office/drawing/2014/main" id="{CD49CC6F-606F-420E-92E1-17A38B63405C}"/>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4158409"/>
              <a:ext cx="274320" cy="274320"/>
            </a:xfrm>
            <a:prstGeom prst="rect">
              <a:avLst/>
            </a:prstGeom>
          </p:spPr>
        </p:pic>
        <p:pic>
          <p:nvPicPr>
            <p:cNvPr id="27" name="Graphic 26" descr="Checkmark">
              <a:extLst>
                <a:ext uri="{FF2B5EF4-FFF2-40B4-BE49-F238E27FC236}">
                  <a16:creationId xmlns:a16="http://schemas.microsoft.com/office/drawing/2014/main" id="{37DABB72-515E-46AF-A7A9-95D64FE32FE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8727" y="4657665"/>
              <a:ext cx="274320" cy="274320"/>
            </a:xfrm>
            <a:prstGeom prst="rect">
              <a:avLst/>
            </a:prstGeom>
          </p:spPr>
        </p:pic>
      </p:grpSp>
      <p:sp>
        <p:nvSpPr>
          <p:cNvPr id="2" name="TextBox 1">
            <a:extLst>
              <a:ext uri="{FF2B5EF4-FFF2-40B4-BE49-F238E27FC236}">
                <a16:creationId xmlns:a16="http://schemas.microsoft.com/office/drawing/2014/main" id="{0FD7CA12-B913-452D-AA3B-AC724699DD5A}"/>
              </a:ext>
            </a:extLst>
          </p:cNvPr>
          <p:cNvSpPr txBox="1"/>
          <p:nvPr userDrawn="1"/>
        </p:nvSpPr>
        <p:spPr>
          <a:xfrm>
            <a:off x="2629912" y="687771"/>
            <a:ext cx="1586038" cy="977191"/>
          </a:xfrm>
          <a:prstGeom prst="rect">
            <a:avLst/>
          </a:prstGeom>
          <a:noFill/>
        </p:spPr>
        <p:txBody>
          <a:bodyPr wrap="square" rtlCol="0">
            <a:spAutoFit/>
          </a:bodyPr>
          <a:lstStyle/>
          <a:p>
            <a:pPr algn="ctr">
              <a:lnSpc>
                <a:spcPct val="150000"/>
              </a:lnSpc>
            </a:pPr>
            <a:r>
              <a:rPr lang="en-US" sz="2000" b="1" dirty="0">
                <a:latin typeface="Janda Safe and Sound" panose="02000503000000020004" pitchFamily="2" charset="0"/>
              </a:rPr>
              <a:t>Mitosis and Meiosis</a:t>
            </a:r>
          </a:p>
        </p:txBody>
      </p:sp>
      <p:pic>
        <p:nvPicPr>
          <p:cNvPr id="3" name="Picture 2" descr="A close up of a logo&#10;&#10;Description automatically generated">
            <a:extLst>
              <a:ext uri="{FF2B5EF4-FFF2-40B4-BE49-F238E27FC236}">
                <a16:creationId xmlns:a16="http://schemas.microsoft.com/office/drawing/2014/main" id="{4FD8C799-D2D3-4F08-9241-C9A41C2452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604926" y="4060285"/>
            <a:ext cx="1798324" cy="987554"/>
          </a:xfrm>
          <a:prstGeom prst="rect">
            <a:avLst/>
          </a:prstGeom>
        </p:spPr>
      </p:pic>
      <p:sp>
        <p:nvSpPr>
          <p:cNvPr id="4" name="Rectangle 3">
            <a:extLst>
              <a:ext uri="{FF2B5EF4-FFF2-40B4-BE49-F238E27FC236}">
                <a16:creationId xmlns:a16="http://schemas.microsoft.com/office/drawing/2014/main" id="{31278C34-0813-445E-A08F-15BF8CD7FCEE}"/>
              </a:ext>
            </a:extLst>
          </p:cNvPr>
          <p:cNvSpPr/>
          <p:nvPr userDrawn="1"/>
        </p:nvSpPr>
        <p:spPr>
          <a:xfrm>
            <a:off x="2702560" y="539220"/>
            <a:ext cx="1382203" cy="441920"/>
          </a:xfrm>
          <a:prstGeom prst="rect">
            <a:avLst/>
          </a:prstGeom>
          <a:noFill/>
        </p:spPr>
        <p:txBody>
          <a:bodyPr wrap="none" lIns="91440" tIns="45720" rIns="91440" bIns="45720">
            <a:prstTxWarp prst="textArchUp">
              <a:avLst>
                <a:gd name="adj" fmla="val 11644896"/>
              </a:avLst>
            </a:prstTxWarp>
            <a:spAutoFit/>
          </a:bodyPr>
          <a:lstStyle/>
          <a:p>
            <a:pPr algn="ctr"/>
            <a:r>
              <a:rPr lang="en-US" sz="1200" b="1" cap="none" spc="0" dirty="0">
                <a:ln w="0"/>
                <a:solidFill>
                  <a:schemeClr val="tx1"/>
                </a:solidFill>
                <a:effectLst>
                  <a:outerShdw blurRad="38100" dist="12700" dir="5400000" algn="t" rotWithShape="0">
                    <a:prstClr val="black">
                      <a:alpha val="40000"/>
                    </a:prstClr>
                  </a:outerShdw>
                </a:effectLst>
                <a:latin typeface="Janda Safe and Sound" panose="02000503000000020004" pitchFamily="2" charset="0"/>
              </a:rPr>
              <a:t>The Lab Room</a:t>
            </a:r>
          </a:p>
        </p:txBody>
      </p:sp>
    </p:spTree>
    <p:extLst>
      <p:ext uri="{BB962C8B-B14F-4D97-AF65-F5344CB8AC3E}">
        <p14:creationId xmlns:p14="http://schemas.microsoft.com/office/powerpoint/2010/main" val="78336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tch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053BE318-4BD1-456A-B3F0-752CCD7E6DD2}"/>
              </a:ext>
            </a:extLst>
          </p:cNvPr>
          <p:cNvSpPr txBox="1"/>
          <p:nvPr userDrawn="1"/>
        </p:nvSpPr>
        <p:spPr>
          <a:xfrm>
            <a:off x="0" y="0"/>
            <a:ext cx="1361270" cy="4431983"/>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3" name="Rectangle 2">
            <a:extLst>
              <a:ext uri="{FF2B5EF4-FFF2-40B4-BE49-F238E27FC236}">
                <a16:creationId xmlns:a16="http://schemas.microsoft.com/office/drawing/2014/main" id="{165F4EE0-DD90-4DFF-8AA6-7BDCCBB4519F}"/>
              </a:ext>
            </a:extLst>
          </p:cNvPr>
          <p:cNvSpPr/>
          <p:nvPr userDrawn="1"/>
        </p:nvSpPr>
        <p:spPr>
          <a:xfrm>
            <a:off x="248478" y="461071"/>
            <a:ext cx="2087218" cy="39709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9F79D13B-97FD-4B41-A251-168C614D2D60}"/>
              </a:ext>
            </a:extLst>
          </p:cNvPr>
          <p:cNvSpPr txBox="1"/>
          <p:nvPr userDrawn="1"/>
        </p:nvSpPr>
        <p:spPr>
          <a:xfrm>
            <a:off x="2845767" y="903535"/>
            <a:ext cx="5479249" cy="1384995"/>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Go to this link and watch the video:</a:t>
            </a:r>
          </a:p>
          <a:p>
            <a:pPr defTabSz="1005840"/>
            <a:endParaRPr lang="en-US" sz="1200" dirty="0">
              <a:solidFill>
                <a:prstClr val="black"/>
              </a:solidFill>
              <a:latin typeface="Verdana" panose="020B0604030504040204" pitchFamily="34" charset="0"/>
              <a:ea typeface="Verdana" panose="020B0604030504040204" pitchFamily="34" charset="0"/>
            </a:endParaRPr>
          </a:p>
          <a:p>
            <a:pPr defTabSz="1005840"/>
            <a:endParaRPr lang="en-US" sz="1200" dirty="0">
              <a:solidFill>
                <a:prstClr val="black"/>
              </a:solidFill>
              <a:latin typeface="Verdana" panose="020B0604030504040204" pitchFamily="34" charset="0"/>
              <a:ea typeface="Verdana" panose="020B0604030504040204" pitchFamily="34" charset="0"/>
            </a:endParaRPr>
          </a:p>
          <a:p>
            <a:pPr defTabSz="1005840"/>
            <a:br>
              <a:rPr lang="en-US" sz="1200" dirty="0">
                <a:solidFill>
                  <a:prstClr val="black"/>
                </a:solidFill>
                <a:latin typeface="Verdana" panose="020B0604030504040204" pitchFamily="34" charset="0"/>
                <a:ea typeface="Verdana" panose="020B0604030504040204" pitchFamily="34" charset="0"/>
              </a:rPr>
            </a:br>
            <a:r>
              <a:rPr lang="en-US" sz="1200" b="1" dirty="0">
                <a:solidFill>
                  <a:prstClr val="black"/>
                </a:solidFill>
                <a:latin typeface="Verdana" panose="020B0604030504040204" pitchFamily="34" charset="0"/>
                <a:ea typeface="Verdana" panose="020B0604030504040204" pitchFamily="34" charset="0"/>
              </a:rPr>
              <a:t>The URL is case-sensitive.</a:t>
            </a:r>
            <a:br>
              <a:rPr lang="en-US" sz="1200" b="1" dirty="0">
                <a:solidFill>
                  <a:prstClr val="black"/>
                </a:solidFill>
                <a:latin typeface="Verdana" panose="020B0604030504040204" pitchFamily="34" charset="0"/>
                <a:ea typeface="Verdana" panose="020B0604030504040204" pitchFamily="34" charset="0"/>
              </a:rPr>
            </a:br>
            <a:br>
              <a:rPr lang="en-US" sz="1200" b="1" dirty="0">
                <a:solidFill>
                  <a:prstClr val="black"/>
                </a:solidFill>
                <a:latin typeface="Verdana" panose="020B0604030504040204" pitchFamily="34" charset="0"/>
                <a:ea typeface="Verdana" panose="020B0604030504040204" pitchFamily="34" charset="0"/>
              </a:rPr>
            </a:br>
            <a:r>
              <a:rPr lang="en-US" sz="1200" dirty="0">
                <a:solidFill>
                  <a:prstClr val="black"/>
                </a:solidFill>
                <a:latin typeface="Verdana" panose="020B0604030504040204" pitchFamily="34" charset="0"/>
                <a:ea typeface="Verdana" panose="020B0604030504040204" pitchFamily="34" charset="0"/>
              </a:rPr>
              <a:t>Then answer these questions:</a:t>
            </a:r>
          </a:p>
        </p:txBody>
      </p:sp>
      <p:sp>
        <p:nvSpPr>
          <p:cNvPr id="4" name="TextBox 3">
            <a:extLst>
              <a:ext uri="{FF2B5EF4-FFF2-40B4-BE49-F238E27FC236}">
                <a16:creationId xmlns:a16="http://schemas.microsoft.com/office/drawing/2014/main" id="{302E6DF7-65BC-43B5-ABBE-177058A669EA}"/>
              </a:ext>
            </a:extLst>
          </p:cNvPr>
          <p:cNvSpPr txBox="1"/>
          <p:nvPr userDrawn="1"/>
        </p:nvSpPr>
        <p:spPr>
          <a:xfrm>
            <a:off x="2894318" y="2324056"/>
            <a:ext cx="6163061" cy="1431161"/>
          </a:xfrm>
          <a:prstGeom prst="rect">
            <a:avLst/>
          </a:prstGeom>
          <a:noFill/>
        </p:spPr>
        <p:txBody>
          <a:bodyPr wrap="square" rtlCol="0">
            <a:spAutoFit/>
          </a:bodyPr>
          <a:lstStyle/>
          <a:p>
            <a:pPr marL="228600" indent="-228600" defTabSz="1005840">
              <a:spcAft>
                <a:spcPts val="600"/>
              </a:spcAft>
              <a:buAutoNum type="arabicPeriod"/>
            </a:pPr>
            <a:r>
              <a:rPr lang="en-US" sz="1200" dirty="0">
                <a:solidFill>
                  <a:prstClr val="black"/>
                </a:solidFill>
                <a:latin typeface="Verdana" panose="020B0604030504040204" pitchFamily="34" charset="0"/>
                <a:ea typeface="Verdana" panose="020B0604030504040204" pitchFamily="34" charset="0"/>
              </a:rPr>
              <a:t>Write a true statement about cells after they go through the process of mitosis.</a:t>
            </a:r>
          </a:p>
          <a:p>
            <a:pPr marL="228600" indent="-228600" defTabSz="1005840">
              <a:spcAft>
                <a:spcPts val="600"/>
              </a:spcAft>
              <a:buFontTx/>
              <a:buAutoNum type="arabicPeriod"/>
            </a:pPr>
            <a:r>
              <a:rPr lang="en-US" sz="1200" dirty="0">
                <a:solidFill>
                  <a:prstClr val="black"/>
                </a:solidFill>
                <a:latin typeface="Verdana" panose="020B0604030504040204" pitchFamily="34" charset="0"/>
                <a:ea typeface="Verdana" panose="020B0604030504040204" pitchFamily="34" charset="0"/>
              </a:rPr>
              <a:t>How is meiosis different from mitosis?</a:t>
            </a:r>
          </a:p>
          <a:p>
            <a:pPr marL="228600" indent="-228600" defTabSz="1005840">
              <a:spcAft>
                <a:spcPts val="600"/>
              </a:spcAft>
              <a:buFontTx/>
              <a:buAutoNum type="arabicPeriod"/>
            </a:pPr>
            <a:r>
              <a:rPr lang="en-US" sz="1200" dirty="0">
                <a:solidFill>
                  <a:prstClr val="black"/>
                </a:solidFill>
                <a:latin typeface="Verdana" panose="020B0604030504040204" pitchFamily="34" charset="0"/>
                <a:ea typeface="Verdana" panose="020B0604030504040204" pitchFamily="34" charset="0"/>
              </a:rPr>
              <a:t>What are the two main types of cells and where are they found in the human body?</a:t>
            </a:r>
          </a:p>
          <a:p>
            <a:pPr marL="0" indent="0" defTabSz="1005840">
              <a:buFontTx/>
              <a:buNone/>
            </a:pPr>
            <a:endParaRPr lang="en-US" sz="1200" dirty="0">
              <a:solidFill>
                <a:prstClr val="black"/>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89440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ad I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444866C-8C78-451E-BC0E-F393DCDF98C0}"/>
              </a:ext>
            </a:extLst>
          </p:cNvPr>
          <p:cNvSpPr/>
          <p:nvPr userDrawn="1"/>
        </p:nvSpPr>
        <p:spPr>
          <a:xfrm>
            <a:off x="2289110" y="1019986"/>
            <a:ext cx="3506303" cy="3632020"/>
          </a:xfrm>
          <a:prstGeom prst="rect">
            <a:avLst/>
          </a:prstGeom>
        </p:spPr>
        <p:txBody>
          <a:bodyPr wrap="square" numCol="1">
            <a:spAutoFit/>
          </a:bodyPr>
          <a:lstStyle/>
          <a:p>
            <a:pPr marL="274320" defTabSz="1005840">
              <a:lnSpc>
                <a:spcPct val="107000"/>
              </a:lnSpc>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In single celled organisms, cell reproduction gives rise to the next generation. In multi-cellular organisms, cell division occurs not just to produce a whole new organism, but for growth and replacement of worn out cells within the organisms. This process is called </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mitosis, </a:t>
            </a: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and results in two daughter cells with nuclei that are identical to the original nucleus. These cells are </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diploid</a:t>
            </a: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meaning they have two copies of DNA. </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Meiosis</a:t>
            </a: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on the other hand results in four daughter cells with nuclei that each have ½ the chromosomes of the original cell. This means the cells are </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haploid</a:t>
            </a: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 Meiosis only occurs in the cells that give rise to the sex cells called gametes</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a:t>
            </a:r>
          </a:p>
        </p:txBody>
      </p:sp>
      <p:sp>
        <p:nvSpPr>
          <p:cNvPr id="15" name="TextBox 14">
            <a:extLst>
              <a:ext uri="{FF2B5EF4-FFF2-40B4-BE49-F238E27FC236}">
                <a16:creationId xmlns:a16="http://schemas.microsoft.com/office/drawing/2014/main" id="{83326DAF-48DE-4686-9EBE-FF1C258D19B9}"/>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1. Jot down notes and drawings that will help you remember the meanings of these words. You can use the sketch/scribble button on the toolbar. </a:t>
            </a:r>
          </a:p>
        </p:txBody>
      </p:sp>
      <p:sp>
        <p:nvSpPr>
          <p:cNvPr id="16" name="TextBox 15">
            <a:extLst>
              <a:ext uri="{FF2B5EF4-FFF2-40B4-BE49-F238E27FC236}">
                <a16:creationId xmlns:a16="http://schemas.microsoft.com/office/drawing/2014/main" id="{4573F7BE-544F-4910-8038-E41B9144C329}"/>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Mitosis and Meiosis – Part 1</a:t>
            </a:r>
          </a:p>
        </p:txBody>
      </p:sp>
      <p:sp>
        <p:nvSpPr>
          <p:cNvPr id="5" name="Rectangle 4">
            <a:extLst>
              <a:ext uri="{FF2B5EF4-FFF2-40B4-BE49-F238E27FC236}">
                <a16:creationId xmlns:a16="http://schemas.microsoft.com/office/drawing/2014/main" id="{66FD0AB2-8D2C-4E3B-A332-2863C6FF80BB}"/>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7030A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832C00F-1571-4F43-8E3C-E05A377DCB6F}"/>
              </a:ext>
            </a:extLst>
          </p:cNvPr>
          <p:cNvSpPr/>
          <p:nvPr userDrawn="1"/>
        </p:nvSpPr>
        <p:spPr>
          <a:xfrm>
            <a:off x="5519710" y="1019986"/>
            <a:ext cx="3506303" cy="3747436"/>
          </a:xfrm>
          <a:prstGeom prst="rect">
            <a:avLst/>
          </a:prstGeom>
        </p:spPr>
        <p:txBody>
          <a:bodyPr wrap="square" numCol="1">
            <a:spAutoFit/>
          </a:bodyPr>
          <a:lstStyle/>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The genetic differences between the daughter cells in mitosis and meiosis is what makes these processes so important. For mitosis, the goal is to simply make new copies of the same cell. Each new cell is a genetic copy of the old cell, a clone. In meiosis, however, the resulting daughter is genetically different. But how does this happen?</a:t>
            </a:r>
          </a:p>
          <a:p>
            <a:pPr marL="274320" marR="0" lvl="0" indent="0" algn="l" defTabSz="1005840" rtl="0" eaLnBrk="1" fontAlgn="auto" latinLnBrk="0" hangingPunct="1">
              <a:lnSpc>
                <a:spcPct val="107000"/>
              </a:lnSpc>
              <a:spcBef>
                <a:spcPts val="0"/>
              </a:spcBef>
              <a:spcAft>
                <a:spcPts val="880"/>
              </a:spcAft>
              <a:buClrTx/>
              <a:buSzTx/>
              <a:buFontTx/>
              <a:buNone/>
              <a:tabLst/>
              <a:defRPr/>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In meiosis, during prophase the chromosomes can become tangled up as they pair up in preparation for metaphase. As a result, segments of the chromosomes, called alleles, are swapped or exchanged. When this happens, the genetic information is now shuffled, and at the end of</a:t>
            </a:r>
          </a:p>
        </p:txBody>
      </p:sp>
      <p:graphicFrame>
        <p:nvGraphicFramePr>
          <p:cNvPr id="2" name="Table 2">
            <a:extLst>
              <a:ext uri="{FF2B5EF4-FFF2-40B4-BE49-F238E27FC236}">
                <a16:creationId xmlns:a16="http://schemas.microsoft.com/office/drawing/2014/main" id="{3016192A-01E5-4C6F-B216-5FBC0CB66E31}"/>
              </a:ext>
            </a:extLst>
          </p:cNvPr>
          <p:cNvGraphicFramePr>
            <a:graphicFrameLocks noGrp="1"/>
          </p:cNvGraphicFramePr>
          <p:nvPr userDrawn="1">
            <p:extLst>
              <p:ext uri="{D42A27DB-BD31-4B8C-83A1-F6EECF244321}">
                <p14:modId xmlns:p14="http://schemas.microsoft.com/office/powerpoint/2010/main" val="2247850738"/>
              </p:ext>
            </p:extLst>
          </p:nvPr>
        </p:nvGraphicFramePr>
        <p:xfrm>
          <a:off x="174171" y="1416827"/>
          <a:ext cx="2065877" cy="3260919"/>
        </p:xfrm>
        <a:graphic>
          <a:graphicData uri="http://schemas.openxmlformats.org/drawingml/2006/table">
            <a:tbl>
              <a:tblPr>
                <a:tableStyleId>{2D5ABB26-0587-4C30-8999-92F81FD0307C}</a:tableStyleId>
              </a:tblPr>
              <a:tblGrid>
                <a:gridCol w="2065877">
                  <a:extLst>
                    <a:ext uri="{9D8B030D-6E8A-4147-A177-3AD203B41FA5}">
                      <a16:colId xmlns:a16="http://schemas.microsoft.com/office/drawing/2014/main" val="3432592881"/>
                    </a:ext>
                  </a:extLst>
                </a:gridCol>
              </a:tblGrid>
              <a:tr h="1086973">
                <a:tc>
                  <a:txBody>
                    <a:bodyPr/>
                    <a:lstStyle/>
                    <a:p>
                      <a:r>
                        <a:rPr lang="en-US" sz="1200" dirty="0"/>
                        <a:t>mitosis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08185840"/>
                  </a:ext>
                </a:extLst>
              </a:tr>
              <a:tr h="1086973">
                <a:tc>
                  <a:txBody>
                    <a:bodyPr/>
                    <a:lstStyle/>
                    <a:p>
                      <a:r>
                        <a:rPr lang="en-US" sz="1200" dirty="0"/>
                        <a:t>diploid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56504523"/>
                  </a:ext>
                </a:extLst>
              </a:tr>
              <a:tr h="1086973">
                <a:tc>
                  <a:txBody>
                    <a:bodyPr/>
                    <a:lstStyle/>
                    <a:p>
                      <a:r>
                        <a:rPr lang="en-US" sz="1200" dirty="0"/>
                        <a:t>meiosis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95646363"/>
                  </a:ext>
                </a:extLst>
              </a:tr>
            </a:tbl>
          </a:graphicData>
        </a:graphic>
      </p:graphicFrame>
      <p:pic>
        <p:nvPicPr>
          <p:cNvPr id="8" name="Picture 7">
            <a:extLst>
              <a:ext uri="{FF2B5EF4-FFF2-40B4-BE49-F238E27FC236}">
                <a16:creationId xmlns:a16="http://schemas.microsoft.com/office/drawing/2014/main" id="{3F34C477-BD4B-40A1-9867-E500229232F7}"/>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09016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Read I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DA5A7BB-D5CE-4916-8F15-E74FF4423AD5}"/>
              </a:ext>
            </a:extLst>
          </p:cNvPr>
          <p:cNvSpPr/>
          <p:nvPr userDrawn="1"/>
        </p:nvSpPr>
        <p:spPr>
          <a:xfrm>
            <a:off x="2423127" y="1028700"/>
            <a:ext cx="3314733" cy="3747436"/>
          </a:xfrm>
          <a:prstGeom prst="rect">
            <a:avLst/>
          </a:prstGeom>
        </p:spPr>
        <p:txBody>
          <a:bodyPr wrap="square" numCol="1">
            <a:spAutoFit/>
          </a:bodyPr>
          <a:lstStyle/>
          <a:p>
            <a:pPr marL="274320" defTabSz="1005840">
              <a:lnSpc>
                <a:spcPct val="107000"/>
              </a:lnSpc>
              <a:spcAft>
                <a:spcPts val="880"/>
              </a:spcAft>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meiosis, the daughter cells are no longer the same as the parent cell. This is key in ensuring that new offspring will have </a:t>
            </a:r>
            <a:r>
              <a:rPr lang="en-US" sz="1200" b="1" dirty="0">
                <a:solidFill>
                  <a:prstClr val="black"/>
                </a:solidFill>
                <a:latin typeface="Verdana" panose="020B0604030504040204" pitchFamily="34" charset="0"/>
                <a:ea typeface="Verdana" panose="020B0604030504040204" pitchFamily="34" charset="0"/>
                <a:cs typeface="Times New Roman" panose="02020603050405020304" pitchFamily="18" charset="0"/>
              </a:rPr>
              <a:t>genetic variability</a:t>
            </a: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a:t>
            </a:r>
          </a:p>
          <a:p>
            <a:pPr marL="274320" defTabSz="1005840">
              <a:lnSpc>
                <a:spcPct val="107000"/>
              </a:lnSpc>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Why is this important?</a:t>
            </a:r>
          </a:p>
          <a:p>
            <a:pPr marL="274320" defTabSz="1005840">
              <a:lnSpc>
                <a:spcPct val="107000"/>
              </a:lnSpc>
            </a:pPr>
            <a:endPar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a:p>
            <a:pPr marL="274320" defTabSz="1005840">
              <a:lnSpc>
                <a:spcPct val="107000"/>
              </a:lnSpc>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Have you ever noticed that a litter of puppies or kittens may all look different? These differences are due to the genetic variations that happened during the production of the animal’s gametes.</a:t>
            </a:r>
          </a:p>
          <a:p>
            <a:pPr marL="274320" defTabSz="1005840">
              <a:lnSpc>
                <a:spcPct val="107000"/>
              </a:lnSpc>
            </a:pPr>
            <a:endPar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a:p>
            <a:pPr marL="274320" defTabSz="1005840">
              <a:lnSpc>
                <a:spcPct val="107000"/>
              </a:lnSpc>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When male and female haploid gametes come together, they form a diploid zygote (fertilized cell). This zygote now has a combination of the</a:t>
            </a:r>
          </a:p>
        </p:txBody>
      </p:sp>
      <p:sp>
        <p:nvSpPr>
          <p:cNvPr id="10" name="TextBox 9">
            <a:extLst>
              <a:ext uri="{FF2B5EF4-FFF2-40B4-BE49-F238E27FC236}">
                <a16:creationId xmlns:a16="http://schemas.microsoft.com/office/drawing/2014/main" id="{3D79B420-71D0-40BB-AF50-F3492A2BB7DE}"/>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Mitosis and Meiosis – Part 2</a:t>
            </a:r>
          </a:p>
        </p:txBody>
      </p:sp>
      <p:sp>
        <p:nvSpPr>
          <p:cNvPr id="6" name="Rectangle 5">
            <a:extLst>
              <a:ext uri="{FF2B5EF4-FFF2-40B4-BE49-F238E27FC236}">
                <a16:creationId xmlns:a16="http://schemas.microsoft.com/office/drawing/2014/main" id="{4259C846-8FB2-44C4-A3B9-09ED1F1AA445}"/>
              </a:ext>
            </a:extLst>
          </p:cNvPr>
          <p:cNvSpPr/>
          <p:nvPr userDrawn="1"/>
        </p:nvSpPr>
        <p:spPr>
          <a:xfrm>
            <a:off x="5616915" y="1028700"/>
            <a:ext cx="3314733" cy="1260602"/>
          </a:xfrm>
          <a:prstGeom prst="rect">
            <a:avLst/>
          </a:prstGeom>
        </p:spPr>
        <p:txBody>
          <a:bodyPr wrap="square" numCol="1">
            <a:spAutoFit/>
          </a:bodyPr>
          <a:lstStyle/>
          <a:p>
            <a:pPr marL="274320" defTabSz="1005840">
              <a:lnSpc>
                <a:spcPct val="107000"/>
              </a:lnSpc>
              <a:spcAft>
                <a:spcPts val="880"/>
              </a:spcAft>
            </a:pPr>
            <a:r>
              <a:rPr lang="en-US" sz="1200" dirty="0">
                <a:solidFill>
                  <a:prstClr val="black"/>
                </a:solidFill>
                <a:latin typeface="Verdana" panose="020B0604030504040204" pitchFamily="34" charset="0"/>
                <a:ea typeface="Verdana" panose="020B0604030504040204" pitchFamily="34" charset="0"/>
                <a:cs typeface="Times New Roman" panose="02020603050405020304" pitchFamily="18" charset="0"/>
              </a:rPr>
              <a:t>genes from both parents. Due to the shuffling of the alleles when the gametes were produced, not all offspring of the parents will get the same alleles, and so they may all look different!</a:t>
            </a:r>
            <a:endParaRPr lang="en-US" sz="1100" dirty="0">
              <a:solidFill>
                <a:prstClr val="black"/>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0BAB96E-9FF9-417E-ABD8-1446078A6895}"/>
              </a:ext>
            </a:extLst>
          </p:cNvPr>
          <p:cNvSpPr txBox="1"/>
          <p:nvPr userDrawn="1"/>
        </p:nvSpPr>
        <p:spPr>
          <a:xfrm>
            <a:off x="-14946" y="28631"/>
            <a:ext cx="2552972"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Read Part 2. Jot down notes and drawings that will help you remember the meanings of these words. You can use the sketch/scribble button on the toolbar. </a:t>
            </a:r>
          </a:p>
        </p:txBody>
      </p:sp>
      <p:sp>
        <p:nvSpPr>
          <p:cNvPr id="11" name="Rectangle 10">
            <a:extLst>
              <a:ext uri="{FF2B5EF4-FFF2-40B4-BE49-F238E27FC236}">
                <a16:creationId xmlns:a16="http://schemas.microsoft.com/office/drawing/2014/main" id="{996335F9-40E7-4FF3-A429-5242EA46A910}"/>
              </a:ext>
            </a:extLst>
          </p:cNvPr>
          <p:cNvSpPr/>
          <p:nvPr userDrawn="1"/>
        </p:nvSpPr>
        <p:spPr>
          <a:xfrm>
            <a:off x="117987" y="1371600"/>
            <a:ext cx="2171123" cy="3368351"/>
          </a:xfrm>
          <a:custGeom>
            <a:avLst/>
            <a:gdLst>
              <a:gd name="connsiteX0" fmla="*/ 0 w 2171123"/>
              <a:gd name="connsiteY0" fmla="*/ 0 h 3368351"/>
              <a:gd name="connsiteX1" fmla="*/ 499358 w 2171123"/>
              <a:gd name="connsiteY1" fmla="*/ 0 h 3368351"/>
              <a:gd name="connsiteX2" fmla="*/ 977005 w 2171123"/>
              <a:gd name="connsiteY2" fmla="*/ 0 h 3368351"/>
              <a:gd name="connsiteX3" fmla="*/ 1454652 w 2171123"/>
              <a:gd name="connsiteY3" fmla="*/ 0 h 3368351"/>
              <a:gd name="connsiteX4" fmla="*/ 2171123 w 2171123"/>
              <a:gd name="connsiteY4" fmla="*/ 0 h 3368351"/>
              <a:gd name="connsiteX5" fmla="*/ 2171123 w 2171123"/>
              <a:gd name="connsiteY5" fmla="*/ 595075 h 3368351"/>
              <a:gd name="connsiteX6" fmla="*/ 2171123 w 2171123"/>
              <a:gd name="connsiteY6" fmla="*/ 1156467 h 3368351"/>
              <a:gd name="connsiteX7" fmla="*/ 2171123 w 2171123"/>
              <a:gd name="connsiteY7" fmla="*/ 1717859 h 3368351"/>
              <a:gd name="connsiteX8" fmla="*/ 2171123 w 2171123"/>
              <a:gd name="connsiteY8" fmla="*/ 2279251 h 3368351"/>
              <a:gd name="connsiteX9" fmla="*/ 2171123 w 2171123"/>
              <a:gd name="connsiteY9" fmla="*/ 2773276 h 3368351"/>
              <a:gd name="connsiteX10" fmla="*/ 2171123 w 2171123"/>
              <a:gd name="connsiteY10" fmla="*/ 3368351 h 3368351"/>
              <a:gd name="connsiteX11" fmla="*/ 1650053 w 2171123"/>
              <a:gd name="connsiteY11" fmla="*/ 3368351 h 3368351"/>
              <a:gd name="connsiteX12" fmla="*/ 1063850 w 2171123"/>
              <a:gd name="connsiteY12" fmla="*/ 3368351 h 3368351"/>
              <a:gd name="connsiteX13" fmla="*/ 564492 w 2171123"/>
              <a:gd name="connsiteY13" fmla="*/ 3368351 h 3368351"/>
              <a:gd name="connsiteX14" fmla="*/ 0 w 2171123"/>
              <a:gd name="connsiteY14" fmla="*/ 3368351 h 3368351"/>
              <a:gd name="connsiteX15" fmla="*/ 0 w 2171123"/>
              <a:gd name="connsiteY15" fmla="*/ 2739592 h 3368351"/>
              <a:gd name="connsiteX16" fmla="*/ 0 w 2171123"/>
              <a:gd name="connsiteY16" fmla="*/ 2178200 h 3368351"/>
              <a:gd name="connsiteX17" fmla="*/ 0 w 2171123"/>
              <a:gd name="connsiteY17" fmla="*/ 1717859 h 3368351"/>
              <a:gd name="connsiteX18" fmla="*/ 0 w 2171123"/>
              <a:gd name="connsiteY18" fmla="*/ 1089100 h 3368351"/>
              <a:gd name="connsiteX19" fmla="*/ 0 w 2171123"/>
              <a:gd name="connsiteY19" fmla="*/ 0 h 3368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171123" h="3368351" fill="none" extrusionOk="0">
                <a:moveTo>
                  <a:pt x="0" y="0"/>
                </a:moveTo>
                <a:cubicBezTo>
                  <a:pt x="245269" y="-36748"/>
                  <a:pt x="363128" y="4696"/>
                  <a:pt x="499358" y="0"/>
                </a:cubicBezTo>
                <a:cubicBezTo>
                  <a:pt x="635588" y="-4696"/>
                  <a:pt x="772639" y="19182"/>
                  <a:pt x="977005" y="0"/>
                </a:cubicBezTo>
                <a:cubicBezTo>
                  <a:pt x="1181371" y="-19182"/>
                  <a:pt x="1338611" y="41324"/>
                  <a:pt x="1454652" y="0"/>
                </a:cubicBezTo>
                <a:cubicBezTo>
                  <a:pt x="1570693" y="-41324"/>
                  <a:pt x="1950532" y="78465"/>
                  <a:pt x="2171123" y="0"/>
                </a:cubicBezTo>
                <a:cubicBezTo>
                  <a:pt x="2179082" y="121218"/>
                  <a:pt x="2160896" y="474829"/>
                  <a:pt x="2171123" y="595075"/>
                </a:cubicBezTo>
                <a:cubicBezTo>
                  <a:pt x="2181350" y="715321"/>
                  <a:pt x="2147790" y="947876"/>
                  <a:pt x="2171123" y="1156467"/>
                </a:cubicBezTo>
                <a:cubicBezTo>
                  <a:pt x="2194456" y="1365058"/>
                  <a:pt x="2164954" y="1514669"/>
                  <a:pt x="2171123" y="1717859"/>
                </a:cubicBezTo>
                <a:cubicBezTo>
                  <a:pt x="2177292" y="1921049"/>
                  <a:pt x="2126616" y="2051751"/>
                  <a:pt x="2171123" y="2279251"/>
                </a:cubicBezTo>
                <a:cubicBezTo>
                  <a:pt x="2215630" y="2506751"/>
                  <a:pt x="2144984" y="2658840"/>
                  <a:pt x="2171123" y="2773276"/>
                </a:cubicBezTo>
                <a:cubicBezTo>
                  <a:pt x="2197262" y="2887712"/>
                  <a:pt x="2128093" y="3173786"/>
                  <a:pt x="2171123" y="3368351"/>
                </a:cubicBezTo>
                <a:cubicBezTo>
                  <a:pt x="2013025" y="3428727"/>
                  <a:pt x="1776396" y="3345497"/>
                  <a:pt x="1650053" y="3368351"/>
                </a:cubicBezTo>
                <a:cubicBezTo>
                  <a:pt x="1523710" y="3391205"/>
                  <a:pt x="1334789" y="3364758"/>
                  <a:pt x="1063850" y="3368351"/>
                </a:cubicBezTo>
                <a:cubicBezTo>
                  <a:pt x="792911" y="3371944"/>
                  <a:pt x="791758" y="3321563"/>
                  <a:pt x="564492" y="3368351"/>
                </a:cubicBezTo>
                <a:cubicBezTo>
                  <a:pt x="337226" y="3415139"/>
                  <a:pt x="210784" y="3346655"/>
                  <a:pt x="0" y="3368351"/>
                </a:cubicBezTo>
                <a:cubicBezTo>
                  <a:pt x="-13964" y="3064201"/>
                  <a:pt x="24488" y="2903794"/>
                  <a:pt x="0" y="2739592"/>
                </a:cubicBezTo>
                <a:cubicBezTo>
                  <a:pt x="-24488" y="2575390"/>
                  <a:pt x="56552" y="2431784"/>
                  <a:pt x="0" y="2178200"/>
                </a:cubicBezTo>
                <a:cubicBezTo>
                  <a:pt x="-56552" y="1924616"/>
                  <a:pt x="23405" y="1833971"/>
                  <a:pt x="0" y="1717859"/>
                </a:cubicBezTo>
                <a:cubicBezTo>
                  <a:pt x="-23405" y="1601747"/>
                  <a:pt x="63313" y="1362554"/>
                  <a:pt x="0" y="1089100"/>
                </a:cubicBezTo>
                <a:cubicBezTo>
                  <a:pt x="-63313" y="815646"/>
                  <a:pt x="2781" y="415211"/>
                  <a:pt x="0" y="0"/>
                </a:cubicBezTo>
                <a:close/>
              </a:path>
              <a:path w="2171123" h="3368351" stroke="0" extrusionOk="0">
                <a:moveTo>
                  <a:pt x="0" y="0"/>
                </a:moveTo>
                <a:cubicBezTo>
                  <a:pt x="138223" y="-22108"/>
                  <a:pt x="387875" y="9669"/>
                  <a:pt x="499358" y="0"/>
                </a:cubicBezTo>
                <a:cubicBezTo>
                  <a:pt x="610841" y="-9669"/>
                  <a:pt x="795333" y="43575"/>
                  <a:pt x="1042139" y="0"/>
                </a:cubicBezTo>
                <a:cubicBezTo>
                  <a:pt x="1288945" y="-43575"/>
                  <a:pt x="1361883" y="17239"/>
                  <a:pt x="1519786" y="0"/>
                </a:cubicBezTo>
                <a:cubicBezTo>
                  <a:pt x="1677689" y="-17239"/>
                  <a:pt x="1953602" y="30372"/>
                  <a:pt x="2171123" y="0"/>
                </a:cubicBezTo>
                <a:cubicBezTo>
                  <a:pt x="2230767" y="260118"/>
                  <a:pt x="2138024" y="358362"/>
                  <a:pt x="2171123" y="527708"/>
                </a:cubicBezTo>
                <a:cubicBezTo>
                  <a:pt x="2204222" y="697054"/>
                  <a:pt x="2157042" y="943192"/>
                  <a:pt x="2171123" y="1122784"/>
                </a:cubicBezTo>
                <a:cubicBezTo>
                  <a:pt x="2185204" y="1302376"/>
                  <a:pt x="2157394" y="1612662"/>
                  <a:pt x="2171123" y="1751543"/>
                </a:cubicBezTo>
                <a:cubicBezTo>
                  <a:pt x="2184852" y="1890424"/>
                  <a:pt x="2156649" y="2127238"/>
                  <a:pt x="2171123" y="2245567"/>
                </a:cubicBezTo>
                <a:cubicBezTo>
                  <a:pt x="2185597" y="2363896"/>
                  <a:pt x="2157713" y="2592775"/>
                  <a:pt x="2171123" y="2739592"/>
                </a:cubicBezTo>
                <a:cubicBezTo>
                  <a:pt x="2184533" y="2886409"/>
                  <a:pt x="2168613" y="3108727"/>
                  <a:pt x="2171123" y="3368351"/>
                </a:cubicBezTo>
                <a:cubicBezTo>
                  <a:pt x="1950894" y="3391530"/>
                  <a:pt x="1795509" y="3327562"/>
                  <a:pt x="1693476" y="3368351"/>
                </a:cubicBezTo>
                <a:cubicBezTo>
                  <a:pt x="1591443" y="3409140"/>
                  <a:pt x="1333222" y="3307607"/>
                  <a:pt x="1150695" y="3368351"/>
                </a:cubicBezTo>
                <a:cubicBezTo>
                  <a:pt x="968168" y="3429095"/>
                  <a:pt x="830766" y="3313728"/>
                  <a:pt x="673048" y="3368351"/>
                </a:cubicBezTo>
                <a:cubicBezTo>
                  <a:pt x="515330" y="3422974"/>
                  <a:pt x="280968" y="3288308"/>
                  <a:pt x="0" y="3368351"/>
                </a:cubicBezTo>
                <a:cubicBezTo>
                  <a:pt x="-39756" y="3237884"/>
                  <a:pt x="10663" y="3102924"/>
                  <a:pt x="0" y="2840643"/>
                </a:cubicBezTo>
                <a:cubicBezTo>
                  <a:pt x="-10663" y="2578362"/>
                  <a:pt x="18884" y="2402921"/>
                  <a:pt x="0" y="2211884"/>
                </a:cubicBezTo>
                <a:cubicBezTo>
                  <a:pt x="-18884" y="2020847"/>
                  <a:pt x="31452" y="1791473"/>
                  <a:pt x="0" y="1583125"/>
                </a:cubicBezTo>
                <a:cubicBezTo>
                  <a:pt x="-31452" y="1374777"/>
                  <a:pt x="20688" y="1203509"/>
                  <a:pt x="0" y="954366"/>
                </a:cubicBezTo>
                <a:cubicBezTo>
                  <a:pt x="-20688" y="705223"/>
                  <a:pt x="46742" y="622580"/>
                  <a:pt x="0" y="494025"/>
                </a:cubicBezTo>
                <a:cubicBezTo>
                  <a:pt x="-46742" y="365470"/>
                  <a:pt x="30823" y="206208"/>
                  <a:pt x="0" y="0"/>
                </a:cubicBezTo>
                <a:close/>
              </a:path>
            </a:pathLst>
          </a:custGeom>
          <a:solidFill>
            <a:schemeClr val="bg1"/>
          </a:solidFill>
          <a:ln w="19050">
            <a:solidFill>
              <a:srgbClr val="7030A0"/>
            </a:solidFill>
            <a:extLst>
              <a:ext uri="{C807C97D-BFC1-408E-A445-0C87EB9F89A2}">
                <ask:lineSketchStyleProps xmlns:ask="http://schemas.microsoft.com/office/drawing/2018/sketchyshapes" sd="423036277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able 2">
            <a:extLst>
              <a:ext uri="{FF2B5EF4-FFF2-40B4-BE49-F238E27FC236}">
                <a16:creationId xmlns:a16="http://schemas.microsoft.com/office/drawing/2014/main" id="{DCD26871-1407-4818-A68B-D2EC9D79A588}"/>
              </a:ext>
            </a:extLst>
          </p:cNvPr>
          <p:cNvGraphicFramePr>
            <a:graphicFrameLocks noGrp="1"/>
          </p:cNvGraphicFramePr>
          <p:nvPr userDrawn="1">
            <p:extLst>
              <p:ext uri="{D42A27DB-BD31-4B8C-83A1-F6EECF244321}">
                <p14:modId xmlns:p14="http://schemas.microsoft.com/office/powerpoint/2010/main" val="2100904549"/>
              </p:ext>
            </p:extLst>
          </p:nvPr>
        </p:nvGraphicFramePr>
        <p:xfrm>
          <a:off x="174171" y="1416827"/>
          <a:ext cx="2065877" cy="3260919"/>
        </p:xfrm>
        <a:graphic>
          <a:graphicData uri="http://schemas.openxmlformats.org/drawingml/2006/table">
            <a:tbl>
              <a:tblPr>
                <a:tableStyleId>{2D5ABB26-0587-4C30-8999-92F81FD0307C}</a:tableStyleId>
              </a:tblPr>
              <a:tblGrid>
                <a:gridCol w="2065877">
                  <a:extLst>
                    <a:ext uri="{9D8B030D-6E8A-4147-A177-3AD203B41FA5}">
                      <a16:colId xmlns:a16="http://schemas.microsoft.com/office/drawing/2014/main" val="3432592881"/>
                    </a:ext>
                  </a:extLst>
                </a:gridCol>
              </a:tblGrid>
              <a:tr h="1086973">
                <a:tc>
                  <a:txBody>
                    <a:bodyPr/>
                    <a:lstStyle/>
                    <a:p>
                      <a:r>
                        <a:rPr lang="en-US" sz="1200" dirty="0"/>
                        <a:t>haploid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1908185840"/>
                  </a:ext>
                </a:extLst>
              </a:tr>
              <a:tr h="1086973">
                <a:tc>
                  <a:txBody>
                    <a:bodyPr/>
                    <a:lstStyle/>
                    <a:p>
                      <a:r>
                        <a:rPr lang="en-US" sz="1200" dirty="0"/>
                        <a:t>genetic variability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3556504523"/>
                  </a:ext>
                </a:extLst>
              </a:tr>
              <a:tr h="1086973">
                <a:tc>
                  <a:txBody>
                    <a:bodyPr/>
                    <a:lstStyle/>
                    <a:p>
                      <a:r>
                        <a:rPr lang="en-US" sz="1200" dirty="0"/>
                        <a:t> </a:t>
                      </a:r>
                      <a:endParaRPr lang="en-US" sz="1200" b="0" dirty="0">
                        <a:solidFill>
                          <a:schemeClr val="tx1"/>
                        </a:solidFill>
                        <a:latin typeface="Verdana" panose="020B0604030504040204" pitchFamily="34" charset="0"/>
                        <a:ea typeface="Verdana" panose="020B0604030504040204" pitchFamily="34" charset="0"/>
                      </a:endParaRPr>
                    </a:p>
                  </a:txBody>
                  <a:tcPr/>
                </a:tc>
                <a:extLst>
                  <a:ext uri="{0D108BD9-81ED-4DB2-BD59-A6C34878D82A}">
                    <a16:rowId xmlns:a16="http://schemas.microsoft.com/office/drawing/2014/main" val="4195646363"/>
                  </a:ext>
                </a:extLst>
              </a:tr>
            </a:tbl>
          </a:graphicData>
        </a:graphic>
      </p:graphicFrame>
      <p:pic>
        <p:nvPicPr>
          <p:cNvPr id="13" name="Picture 12">
            <a:extLst>
              <a:ext uri="{FF2B5EF4-FFF2-40B4-BE49-F238E27FC236}">
                <a16:creationId xmlns:a16="http://schemas.microsoft.com/office/drawing/2014/main" id="{7D4E22B7-69B0-46B3-A29B-FA57B21BCB00}"/>
              </a:ext>
            </a:extLst>
          </p:cNvPr>
          <p:cNvPicPr>
            <a:picLocks noChangeAspect="1"/>
          </p:cNvPicPr>
          <p:nvPr userDrawn="1"/>
        </p:nvPicPr>
        <p:blipFill>
          <a:blip r:embed="rId2"/>
          <a:stretch>
            <a:fillRect/>
          </a:stretch>
        </p:blipFill>
        <p:spPr>
          <a:xfrm>
            <a:off x="1040085" y="1022686"/>
            <a:ext cx="221455" cy="247685"/>
          </a:xfrm>
          <a:prstGeom prst="rect">
            <a:avLst/>
          </a:prstGeom>
        </p:spPr>
      </p:pic>
    </p:spTree>
    <p:extLst>
      <p:ext uri="{BB962C8B-B14F-4D97-AF65-F5344CB8AC3E}">
        <p14:creationId xmlns:p14="http://schemas.microsoft.com/office/powerpoint/2010/main" val="14271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Read I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B2CBDA2-C03A-4563-8DF3-4565A57CD73A}"/>
              </a:ext>
            </a:extLst>
          </p:cNvPr>
          <p:cNvSpPr txBox="1"/>
          <p:nvPr userDrawn="1"/>
        </p:nvSpPr>
        <p:spPr>
          <a:xfrm>
            <a:off x="3420208" y="415420"/>
            <a:ext cx="532374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1" dirty="0">
                <a:latin typeface="Georgia" panose="02040502050405020303" pitchFamily="18" charset="0"/>
              </a:rPr>
              <a:t>Mitosis and Meiosis – Questions</a:t>
            </a:r>
          </a:p>
        </p:txBody>
      </p:sp>
      <p:sp>
        <p:nvSpPr>
          <p:cNvPr id="18" name="TextBox 17">
            <a:extLst>
              <a:ext uri="{FF2B5EF4-FFF2-40B4-BE49-F238E27FC236}">
                <a16:creationId xmlns:a16="http://schemas.microsoft.com/office/drawing/2014/main" id="{CDBCCD8B-B1CA-470E-A1AF-C2C72C87CC28}"/>
              </a:ext>
            </a:extLst>
          </p:cNvPr>
          <p:cNvSpPr txBox="1"/>
          <p:nvPr userDrawn="1"/>
        </p:nvSpPr>
        <p:spPr>
          <a:xfrm>
            <a:off x="0" y="0"/>
            <a:ext cx="1361270" cy="2954655"/>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2.</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r>
              <a:rPr lang="en-US" sz="1200" dirty="0">
                <a:latin typeface="Georgia" panose="02040502050405020303" pitchFamily="18" charset="0"/>
              </a:rPr>
              <a:t>3.</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2" name="Rectangle 11">
            <a:extLst>
              <a:ext uri="{FF2B5EF4-FFF2-40B4-BE49-F238E27FC236}">
                <a16:creationId xmlns:a16="http://schemas.microsoft.com/office/drawing/2014/main" id="{ECBF39C4-1A46-4B54-BEEA-CB7389E7FB2D}"/>
              </a:ext>
            </a:extLst>
          </p:cNvPr>
          <p:cNvSpPr/>
          <p:nvPr userDrawn="1"/>
        </p:nvSpPr>
        <p:spPr>
          <a:xfrm>
            <a:off x="248478" y="417394"/>
            <a:ext cx="2017644" cy="2387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18E7F317-73F5-44CC-B58E-A6B4B7CA0E98}"/>
              </a:ext>
            </a:extLst>
          </p:cNvPr>
          <p:cNvSpPr txBox="1"/>
          <p:nvPr userDrawn="1"/>
        </p:nvSpPr>
        <p:spPr>
          <a:xfrm>
            <a:off x="2543894" y="1153070"/>
            <a:ext cx="3208171" cy="261610"/>
          </a:xfrm>
          <a:prstGeom prst="rect">
            <a:avLst/>
          </a:prstGeom>
          <a:noFill/>
        </p:spPr>
        <p:txBody>
          <a:bodyPr wrap="square" rtlCol="0">
            <a:spAutoFit/>
          </a:bodyPr>
          <a:lstStyle/>
          <a:p>
            <a:pPr marL="342900" indent="-342900" defTabSz="1005840">
              <a:buFont typeface="+mj-lt"/>
              <a:buAutoNum type="arabicPeriod"/>
            </a:pPr>
            <a:r>
              <a:rPr lang="en-US" sz="1100" dirty="0">
                <a:solidFill>
                  <a:prstClr val="black"/>
                </a:solidFill>
                <a:latin typeface="Verdana" panose="020B0604030504040204" pitchFamily="34" charset="0"/>
                <a:ea typeface="Verdana" panose="020B0604030504040204" pitchFamily="34" charset="0"/>
              </a:rPr>
              <a:t>Which is not true about mitosis?</a:t>
            </a:r>
          </a:p>
        </p:txBody>
      </p:sp>
      <p:sp>
        <p:nvSpPr>
          <p:cNvPr id="3" name="TextBox 2">
            <a:extLst>
              <a:ext uri="{FF2B5EF4-FFF2-40B4-BE49-F238E27FC236}">
                <a16:creationId xmlns:a16="http://schemas.microsoft.com/office/drawing/2014/main" id="{59F3363A-D547-4606-86B8-D947B9B6CF75}"/>
              </a:ext>
            </a:extLst>
          </p:cNvPr>
          <p:cNvSpPr txBox="1"/>
          <p:nvPr userDrawn="1"/>
        </p:nvSpPr>
        <p:spPr>
          <a:xfrm>
            <a:off x="2666051" y="1391110"/>
            <a:ext cx="3021494" cy="2185214"/>
          </a:xfrm>
          <a:prstGeom prst="rect">
            <a:avLst/>
          </a:prstGeom>
          <a:noFill/>
        </p:spPr>
        <p:txBody>
          <a:bodyPr wrap="square" rtlCol="0">
            <a:spAutoFit/>
          </a:bodyPr>
          <a:lstStyle/>
          <a:p>
            <a:pPr marL="377190" indent="-37719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The chromosomes in the daughter cells are half the number from the parent cell.</a:t>
            </a:r>
          </a:p>
          <a:p>
            <a:pPr marL="377190" indent="-37719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The chromosomes in the daughter cells are the same number as the parent cell.</a:t>
            </a:r>
          </a:p>
          <a:p>
            <a:pPr marL="377190" indent="-37719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Each nuclei is identical to the parent nucleus</a:t>
            </a:r>
          </a:p>
          <a:p>
            <a:pPr marL="377190" indent="-377190" defTabSz="1005840">
              <a:spcAft>
                <a:spcPts val="600"/>
              </a:spcAft>
              <a:buFontTx/>
              <a:buAutoNum type="alphaUcPeriod"/>
            </a:pPr>
            <a:r>
              <a:rPr lang="en-US" sz="1100" dirty="0">
                <a:solidFill>
                  <a:prstClr val="black"/>
                </a:solidFill>
                <a:latin typeface="Verdana" panose="020B0604030504040204" pitchFamily="34" charset="0"/>
                <a:ea typeface="Verdana" panose="020B0604030504040204" pitchFamily="34" charset="0"/>
              </a:rPr>
              <a:t>The four main stages are prophase, metaphase, anaphase, and telophase</a:t>
            </a:r>
          </a:p>
        </p:txBody>
      </p:sp>
      <p:sp>
        <p:nvSpPr>
          <p:cNvPr id="4" name="TextBox 3">
            <a:extLst>
              <a:ext uri="{FF2B5EF4-FFF2-40B4-BE49-F238E27FC236}">
                <a16:creationId xmlns:a16="http://schemas.microsoft.com/office/drawing/2014/main" id="{E90149C7-C1C7-4BAA-98B2-F7544EA35C69}"/>
              </a:ext>
            </a:extLst>
          </p:cNvPr>
          <p:cNvSpPr txBox="1"/>
          <p:nvPr userDrawn="1"/>
        </p:nvSpPr>
        <p:spPr>
          <a:xfrm>
            <a:off x="5846234" y="3612031"/>
            <a:ext cx="3279630" cy="261610"/>
          </a:xfrm>
          <a:prstGeom prst="rect">
            <a:avLst/>
          </a:prstGeom>
          <a:noFill/>
        </p:spPr>
        <p:txBody>
          <a:bodyPr wrap="square" rtlCol="0">
            <a:spAutoFit/>
          </a:bodyPr>
          <a:lstStyle/>
          <a:p>
            <a:pPr marL="0" indent="0" defTabSz="1005840">
              <a:buFont typeface="+mj-lt"/>
              <a:buNone/>
            </a:pPr>
            <a:r>
              <a:rPr lang="en-US" sz="1100" dirty="0">
                <a:solidFill>
                  <a:prstClr val="black"/>
                </a:solidFill>
                <a:latin typeface="Verdana" panose="020B0604030504040204" pitchFamily="34" charset="0"/>
                <a:ea typeface="Verdana" panose="020B0604030504040204" pitchFamily="34" charset="0"/>
              </a:rPr>
              <a:t>3. What is the purpose of cell division?</a:t>
            </a:r>
          </a:p>
        </p:txBody>
      </p:sp>
      <p:sp>
        <p:nvSpPr>
          <p:cNvPr id="16" name="TextBox 15">
            <a:extLst>
              <a:ext uri="{FF2B5EF4-FFF2-40B4-BE49-F238E27FC236}">
                <a16:creationId xmlns:a16="http://schemas.microsoft.com/office/drawing/2014/main" id="{1A562E12-6107-493A-8C2C-FCBA2984F62E}"/>
              </a:ext>
            </a:extLst>
          </p:cNvPr>
          <p:cNvSpPr txBox="1"/>
          <p:nvPr userDrawn="1"/>
        </p:nvSpPr>
        <p:spPr>
          <a:xfrm>
            <a:off x="5791919" y="1153069"/>
            <a:ext cx="3208171" cy="261610"/>
          </a:xfrm>
          <a:prstGeom prst="rect">
            <a:avLst/>
          </a:prstGeom>
          <a:noFill/>
        </p:spPr>
        <p:txBody>
          <a:bodyPr wrap="square" rtlCol="0">
            <a:spAutoFit/>
          </a:bodyPr>
          <a:lstStyle/>
          <a:p>
            <a:pPr marL="0" indent="0" defTabSz="1005840">
              <a:buFont typeface="+mj-lt"/>
              <a:buNone/>
            </a:pPr>
            <a:r>
              <a:rPr lang="en-US" sz="1100" dirty="0">
                <a:solidFill>
                  <a:prstClr val="black"/>
                </a:solidFill>
                <a:latin typeface="Verdana" panose="020B0604030504040204" pitchFamily="34" charset="0"/>
                <a:ea typeface="Verdana" panose="020B0604030504040204" pitchFamily="34" charset="0"/>
              </a:rPr>
              <a:t>2. Which is not true about meiosis?</a:t>
            </a:r>
          </a:p>
        </p:txBody>
      </p:sp>
      <p:sp>
        <p:nvSpPr>
          <p:cNvPr id="10" name="TextBox 9">
            <a:extLst>
              <a:ext uri="{FF2B5EF4-FFF2-40B4-BE49-F238E27FC236}">
                <a16:creationId xmlns:a16="http://schemas.microsoft.com/office/drawing/2014/main" id="{DDC58159-E436-4974-BC3C-723C64289446}"/>
              </a:ext>
            </a:extLst>
          </p:cNvPr>
          <p:cNvSpPr txBox="1"/>
          <p:nvPr userDrawn="1"/>
        </p:nvSpPr>
        <p:spPr>
          <a:xfrm>
            <a:off x="5999996" y="1409221"/>
            <a:ext cx="3125868" cy="2185214"/>
          </a:xfrm>
          <a:prstGeom prst="rect">
            <a:avLst/>
          </a:prstGeom>
          <a:noFill/>
        </p:spPr>
        <p:txBody>
          <a:bodyPr wrap="square" rtlCol="0">
            <a:spAutoFit/>
          </a:bodyPr>
          <a:lstStyle/>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The chromosomes in the daughter cells are half the number from the parent cell.</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The chromosomes in the daughter cells are the same number as the parent cell.</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The only cells that will undergo meiosis will become sperm or egg cells used for reproduction.</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lang="en-US" sz="1100" dirty="0">
                <a:solidFill>
                  <a:prstClr val="black"/>
                </a:solidFill>
                <a:latin typeface="Verdana" panose="020B0604030504040204" pitchFamily="34" charset="0"/>
                <a:ea typeface="Verdana" panose="020B0604030504040204" pitchFamily="34" charset="0"/>
              </a:rPr>
              <a:t>The shuffling of genes happens in meiosis.</a:t>
            </a:r>
            <a:endPar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1C8EC380-B1F6-4C87-9825-9A532768114C}"/>
              </a:ext>
            </a:extLst>
          </p:cNvPr>
          <p:cNvSpPr txBox="1"/>
          <p:nvPr userDrawn="1"/>
        </p:nvSpPr>
        <p:spPr>
          <a:xfrm>
            <a:off x="6082079" y="3887579"/>
            <a:ext cx="3061921" cy="1585049"/>
          </a:xfrm>
          <a:prstGeom prst="rect">
            <a:avLst/>
          </a:prstGeom>
          <a:noFill/>
        </p:spPr>
        <p:txBody>
          <a:bodyPr wrap="square" rtlCol="0">
            <a:spAutoFit/>
          </a:bodyPr>
          <a:lstStyle/>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Growth of new cells</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Replacement of older, worn out cells</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Used for reproduction</a:t>
            </a:r>
          </a:p>
          <a:p>
            <a:pPr marL="377190" marR="0" lvl="0" indent="-377190" algn="l" defTabSz="1005840" rtl="0" eaLnBrk="1" fontAlgn="auto" latinLnBrk="0" hangingPunct="1">
              <a:lnSpc>
                <a:spcPct val="100000"/>
              </a:lnSpc>
              <a:spcBef>
                <a:spcPts val="0"/>
              </a:spcBef>
              <a:spcAft>
                <a:spcPts val="600"/>
              </a:spcAft>
              <a:buClrTx/>
              <a:buSzTx/>
              <a:buFontTx/>
              <a:buAutoNum type="alphaUcPeriod"/>
              <a:tabLst/>
              <a:defRPr/>
            </a:pPr>
            <a:r>
              <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rPr>
              <a:t>All of the above</a:t>
            </a:r>
          </a:p>
          <a:p>
            <a:pPr marL="377190" marR="0" lvl="0" indent="-377190" algn="l" defTabSz="1005840" rtl="0" eaLnBrk="1" fontAlgn="auto" latinLnBrk="0" hangingPunct="1">
              <a:lnSpc>
                <a:spcPct val="100000"/>
              </a:lnSpc>
              <a:spcBef>
                <a:spcPts val="0"/>
              </a:spcBef>
              <a:spcAft>
                <a:spcPts val="0"/>
              </a:spcAft>
              <a:buClrTx/>
              <a:buSzTx/>
              <a:buFontTx/>
              <a:buAutoNum type="alphaUcPeriod"/>
              <a:tabLst/>
              <a:defRPr/>
            </a:pPr>
            <a:endPar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a:p>
            <a:pPr marL="377190" marR="0" lvl="0" indent="-377190" algn="l" defTabSz="1005840" rtl="0" eaLnBrk="1" fontAlgn="auto" latinLnBrk="0" hangingPunct="1">
              <a:lnSpc>
                <a:spcPct val="100000"/>
              </a:lnSpc>
              <a:spcBef>
                <a:spcPts val="0"/>
              </a:spcBef>
              <a:spcAft>
                <a:spcPts val="0"/>
              </a:spcAft>
              <a:buClrTx/>
              <a:buSzTx/>
              <a:buFontTx/>
              <a:buAutoNum type="alphaUcPeriod"/>
              <a:tabLst/>
              <a:defRPr/>
            </a:pPr>
            <a:endParaRPr kumimoji="0" lang="en-US" sz="110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4236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plore 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10D629D-BF27-45CB-B1E2-C33CC5439FA7}"/>
              </a:ext>
            </a:extLst>
          </p:cNvPr>
          <p:cNvSpPr txBox="1"/>
          <p:nvPr userDrawn="1"/>
        </p:nvSpPr>
        <p:spPr>
          <a:xfrm>
            <a:off x="0" y="-16151"/>
            <a:ext cx="1361270" cy="2769989"/>
          </a:xfrm>
          <a:prstGeom prst="rect">
            <a:avLst/>
          </a:prstGeom>
          <a:noFill/>
        </p:spPr>
        <p:txBody>
          <a:bodyPr wrap="none" rtlCol="0">
            <a:spAutoFit/>
          </a:bodyPr>
          <a:lstStyle/>
          <a:p>
            <a:r>
              <a:rPr lang="en-US" sz="1200" b="1" dirty="0">
                <a:latin typeface="Georgia" panose="02040502050405020303" pitchFamily="18" charset="0"/>
                <a:ea typeface="Verdana" panose="020B0604030504040204" pitchFamily="34" charset="0"/>
                <a:cs typeface="+mj-cs"/>
              </a:rPr>
              <a:t>Your</a:t>
            </a:r>
            <a:r>
              <a:rPr lang="en-US" dirty="0"/>
              <a:t> </a:t>
            </a:r>
            <a:r>
              <a:rPr lang="en-US" sz="1200" b="1" dirty="0">
                <a:latin typeface="Georgia" panose="02040502050405020303" pitchFamily="18" charset="0"/>
                <a:ea typeface="Verdana" panose="020B0604030504040204" pitchFamily="34" charset="0"/>
                <a:cs typeface="+mj-cs"/>
              </a:rPr>
              <a:t>Answers</a:t>
            </a:r>
            <a:r>
              <a:rPr lang="en-US" sz="1200" dirty="0">
                <a:latin typeface="Georgia" panose="02040502050405020303" pitchFamily="18" charset="0"/>
              </a:rPr>
              <a:t>:</a:t>
            </a:r>
          </a:p>
          <a:p>
            <a:endParaRPr lang="en-US" sz="1200" dirty="0">
              <a:latin typeface="Georgia" panose="02040502050405020303" pitchFamily="18" charset="0"/>
            </a:endParaRPr>
          </a:p>
          <a:p>
            <a:r>
              <a:rPr lang="en-US" sz="1200" dirty="0">
                <a:latin typeface="Georgia" panose="02040502050405020303" pitchFamily="18" charset="0"/>
              </a:rPr>
              <a:t>1.</a:t>
            </a: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a:p>
            <a:endParaRPr lang="en-US" sz="1200" dirty="0">
              <a:latin typeface="Georgia" panose="02040502050405020303" pitchFamily="18" charset="0"/>
            </a:endParaRPr>
          </a:p>
        </p:txBody>
      </p:sp>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1 </a:t>
            </a:r>
          </a:p>
        </p:txBody>
      </p:sp>
      <p:sp>
        <p:nvSpPr>
          <p:cNvPr id="12" name="Rectangle 11">
            <a:extLst>
              <a:ext uri="{FF2B5EF4-FFF2-40B4-BE49-F238E27FC236}">
                <a16:creationId xmlns:a16="http://schemas.microsoft.com/office/drawing/2014/main" id="{91924EF3-1186-45E7-8F27-BD0B15676A8F}"/>
              </a:ext>
            </a:extLst>
          </p:cNvPr>
          <p:cNvSpPr/>
          <p:nvPr userDrawn="1"/>
        </p:nvSpPr>
        <p:spPr>
          <a:xfrm>
            <a:off x="248478" y="417393"/>
            <a:ext cx="2017644" cy="36259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 name="TextBox 1">
            <a:extLst>
              <a:ext uri="{FF2B5EF4-FFF2-40B4-BE49-F238E27FC236}">
                <a16:creationId xmlns:a16="http://schemas.microsoft.com/office/drawing/2014/main" id="{DE80EDA8-2213-4171-AB96-0B5F67F1B317}"/>
              </a:ext>
            </a:extLst>
          </p:cNvPr>
          <p:cNvSpPr txBox="1"/>
          <p:nvPr userDrawn="1"/>
        </p:nvSpPr>
        <p:spPr>
          <a:xfrm>
            <a:off x="2628607" y="505323"/>
            <a:ext cx="5954954" cy="523220"/>
          </a:xfrm>
          <a:prstGeom prst="rect">
            <a:avLst/>
          </a:prstGeom>
          <a:noFill/>
        </p:spPr>
        <p:txBody>
          <a:bodyPr wrap="square" rtlCol="0">
            <a:spAutoFit/>
          </a:bodyPr>
          <a:lstStyle/>
          <a:p>
            <a:pPr marL="0" indent="0" defTabSz="1005840">
              <a:buFont typeface="+mj-lt"/>
              <a:buNone/>
            </a:pPr>
            <a:r>
              <a:rPr lang="en-US" sz="1400" dirty="0">
                <a:solidFill>
                  <a:prstClr val="black"/>
                </a:solidFill>
                <a:latin typeface="Verdana" panose="020B0604030504040204" pitchFamily="34" charset="0"/>
                <a:ea typeface="Verdana" panose="020B0604030504040204" pitchFamily="34" charset="0"/>
              </a:rPr>
              <a:t>You will be learning about how cells divide through a process called </a:t>
            </a:r>
            <a:r>
              <a:rPr lang="en-US" sz="1400" b="1" dirty="0">
                <a:solidFill>
                  <a:prstClr val="black"/>
                </a:solidFill>
                <a:latin typeface="Verdana" panose="020B0604030504040204" pitchFamily="34" charset="0"/>
                <a:ea typeface="Verdana" panose="020B0604030504040204" pitchFamily="34" charset="0"/>
              </a:rPr>
              <a:t>mitosis</a:t>
            </a:r>
            <a:r>
              <a:rPr lang="en-US" sz="1400" dirty="0">
                <a:solidFill>
                  <a:prstClr val="black"/>
                </a:solidFill>
                <a:latin typeface="Verdana" panose="020B0604030504040204" pitchFamily="34" charset="0"/>
                <a:ea typeface="Verdana" panose="020B0604030504040204" pitchFamily="34" charset="0"/>
              </a:rPr>
              <a:t>.</a:t>
            </a:r>
          </a:p>
        </p:txBody>
      </p:sp>
      <p:sp>
        <p:nvSpPr>
          <p:cNvPr id="4" name="TextBox 3">
            <a:extLst>
              <a:ext uri="{FF2B5EF4-FFF2-40B4-BE49-F238E27FC236}">
                <a16:creationId xmlns:a16="http://schemas.microsoft.com/office/drawing/2014/main" id="{6BAC7B28-3662-41FE-B4D3-554176197D52}"/>
              </a:ext>
            </a:extLst>
          </p:cNvPr>
          <p:cNvSpPr txBox="1"/>
          <p:nvPr userDrawn="1"/>
        </p:nvSpPr>
        <p:spPr>
          <a:xfrm>
            <a:off x="2628606" y="2753838"/>
            <a:ext cx="6266915" cy="954107"/>
          </a:xfrm>
          <a:prstGeom prst="rect">
            <a:avLst/>
          </a:prstGeom>
          <a:noFill/>
        </p:spPr>
        <p:txBody>
          <a:bodyPr wrap="square" rtlCol="0">
            <a:spAutoFit/>
          </a:bodyPr>
          <a:lstStyle/>
          <a:p>
            <a:pPr defTabSz="1005840"/>
            <a:r>
              <a:rPr lang="en-US" sz="1400" dirty="0">
                <a:solidFill>
                  <a:prstClr val="black"/>
                </a:solidFill>
                <a:latin typeface="Verdana" panose="020B0604030504040204" pitchFamily="34" charset="0"/>
                <a:ea typeface="Verdana" panose="020B0604030504040204" pitchFamily="34" charset="0"/>
              </a:rPr>
              <a:t>There is another process called </a:t>
            </a:r>
            <a:r>
              <a:rPr lang="en-US" sz="1400" b="1" dirty="0">
                <a:solidFill>
                  <a:prstClr val="black"/>
                </a:solidFill>
                <a:latin typeface="Verdana" panose="020B0604030504040204" pitchFamily="34" charset="0"/>
                <a:ea typeface="Verdana" panose="020B0604030504040204" pitchFamily="34" charset="0"/>
              </a:rPr>
              <a:t>meiosis</a:t>
            </a:r>
            <a:r>
              <a:rPr lang="en-US" sz="1400" dirty="0">
                <a:solidFill>
                  <a:prstClr val="black"/>
                </a:solidFill>
                <a:latin typeface="Verdana" panose="020B0604030504040204" pitchFamily="34" charset="0"/>
                <a:ea typeface="Verdana" panose="020B0604030504040204" pitchFamily="34" charset="0"/>
              </a:rPr>
              <a:t> that results in four daughter cells that each have </a:t>
            </a:r>
            <a:r>
              <a:rPr lang="en-US" sz="1400" i="1" dirty="0">
                <a:solidFill>
                  <a:prstClr val="black"/>
                </a:solidFill>
                <a:latin typeface="Verdana" panose="020B0604030504040204" pitchFamily="34" charset="0"/>
                <a:ea typeface="Verdana" panose="020B0604030504040204" pitchFamily="34" charset="0"/>
              </a:rPr>
              <a:t>half the number of chromosomes</a:t>
            </a:r>
            <a:r>
              <a:rPr lang="en-US" sz="1400" dirty="0">
                <a:solidFill>
                  <a:prstClr val="black"/>
                </a:solidFill>
                <a:latin typeface="Verdana" panose="020B0604030504040204" pitchFamily="34" charset="0"/>
                <a:ea typeface="Verdana" panose="020B0604030504040204" pitchFamily="34" charset="0"/>
              </a:rPr>
              <a:t> of the parent cell.  Meiosis is used to create cells used for reproduction.</a:t>
            </a:r>
            <a:endParaRPr lang="en-US" sz="1400" b="1" dirty="0">
              <a:solidFill>
                <a:prstClr val="black"/>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8A520562-5EE6-4401-88EE-832F47EF6BD9}"/>
              </a:ext>
            </a:extLst>
          </p:cNvPr>
          <p:cNvSpPr txBox="1"/>
          <p:nvPr userDrawn="1"/>
        </p:nvSpPr>
        <p:spPr>
          <a:xfrm>
            <a:off x="2628607" y="1009399"/>
            <a:ext cx="6364642" cy="738664"/>
          </a:xfrm>
          <a:prstGeom prst="rect">
            <a:avLst/>
          </a:prstGeom>
          <a:noFill/>
        </p:spPr>
        <p:txBody>
          <a:bodyPr wrap="square" rtlCol="0">
            <a:spAutoFit/>
          </a:bodyPr>
          <a:lstStyle/>
          <a:p>
            <a:pPr marL="0" indent="0" defTabSz="1005840">
              <a:buFont typeface="+mj-lt"/>
              <a:buNone/>
            </a:pPr>
            <a:endParaRPr lang="en-US" sz="1400" b="1" dirty="0">
              <a:solidFill>
                <a:prstClr val="black"/>
              </a:solidFill>
              <a:latin typeface="Verdana" panose="020B0604030504040204" pitchFamily="34" charset="0"/>
              <a:ea typeface="Verdana" panose="020B0604030504040204" pitchFamily="34" charset="0"/>
            </a:endParaRPr>
          </a:p>
          <a:p>
            <a:pPr marL="0" indent="0" defTabSz="1005840">
              <a:buFont typeface="+mj-lt"/>
              <a:buNone/>
            </a:pPr>
            <a:r>
              <a:rPr lang="en-US" sz="1400" b="1" dirty="0">
                <a:solidFill>
                  <a:prstClr val="black"/>
                </a:solidFill>
                <a:latin typeface="Verdana" panose="020B0604030504040204" pitchFamily="34" charset="0"/>
                <a:ea typeface="Verdana" panose="020B0604030504040204" pitchFamily="34" charset="0"/>
              </a:rPr>
              <a:t>Mitosis</a:t>
            </a:r>
            <a:r>
              <a:rPr lang="en-US" sz="1400" dirty="0">
                <a:solidFill>
                  <a:prstClr val="black"/>
                </a:solidFill>
                <a:latin typeface="Verdana" panose="020B0604030504040204" pitchFamily="34" charset="0"/>
                <a:ea typeface="Verdana" panose="020B0604030504040204" pitchFamily="34" charset="0"/>
              </a:rPr>
              <a:t> is the process that most cells undergo to create new cells.  Each new cell has the </a:t>
            </a:r>
            <a:r>
              <a:rPr lang="en-US" sz="1400" i="1" dirty="0">
                <a:solidFill>
                  <a:prstClr val="black"/>
                </a:solidFill>
                <a:latin typeface="Verdana" panose="020B0604030504040204" pitchFamily="34" charset="0"/>
                <a:ea typeface="Verdana" panose="020B0604030504040204" pitchFamily="34" charset="0"/>
              </a:rPr>
              <a:t>same number of chromosomes </a:t>
            </a:r>
            <a:r>
              <a:rPr lang="en-US" sz="1400" dirty="0">
                <a:solidFill>
                  <a:prstClr val="black"/>
                </a:solidFill>
                <a:latin typeface="Verdana" panose="020B0604030504040204" pitchFamily="34" charset="0"/>
                <a:ea typeface="Verdana" panose="020B0604030504040204" pitchFamily="34" charset="0"/>
              </a:rPr>
              <a:t>as the original.   </a:t>
            </a:r>
            <a:endParaRPr lang="en-US" sz="1400" b="1" dirty="0">
              <a:solidFill>
                <a:prstClr val="black"/>
              </a:solidFill>
              <a:latin typeface="Verdana" panose="020B0604030504040204" pitchFamily="34" charset="0"/>
              <a:ea typeface="Verdana" panose="020B0604030504040204" pitchFamily="34" charset="0"/>
            </a:endParaRPr>
          </a:p>
        </p:txBody>
      </p:sp>
      <p:sp>
        <p:nvSpPr>
          <p:cNvPr id="14" name="TextBox 13">
            <a:extLst>
              <a:ext uri="{FF2B5EF4-FFF2-40B4-BE49-F238E27FC236}">
                <a16:creationId xmlns:a16="http://schemas.microsoft.com/office/drawing/2014/main" id="{9356214D-F79E-4656-B5FA-0613AE203D0D}"/>
              </a:ext>
            </a:extLst>
          </p:cNvPr>
          <p:cNvSpPr txBox="1"/>
          <p:nvPr userDrawn="1"/>
        </p:nvSpPr>
        <p:spPr>
          <a:xfrm>
            <a:off x="2628607" y="2055645"/>
            <a:ext cx="6266915" cy="523220"/>
          </a:xfrm>
          <a:prstGeom prst="rect">
            <a:avLst/>
          </a:prstGeom>
          <a:noFill/>
        </p:spPr>
        <p:txBody>
          <a:bodyPr wrap="square" rtlCol="0">
            <a:spAutoFit/>
          </a:bodyPr>
          <a:lstStyle/>
          <a:p>
            <a:pPr marL="342900" indent="-342900" defTabSz="1005840">
              <a:buFont typeface="+mj-lt"/>
              <a:buAutoNum type="arabicPeriod"/>
            </a:pPr>
            <a:r>
              <a:rPr lang="en-US" sz="1400" dirty="0">
                <a:solidFill>
                  <a:prstClr val="black"/>
                </a:solidFill>
                <a:latin typeface="Verdana" panose="020B0604030504040204" pitchFamily="34" charset="0"/>
                <a:ea typeface="Verdana" panose="020B0604030504040204" pitchFamily="34" charset="0"/>
              </a:rPr>
              <a:t>Using your own words, describe what is happening in the cell throughout the process of mitosis. </a:t>
            </a:r>
          </a:p>
        </p:txBody>
      </p:sp>
    </p:spTree>
    <p:extLst>
      <p:ext uri="{BB962C8B-B14F-4D97-AF65-F5344CB8AC3E}">
        <p14:creationId xmlns:p14="http://schemas.microsoft.com/office/powerpoint/2010/main" val="1691766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Explore I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FD6002-490A-4A63-A989-59D76F6DAA3B}"/>
              </a:ext>
            </a:extLst>
          </p:cNvPr>
          <p:cNvSpPr txBox="1"/>
          <p:nvPr userDrawn="1"/>
        </p:nvSpPr>
        <p:spPr>
          <a:xfrm>
            <a:off x="4434561"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Part 2 </a:t>
            </a:r>
          </a:p>
        </p:txBody>
      </p:sp>
      <p:sp>
        <p:nvSpPr>
          <p:cNvPr id="37" name="TextBox 36">
            <a:extLst>
              <a:ext uri="{FF2B5EF4-FFF2-40B4-BE49-F238E27FC236}">
                <a16:creationId xmlns:a16="http://schemas.microsoft.com/office/drawing/2014/main" id="{A2262529-2172-DA4F-9A17-8C963401D9B4}"/>
              </a:ext>
            </a:extLst>
          </p:cNvPr>
          <p:cNvSpPr txBox="1"/>
          <p:nvPr userDrawn="1"/>
        </p:nvSpPr>
        <p:spPr>
          <a:xfrm>
            <a:off x="1" y="43658"/>
            <a:ext cx="1614488" cy="1200329"/>
          </a:xfrm>
          <a:prstGeom prst="rect">
            <a:avLst/>
          </a:prstGeom>
          <a:noFill/>
        </p:spPr>
        <p:txBody>
          <a:bodyPr wrap="square" rtlCol="0">
            <a:spAutoFit/>
          </a:bodyPr>
          <a:lstStyle/>
          <a:p>
            <a:pPr defTabSz="1005840"/>
            <a:r>
              <a:rPr lang="en-US" sz="1200" dirty="0">
                <a:solidFill>
                  <a:prstClr val="black"/>
                </a:solidFill>
                <a:latin typeface="Verdana" panose="020B0604030504040204" pitchFamily="34" charset="0"/>
                <a:ea typeface="Verdana" panose="020B0604030504040204" pitchFamily="34" charset="0"/>
              </a:rPr>
              <a:t>Drag and drop the images below to match it with the correct description of each stage of mitosis. </a:t>
            </a:r>
          </a:p>
        </p:txBody>
      </p:sp>
      <p:pic>
        <p:nvPicPr>
          <p:cNvPr id="35" name="Picture 34">
            <a:extLst>
              <a:ext uri="{FF2B5EF4-FFF2-40B4-BE49-F238E27FC236}">
                <a16:creationId xmlns:a16="http://schemas.microsoft.com/office/drawing/2014/main" id="{47D85FD1-B939-744C-9A52-0BCF8B81FA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614489" y="185283"/>
            <a:ext cx="640080" cy="640080"/>
          </a:xfrm>
          <a:prstGeom prst="rect">
            <a:avLst/>
          </a:prstGeom>
        </p:spPr>
      </p:pic>
      <p:graphicFrame>
        <p:nvGraphicFramePr>
          <p:cNvPr id="2" name="Table 1">
            <a:extLst>
              <a:ext uri="{FF2B5EF4-FFF2-40B4-BE49-F238E27FC236}">
                <a16:creationId xmlns:a16="http://schemas.microsoft.com/office/drawing/2014/main" id="{5FB90CC1-AC62-4A9C-8D59-85E8BD15B189}"/>
              </a:ext>
            </a:extLst>
          </p:cNvPr>
          <p:cNvGraphicFramePr>
            <a:graphicFrameLocks noGrp="1"/>
          </p:cNvGraphicFramePr>
          <p:nvPr userDrawn="1">
            <p:extLst>
              <p:ext uri="{D42A27DB-BD31-4B8C-83A1-F6EECF244321}">
                <p14:modId xmlns:p14="http://schemas.microsoft.com/office/powerpoint/2010/main" val="1633556455"/>
              </p:ext>
            </p:extLst>
          </p:nvPr>
        </p:nvGraphicFramePr>
        <p:xfrm>
          <a:off x="2602006" y="525494"/>
          <a:ext cx="6400800" cy="4463366"/>
        </p:xfrm>
        <a:graphic>
          <a:graphicData uri="http://schemas.openxmlformats.org/drawingml/2006/table">
            <a:tbl>
              <a:tblPr firstRow="1" bandRow="1">
                <a:tableStyleId>{5940675A-B579-460E-94D1-54222C63F5DA}</a:tableStyleId>
              </a:tblPr>
              <a:tblGrid>
                <a:gridCol w="1600200">
                  <a:extLst>
                    <a:ext uri="{9D8B030D-6E8A-4147-A177-3AD203B41FA5}">
                      <a16:colId xmlns:a16="http://schemas.microsoft.com/office/drawing/2014/main" val="4148177497"/>
                    </a:ext>
                  </a:extLst>
                </a:gridCol>
                <a:gridCol w="1600200">
                  <a:extLst>
                    <a:ext uri="{9D8B030D-6E8A-4147-A177-3AD203B41FA5}">
                      <a16:colId xmlns:a16="http://schemas.microsoft.com/office/drawing/2014/main" val="1500845003"/>
                    </a:ext>
                  </a:extLst>
                </a:gridCol>
                <a:gridCol w="1600200">
                  <a:extLst>
                    <a:ext uri="{9D8B030D-6E8A-4147-A177-3AD203B41FA5}">
                      <a16:colId xmlns:a16="http://schemas.microsoft.com/office/drawing/2014/main" val="108847260"/>
                    </a:ext>
                  </a:extLst>
                </a:gridCol>
                <a:gridCol w="1600200">
                  <a:extLst>
                    <a:ext uri="{9D8B030D-6E8A-4147-A177-3AD203B41FA5}">
                      <a16:colId xmlns:a16="http://schemas.microsoft.com/office/drawing/2014/main" val="2786439833"/>
                    </a:ext>
                  </a:extLst>
                </a:gridCol>
              </a:tblGrid>
              <a:tr h="2231683">
                <a:tc>
                  <a:txBody>
                    <a:bodyPr/>
                    <a:lstStyle/>
                    <a:p>
                      <a:pPr algn="ct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Interphase</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resting phase between successive divisions of a cell.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cell performs its normal cell activities during this phase.</a:t>
                      </a:r>
                    </a:p>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solidFill>
                      <a:srgbClr val="FFD9FF">
                        <a:alpha val="50000"/>
                      </a:srgb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Prophase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first stage of cell division during which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chromosomes become visible as paired chromatids and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nuclear envelope begins to fragment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and disappear.  </a:t>
                      </a:r>
                    </a:p>
                  </a:txBody>
                  <a:tcPr>
                    <a:solidFill>
                      <a:srgbClr val="FFD9FF">
                        <a:alpha val="50000"/>
                      </a:srgbClr>
                    </a:solidFill>
                  </a:tcPr>
                </a:tc>
                <a:tc>
                  <a:txBody>
                    <a:bodyPr/>
                    <a:lstStyle/>
                    <a:p>
                      <a:pPr algn="ct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Prometaphase</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rPr>
                        <a:t>The centrioles begin to attach their fibers to the chromosomes and move to the opposite ends of the cell in preparation for the next phase of mitosis.</a:t>
                      </a:r>
                      <a:endParaRPr lang="en-US" sz="850" dirty="0">
                        <a:latin typeface="Verdana" panose="020B0604030504040204" pitchFamily="34" charset="0"/>
                        <a:ea typeface="Verdana" panose="020B0604030504040204" pitchFamily="34" charset="0"/>
                        <a:cs typeface="Verdana" panose="020B0604030504040204" pitchFamily="34" charset="0"/>
                      </a:endParaRPr>
                    </a:p>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solidFill>
                      <a:srgbClr val="FFD9FF">
                        <a:alpha val="50000"/>
                      </a:srgbClr>
                    </a:solidFill>
                  </a:tcPr>
                </a:tc>
                <a:tc>
                  <a:txBody>
                    <a:bodyPr/>
                    <a:lstStyle/>
                    <a:p>
                      <a:pPr algn="ct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Metaphase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The chromosomes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align along the middle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of the cell on the metaphase plate,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cs typeface="Verdana" panose="020B0604030504040204" pitchFamily="34" charset="0"/>
                        </a:rPr>
                        <a:t>an imaginary line that divides the cell in two.  </a:t>
                      </a:r>
                    </a:p>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solidFill>
                      <a:srgbClr val="FFD9FF">
                        <a:alpha val="50000"/>
                      </a:srgbClr>
                    </a:solidFill>
                  </a:tcPr>
                </a:tc>
                <a:extLst>
                  <a:ext uri="{0D108BD9-81ED-4DB2-BD59-A6C34878D82A}">
                    <a16:rowId xmlns:a16="http://schemas.microsoft.com/office/drawing/2014/main" val="1607174979"/>
                  </a:ext>
                </a:extLst>
              </a:tr>
              <a:tr h="2231683">
                <a:tc>
                  <a:txBody>
                    <a:bodyPr/>
                    <a:lstStyle/>
                    <a:p>
                      <a:pPr algn="ct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Anaphase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rPr>
                        <a:t>The fibers from the centrioles begin to tug the chromatids towards opposite ends of the cell.  Half of the chromosomes go to one side and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rPr>
                        <a:t>the other half go to </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850" dirty="0">
                          <a:solidFill>
                            <a:prstClr val="black"/>
                          </a:solidFill>
                          <a:latin typeface="Verdana" panose="020B0604030504040204" pitchFamily="34" charset="0"/>
                          <a:ea typeface="Verdana" panose="020B0604030504040204" pitchFamily="34" charset="0"/>
                        </a:rPr>
                        <a:t>the other side.</a:t>
                      </a:r>
                    </a:p>
                    <a:p>
                      <a:pPr algn="ctr"/>
                      <a:endParaRPr lang="en-US" sz="850" dirty="0">
                        <a:solidFill>
                          <a:prstClr val="black"/>
                        </a:solidFill>
                        <a:latin typeface="Verdana" panose="020B0604030504040204" pitchFamily="34" charset="0"/>
                        <a:ea typeface="Verdana" panose="020B0604030504040204" pitchFamily="34" charset="0"/>
                      </a:endParaRPr>
                    </a:p>
                  </a:txBody>
                  <a:tcPr>
                    <a:solidFill>
                      <a:srgbClr val="FFD9FF">
                        <a:alpha val="50000"/>
                      </a:srgbClr>
                    </a:solidFill>
                  </a:tcPr>
                </a:tc>
                <a:tc>
                  <a:txBody>
                    <a:bodyPr/>
                    <a:lstStyle/>
                    <a:p>
                      <a:pPr algn="ctr"/>
                      <a:r>
                        <a:rPr kumimoji="0" lang="en-US" sz="850" b="1" i="0" u="none" strike="noStrike" kern="1200" cap="none" spc="0" normalizeH="0" baseline="0" noProof="0" dirty="0">
                          <a:ln>
                            <a:noFill/>
                          </a:ln>
                          <a:solidFill>
                            <a:srgbClr val="7030A0"/>
                          </a:solidFill>
                          <a:effectLst/>
                          <a:uLnTx/>
                          <a:uFillTx/>
                          <a:latin typeface="Verdana" panose="020B0604030504040204" pitchFamily="34" charset="0"/>
                          <a:ea typeface="Verdana" panose="020B0604030504040204" pitchFamily="34" charset="0"/>
                          <a:cs typeface="Verdana" panose="020B0604030504040204" pitchFamily="34" charset="0"/>
                        </a:rPr>
                        <a:t>Telophase </a:t>
                      </a:r>
                    </a:p>
                    <a:p>
                      <a:pPr marL="0" marR="0" lvl="0" indent="0" algn="ctr" defTabSz="1005840"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0" dirty="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The chromosomes are now on opposite ends of the cell.  A new nuclear membrane forms around each of the sets of chromosomes.  </a:t>
                      </a:r>
                    </a:p>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solidFill>
                      <a:srgbClr val="FFD9FF">
                        <a:alpha val="50000"/>
                      </a:srgbClr>
                    </a:solidFill>
                  </a:tcPr>
                </a:tc>
                <a:tc>
                  <a:txBody>
                    <a:bodyPr/>
                    <a:lstStyle/>
                    <a:p>
                      <a:pPr algn="ctr"/>
                      <a:r>
                        <a:rPr lang="en-US" sz="850" b="1" dirty="0">
                          <a:solidFill>
                            <a:srgbClr val="7030A0"/>
                          </a:solidFill>
                          <a:latin typeface="Verdana" panose="020B0604030504040204" pitchFamily="34" charset="0"/>
                          <a:ea typeface="Verdana" panose="020B0604030504040204" pitchFamily="34" charset="0"/>
                          <a:cs typeface="Verdana" panose="020B0604030504040204" pitchFamily="34" charset="0"/>
                        </a:rPr>
                        <a:t>Cytokinesis</a:t>
                      </a:r>
                    </a:p>
                    <a:p>
                      <a:pPr algn="ctr" defTabSz="1005840"/>
                      <a:r>
                        <a:rPr lang="en-US" sz="850" dirty="0">
                          <a:solidFill>
                            <a:prstClr val="black"/>
                          </a:solidFill>
                          <a:latin typeface="Verdana" panose="020B0604030504040204" pitchFamily="34" charset="0"/>
                          <a:ea typeface="Verdana" panose="020B0604030504040204" pitchFamily="34" charset="0"/>
                        </a:rPr>
                        <a:t>The rest of the cell divides.  Cytokinesis, the division or the cell’s cytoplasm, is now complete. Two daughter cells are present and each one has an identical set of chromosome as the original cell.</a:t>
                      </a:r>
                    </a:p>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solidFill>
                      <a:srgbClr val="FFD9FF">
                        <a:alpha val="50000"/>
                      </a:srgbClr>
                    </a:solidFill>
                  </a:tcPr>
                </a:tc>
                <a:tc>
                  <a:txBody>
                    <a:bodyPr/>
                    <a:lstStyle/>
                    <a:p>
                      <a:pPr algn="ctr"/>
                      <a:endParaRPr lang="en-US" sz="850" dirty="0">
                        <a:latin typeface="Verdana" panose="020B0604030504040204" pitchFamily="34" charset="0"/>
                        <a:ea typeface="Verdana" panose="020B0604030504040204" pitchFamily="34" charset="0"/>
                        <a:cs typeface="Verdana" panose="020B0604030504040204" pitchFamily="34" charset="0"/>
                      </a:endParaRPr>
                    </a:p>
                  </a:txBody>
                  <a:tcPr>
                    <a:lnR w="12700" cap="flat" cmpd="sng" algn="ctr">
                      <a:noFill/>
                      <a:prstDash val="solid"/>
                      <a:round/>
                      <a:headEnd type="none" w="med" len="med"/>
                      <a:tailEnd type="none" w="med" len="med"/>
                    </a:lnR>
                    <a:lnB w="12700" cap="flat" cmpd="sng" algn="ctr">
                      <a:noFill/>
                      <a:prstDash val="solid"/>
                      <a:round/>
                      <a:headEnd type="none" w="med" len="med"/>
                      <a:tailEnd type="none" w="med" len="med"/>
                    </a:lnB>
                    <a:noFill/>
                  </a:tcPr>
                </a:tc>
                <a:extLst>
                  <a:ext uri="{0D108BD9-81ED-4DB2-BD59-A6C34878D82A}">
                    <a16:rowId xmlns:a16="http://schemas.microsoft.com/office/drawing/2014/main" val="2657895581"/>
                  </a:ext>
                </a:extLst>
              </a:tr>
            </a:tbl>
          </a:graphicData>
        </a:graphic>
      </p:graphicFrame>
    </p:spTree>
    <p:extLst>
      <p:ext uri="{BB962C8B-B14F-4D97-AF65-F5344CB8AC3E}">
        <p14:creationId xmlns:p14="http://schemas.microsoft.com/office/powerpoint/2010/main" val="4284024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image" Target="../media/image1.jpeg"/><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slideLayout" Target="../slideLayouts/slideLayout22.xml"/><Relationship Id="rId7" Type="http://schemas.openxmlformats.org/officeDocument/2006/relationships/image" Target="../media/image15.png"/><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theme" Target="../theme/theme10.xml"/><Relationship Id="rId5" Type="http://schemas.openxmlformats.org/officeDocument/2006/relationships/slideLayout" Target="../slideLayouts/slideLayout24.xml"/><Relationship Id="rId4" Type="http://schemas.openxmlformats.org/officeDocument/2006/relationships/slideLayout" Target="../slideLayouts/slideLayout23.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11.xml"/><Relationship Id="rId1" Type="http://schemas.openxmlformats.org/officeDocument/2006/relationships/slideLayout" Target="../slideLayouts/slideLayout25.xml"/><Relationship Id="rId4" Type="http://schemas.openxmlformats.org/officeDocument/2006/relationships/image" Target="../media/image16.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12.xml"/><Relationship Id="rId1" Type="http://schemas.openxmlformats.org/officeDocument/2006/relationships/slideLayout" Target="../slideLayouts/slideLayout26.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theme" Target="../theme/theme13.xml"/><Relationship Id="rId1"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1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5.xml"/><Relationship Id="rId1" Type="http://schemas.openxmlformats.org/officeDocument/2006/relationships/slideLayout" Target="../slideLayouts/slideLayout10.xml"/><Relationship Id="rId4" Type="http://schemas.openxmlformats.org/officeDocument/2006/relationships/image" Target="../media/image16.png"/></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15.pn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1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floor, indoor, living, room&#10;&#10;Description automatically generated">
            <a:extLst>
              <a:ext uri="{FF2B5EF4-FFF2-40B4-BE49-F238E27FC236}">
                <a16:creationId xmlns:a16="http://schemas.microsoft.com/office/drawing/2014/main" id="{48C38EFA-6E80-4D6D-AE1D-6B27EF3FD630}"/>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13" name="Picture 12" descr="A close up of a coral&#10;&#10;Description automatically generated">
            <a:extLst>
              <a:ext uri="{FF2B5EF4-FFF2-40B4-BE49-F238E27FC236}">
                <a16:creationId xmlns:a16="http://schemas.microsoft.com/office/drawing/2014/main" id="{6F04C376-8830-4F8B-8CC8-4EAC8D8B807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rot="21360000">
            <a:off x="510068" y="2761355"/>
            <a:ext cx="853670" cy="590906"/>
          </a:xfrm>
          <a:prstGeom prst="rect">
            <a:avLst/>
          </a:prstGeom>
        </p:spPr>
      </p:pic>
      <p:pic>
        <p:nvPicPr>
          <p:cNvPr id="14" name="Picture 13" descr="A close up of a coral&#10;&#10;Description automatically generated">
            <a:extLst>
              <a:ext uri="{FF2B5EF4-FFF2-40B4-BE49-F238E27FC236}">
                <a16:creationId xmlns:a16="http://schemas.microsoft.com/office/drawing/2014/main" id="{8B73B406-F02F-4BBC-9846-E56549A60115}"/>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360000">
            <a:off x="1498196" y="2752525"/>
            <a:ext cx="834146" cy="585216"/>
          </a:xfrm>
          <a:prstGeom prst="rect">
            <a:avLst/>
          </a:prstGeom>
        </p:spPr>
      </p:pic>
      <p:pic>
        <p:nvPicPr>
          <p:cNvPr id="15" name="Picture 14" descr="A close up of a coral&#10;&#10;Description automatically generated">
            <a:extLst>
              <a:ext uri="{FF2B5EF4-FFF2-40B4-BE49-F238E27FC236}">
                <a16:creationId xmlns:a16="http://schemas.microsoft.com/office/drawing/2014/main" id="{9C6E60DF-DB29-4529-8F60-07F7D41E1E51}"/>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840000">
            <a:off x="4658669" y="2752204"/>
            <a:ext cx="843683" cy="576072"/>
          </a:xfrm>
          <a:prstGeom prst="rect">
            <a:avLst/>
          </a:prstGeom>
        </p:spPr>
      </p:pic>
      <p:pic>
        <p:nvPicPr>
          <p:cNvPr id="17" name="Picture 16" descr="A close up of a coral&#10;&#10;Description automatically generated">
            <a:extLst>
              <a:ext uri="{FF2B5EF4-FFF2-40B4-BE49-F238E27FC236}">
                <a16:creationId xmlns:a16="http://schemas.microsoft.com/office/drawing/2014/main" id="{DB72F9C1-8C4B-46CB-A2C7-C69AA7764EFC}"/>
              </a:ext>
            </a:extLst>
          </p:cNvPr>
          <p:cNvPicPr>
            <a:picLocks/>
          </p:cNvPicPr>
          <p:nvPr userDrawn="1"/>
        </p:nvPicPr>
        <p:blipFill>
          <a:blip r:embed="rId6">
            <a:extLst>
              <a:ext uri="{28A0092B-C50C-407E-A947-70E740481C1C}">
                <a14:useLocalDpi xmlns:a14="http://schemas.microsoft.com/office/drawing/2010/main" val="0"/>
              </a:ext>
            </a:extLst>
          </a:blip>
          <a:stretch>
            <a:fillRect/>
          </a:stretch>
        </p:blipFill>
        <p:spPr>
          <a:xfrm rot="21840000">
            <a:off x="5637603" y="2748731"/>
            <a:ext cx="857756" cy="585216"/>
          </a:xfrm>
          <a:prstGeom prst="rect">
            <a:avLst/>
          </a:prstGeom>
        </p:spPr>
      </p:pic>
      <p:pic>
        <p:nvPicPr>
          <p:cNvPr id="19" name="Picture 18" descr="A close up of a coral&#10;&#10;Description automatically generated">
            <a:extLst>
              <a:ext uri="{FF2B5EF4-FFF2-40B4-BE49-F238E27FC236}">
                <a16:creationId xmlns:a16="http://schemas.microsoft.com/office/drawing/2014/main" id="{30F5CF95-48A1-4DB5-BFC7-0C4B87BE8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rot="21420000">
            <a:off x="945673" y="1909079"/>
            <a:ext cx="639445" cy="419033"/>
          </a:xfrm>
          <a:prstGeom prst="rect">
            <a:avLst/>
          </a:prstGeom>
        </p:spPr>
      </p:pic>
      <p:pic>
        <p:nvPicPr>
          <p:cNvPr id="21" name="Picture 20" descr="A close up of a coral&#10;&#10;Description automatically generated">
            <a:extLst>
              <a:ext uri="{FF2B5EF4-FFF2-40B4-BE49-F238E27FC236}">
                <a16:creationId xmlns:a16="http://schemas.microsoft.com/office/drawing/2014/main" id="{DB18DA40-458E-4F6A-AAD9-7BE6217C4AFA}"/>
              </a:ext>
            </a:extLst>
          </p:cNvPr>
          <p:cNvPicPr>
            <a:picLocks/>
          </p:cNvPicPr>
          <p:nvPr userDrawn="1"/>
        </p:nvPicPr>
        <p:blipFill>
          <a:blip r:embed="rId8" cstate="print">
            <a:extLst>
              <a:ext uri="{28A0092B-C50C-407E-A947-70E740481C1C}">
                <a14:useLocalDpi xmlns:a14="http://schemas.microsoft.com/office/drawing/2010/main" val="0"/>
              </a:ext>
            </a:extLst>
          </a:blip>
          <a:stretch>
            <a:fillRect/>
          </a:stretch>
        </p:blipFill>
        <p:spPr>
          <a:xfrm rot="21420000">
            <a:off x="1685644" y="1905828"/>
            <a:ext cx="612648" cy="436807"/>
          </a:xfrm>
          <a:prstGeom prst="rect">
            <a:avLst/>
          </a:prstGeom>
        </p:spPr>
      </p:pic>
      <p:pic>
        <p:nvPicPr>
          <p:cNvPr id="24" name="Picture 23" descr="A close up of a coral&#10;&#10;Description automatically generated">
            <a:extLst>
              <a:ext uri="{FF2B5EF4-FFF2-40B4-BE49-F238E27FC236}">
                <a16:creationId xmlns:a16="http://schemas.microsoft.com/office/drawing/2014/main" id="{CBAF6E2A-6848-49EB-BA47-AE6768BFCB65}"/>
              </a:ext>
            </a:extLst>
          </p:cNvPr>
          <p:cNvPicPr>
            <a:picLocks/>
          </p:cNvPicPr>
          <p:nvPr userDrawn="1"/>
        </p:nvPicPr>
        <p:blipFill>
          <a:blip r:embed="rId9" cstate="print">
            <a:extLst>
              <a:ext uri="{28A0092B-C50C-407E-A947-70E740481C1C}">
                <a14:useLocalDpi xmlns:a14="http://schemas.microsoft.com/office/drawing/2010/main" val="0"/>
              </a:ext>
            </a:extLst>
          </a:blip>
          <a:stretch>
            <a:fillRect/>
          </a:stretch>
        </p:blipFill>
        <p:spPr>
          <a:xfrm rot="21600000">
            <a:off x="3186609" y="1673836"/>
            <a:ext cx="530352" cy="374904"/>
          </a:xfrm>
          <a:prstGeom prst="rect">
            <a:avLst/>
          </a:prstGeom>
        </p:spPr>
      </p:pic>
      <p:pic>
        <p:nvPicPr>
          <p:cNvPr id="25" name="Picture 24" descr="A close up of a coral&#10;&#10;Description automatically generated">
            <a:extLst>
              <a:ext uri="{FF2B5EF4-FFF2-40B4-BE49-F238E27FC236}">
                <a16:creationId xmlns:a16="http://schemas.microsoft.com/office/drawing/2014/main" id="{143F1F44-E63F-4EDF-8693-18EC51C01867}"/>
              </a:ext>
            </a:extLst>
          </p:cNvPr>
          <p:cNvPicPr>
            <a:picLocks/>
          </p:cNvPicPr>
          <p:nvPr userDrawn="1"/>
        </p:nvPicPr>
        <p:blipFill>
          <a:blip r:embed="rId10" cstate="print">
            <a:extLst>
              <a:ext uri="{28A0092B-C50C-407E-A947-70E740481C1C}">
                <a14:useLocalDpi xmlns:a14="http://schemas.microsoft.com/office/drawing/2010/main" val="0"/>
              </a:ext>
            </a:extLst>
          </a:blip>
          <a:stretch>
            <a:fillRect/>
          </a:stretch>
        </p:blipFill>
        <p:spPr>
          <a:xfrm rot="179304">
            <a:off x="4634855" y="1904879"/>
            <a:ext cx="612648" cy="430476"/>
          </a:xfrm>
          <a:prstGeom prst="rect">
            <a:avLst/>
          </a:prstGeom>
        </p:spPr>
      </p:pic>
      <p:pic>
        <p:nvPicPr>
          <p:cNvPr id="26" name="Picture 25" descr="A close up of a coral&#10;&#10;Description automatically generated">
            <a:extLst>
              <a:ext uri="{FF2B5EF4-FFF2-40B4-BE49-F238E27FC236}">
                <a16:creationId xmlns:a16="http://schemas.microsoft.com/office/drawing/2014/main" id="{CCFD4DE6-6494-41EE-B794-48625DAB36BD}"/>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rot="179304">
            <a:off x="5358449" y="1905352"/>
            <a:ext cx="630936" cy="436807"/>
          </a:xfrm>
          <a:prstGeom prst="rect">
            <a:avLst/>
          </a:prstGeom>
        </p:spPr>
      </p:pic>
      <p:sp>
        <p:nvSpPr>
          <p:cNvPr id="27" name="TextBox 26">
            <a:extLst>
              <a:ext uri="{FF2B5EF4-FFF2-40B4-BE49-F238E27FC236}">
                <a16:creationId xmlns:a16="http://schemas.microsoft.com/office/drawing/2014/main" id="{D7135C9E-B2B0-4123-8ECA-28B270E2F39C}"/>
              </a:ext>
            </a:extLst>
          </p:cNvPr>
          <p:cNvSpPr txBox="1"/>
          <p:nvPr userDrawn="1"/>
        </p:nvSpPr>
        <p:spPr>
          <a:xfrm>
            <a:off x="6941127" y="4934877"/>
            <a:ext cx="2016757" cy="215444"/>
          </a:xfrm>
          <a:prstGeom prst="rect">
            <a:avLst/>
          </a:prstGeom>
          <a:noFill/>
        </p:spPr>
        <p:txBody>
          <a:bodyPr wrap="square" rtlCol="0">
            <a:spAutoFit/>
          </a:bodyPr>
          <a:lstStyle/>
          <a:p>
            <a:pPr algn="ctr"/>
            <a:r>
              <a:rPr lang="en-US" sz="800" dirty="0">
                <a:solidFill>
                  <a:schemeClr val="bg1">
                    <a:lumMod val="50000"/>
                  </a:schemeClr>
                </a:solidFill>
                <a:latin typeface="Verdana" panose="020B0604030504040204" pitchFamily="34" charset="0"/>
                <a:ea typeface="Verdana" panose="020B0604030504040204" pitchFamily="34" charset="0"/>
              </a:rPr>
              <a:t>Version 7/21 © Kesler Science, LLC</a:t>
            </a:r>
          </a:p>
        </p:txBody>
      </p:sp>
      <p:pic>
        <p:nvPicPr>
          <p:cNvPr id="30" name="Picture 29" descr="A close up of a logo&#10;&#10;Description automatically generated">
            <a:extLst>
              <a:ext uri="{FF2B5EF4-FFF2-40B4-BE49-F238E27FC236}">
                <a16:creationId xmlns:a16="http://schemas.microsoft.com/office/drawing/2014/main" id="{9B0C0664-0C73-45D2-9DDF-3780D11D01A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730117" y="416510"/>
            <a:ext cx="1383912" cy="597460"/>
          </a:xfrm>
          <a:prstGeom prst="rect">
            <a:avLst/>
          </a:prstGeom>
        </p:spPr>
      </p:pic>
    </p:spTree>
    <p:extLst>
      <p:ext uri="{BB962C8B-B14F-4D97-AF65-F5344CB8AC3E}">
        <p14:creationId xmlns:p14="http://schemas.microsoft.com/office/powerpoint/2010/main" val="200115919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4BE1D359-5FB0-4FFD-8C3B-A4FD8CE3716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2BBCAB65-0DF6-46D1-AC1C-6469672A3DCA}"/>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2FED269-3137-468A-9142-00EF5600BA2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CCAE5D37-DCFE-45BA-8CAA-03D9DE4A6F59}"/>
              </a:ext>
            </a:extLst>
          </p:cNvPr>
          <p:cNvPicPr>
            <a:picLocks noChangeAspect="1"/>
          </p:cNvPicPr>
          <p:nvPr userDrawn="1"/>
        </p:nvPicPr>
        <p:blipFill>
          <a:blip r:embed="rId8"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2" name="TextBox 21">
            <a:extLst>
              <a:ext uri="{FF2B5EF4-FFF2-40B4-BE49-F238E27FC236}">
                <a16:creationId xmlns:a16="http://schemas.microsoft.com/office/drawing/2014/main" id="{F62461CE-1D39-41E0-808D-10D2E5D63F5E}"/>
              </a:ext>
            </a:extLst>
          </p:cNvPr>
          <p:cNvSpPr txBox="1"/>
          <p:nvPr userDrawn="1"/>
        </p:nvSpPr>
        <p:spPr>
          <a:xfrm>
            <a:off x="3326237" y="203016"/>
            <a:ext cx="2660205"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Challenge It! </a:t>
            </a:r>
          </a:p>
        </p:txBody>
      </p:sp>
      <p:sp>
        <p:nvSpPr>
          <p:cNvPr id="23" name="TextBox 22">
            <a:extLst>
              <a:ext uri="{FF2B5EF4-FFF2-40B4-BE49-F238E27FC236}">
                <a16:creationId xmlns:a16="http://schemas.microsoft.com/office/drawing/2014/main" id="{DB1EE803-AF01-4D71-8959-B464CE045D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6D51E606-C790-4E5A-B929-239F8A57E26D}"/>
              </a:ext>
            </a:extLst>
          </p:cNvPr>
          <p:cNvGrpSpPr/>
          <p:nvPr userDrawn="1"/>
        </p:nvGrpSpPr>
        <p:grpSpPr>
          <a:xfrm>
            <a:off x="2542032" y="109728"/>
            <a:ext cx="740664" cy="740664"/>
            <a:chOff x="11408" y="24791"/>
            <a:chExt cx="1212211" cy="1212211"/>
          </a:xfrm>
        </p:grpSpPr>
        <p:sp>
          <p:nvSpPr>
            <p:cNvPr id="15" name="Star: 32 Points 14">
              <a:extLst>
                <a:ext uri="{FF2B5EF4-FFF2-40B4-BE49-F238E27FC236}">
                  <a16:creationId xmlns:a16="http://schemas.microsoft.com/office/drawing/2014/main" id="{545BEFA1-9C80-445E-8CAD-3B1F289C925E}"/>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E6210BFB-58D0-434B-B0F3-BF26DD0C173A}"/>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FE4AD6C4-4CE8-4475-A526-220F9BFDA7F1}"/>
              </a:ext>
            </a:extLst>
          </p:cNvPr>
          <p:cNvSpPr txBox="1"/>
          <p:nvPr userDrawn="1"/>
        </p:nvSpPr>
        <p:spPr>
          <a:xfrm>
            <a:off x="2494989" y="302503"/>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BONUS STATION</a:t>
            </a:r>
          </a:p>
        </p:txBody>
      </p:sp>
    </p:spTree>
    <p:extLst>
      <p:ext uri="{BB962C8B-B14F-4D97-AF65-F5344CB8AC3E}">
        <p14:creationId xmlns:p14="http://schemas.microsoft.com/office/powerpoint/2010/main" val="1036818882"/>
      </p:ext>
    </p:extLst>
  </p:cSld>
  <p:clrMap bg1="lt1" tx1="dk1" bg2="lt2" tx2="dk2" accent1="accent1" accent2="accent2" accent3="accent3" accent4="accent4" accent5="accent5" accent6="accent6" hlink="hlink" folHlink="folHlink"/>
  <p:sldLayoutIdLst>
    <p:sldLayoutId id="2147483740" r:id="rId1"/>
    <p:sldLayoutId id="2147483751" r:id="rId2"/>
    <p:sldLayoutId id="2147483752" r:id="rId3"/>
    <p:sldLayoutId id="2147483753" r:id="rId4"/>
    <p:sldLayoutId id="2147483754" r:id="rId5"/>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Picture 9" descr="A picture containing drawing&#10;&#10;Description automatically generated">
            <a:extLst>
              <a:ext uri="{FF2B5EF4-FFF2-40B4-BE49-F238E27FC236}">
                <a16:creationId xmlns:a16="http://schemas.microsoft.com/office/drawing/2014/main" id="{88E3B53F-3296-4275-B78B-F49FB2B949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8" name="Rectangle 7">
            <a:extLst>
              <a:ext uri="{FF2B5EF4-FFF2-40B4-BE49-F238E27FC236}">
                <a16:creationId xmlns:a16="http://schemas.microsoft.com/office/drawing/2014/main" id="{C114C77C-1783-420C-BEED-9F966D9E1870}"/>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8BFEE3-6B49-4A61-A092-60188F4EE6D0}"/>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2692644C-DA0D-4C24-AFBC-AA21C1D364BF}"/>
              </a:ext>
            </a:extLst>
          </p:cNvPr>
          <p:cNvPicPr>
            <a:picLocks noChangeAspect="1"/>
          </p:cNvPicPr>
          <p:nvPr userDrawn="1"/>
        </p:nvPicPr>
        <p:blipFill>
          <a:blip r:embed="rId4"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3" name="TextBox 22">
            <a:extLst>
              <a:ext uri="{FF2B5EF4-FFF2-40B4-BE49-F238E27FC236}">
                <a16:creationId xmlns:a16="http://schemas.microsoft.com/office/drawing/2014/main" id="{0FB72C23-6700-4AD5-A58E-221AF62ABBBE}"/>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871313223"/>
      </p:ext>
    </p:extLst>
  </p:cSld>
  <p:clrMap bg1="lt1" tx1="dk1" bg2="lt2" tx2="dk2" accent1="accent1" accent2="accent2" accent3="accent3" accent4="accent4" accent5="accent5" accent6="accent6" hlink="hlink" folHlink="folHlink"/>
  <p:sldLayoutIdLst>
    <p:sldLayoutId id="2147483742"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5FEA214-F159-40E6-BCDF-25EA21EA91B0}"/>
              </a:ext>
            </a:extLst>
          </p:cNvPr>
          <p:cNvPicPr>
            <a:picLocks noChangeAspect="1"/>
          </p:cNvPicPr>
          <p:nvPr userDrawn="1"/>
        </p:nvPicPr>
        <p:blipFill>
          <a:blip r:embed="rId3" cstate="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9" name="TextBox 8">
            <a:extLst>
              <a:ext uri="{FF2B5EF4-FFF2-40B4-BE49-F238E27FC236}">
                <a16:creationId xmlns:a16="http://schemas.microsoft.com/office/drawing/2014/main" id="{34BE0222-4B4A-4AF2-862D-C8B809116B07}"/>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
        <p:nvSpPr>
          <p:cNvPr id="5" name="Rectangle 4">
            <a:extLst>
              <a:ext uri="{FF2B5EF4-FFF2-40B4-BE49-F238E27FC236}">
                <a16:creationId xmlns:a16="http://schemas.microsoft.com/office/drawing/2014/main" id="{96B12B4D-FD08-48C6-ADD8-EB27D33BF854}"/>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8762563"/>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D7F9485-F656-46A7-A493-1B5EEABE62FA}"/>
              </a:ext>
            </a:extLst>
          </p:cNvPr>
          <p:cNvPicPr>
            <a:picLocks noChangeAspect="1"/>
          </p:cNvPicPr>
          <p:nvPr userDrawn="1"/>
        </p:nvPicPr>
        <p:blipFill>
          <a:blip r:embed="rId3" cstate="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sp>
        <p:nvSpPr>
          <p:cNvPr id="8" name="TextBox 7">
            <a:extLst>
              <a:ext uri="{FF2B5EF4-FFF2-40B4-BE49-F238E27FC236}">
                <a16:creationId xmlns:a16="http://schemas.microsoft.com/office/drawing/2014/main" id="{1F0D77E1-9D46-43A8-A06A-67D48CECDAB2}"/>
              </a:ext>
            </a:extLst>
          </p:cNvPr>
          <p:cNvSpPr txBox="1"/>
          <p:nvPr userDrawn="1"/>
        </p:nvSpPr>
        <p:spPr>
          <a:xfrm>
            <a:off x="7858510" y="4934877"/>
            <a:ext cx="1388232" cy="215444"/>
          </a:xfrm>
          <a:prstGeom prst="rect">
            <a:avLst/>
          </a:prstGeom>
          <a:noFill/>
        </p:spPr>
        <p:txBody>
          <a:bodyPr wrap="square" rtlCol="0">
            <a:spAutoFit/>
          </a:bodyPr>
          <a:lstStyle/>
          <a:p>
            <a:r>
              <a:rPr lang="en-US" sz="8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343085509"/>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descr="A picture containing drawing&#10;&#10;Description automatically generated">
            <a:extLst>
              <a:ext uri="{FF2B5EF4-FFF2-40B4-BE49-F238E27FC236}">
                <a16:creationId xmlns:a16="http://schemas.microsoft.com/office/drawing/2014/main" id="{24C3AD87-4826-4D38-A876-D447B46355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EDCB64BA-732F-4491-A30A-3C731BA7CA79}"/>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EE3D498-F6C5-4796-AFFD-7D34FA423D8C}"/>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4"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6" name="TextBox 5">
            <a:extLst>
              <a:ext uri="{FF2B5EF4-FFF2-40B4-BE49-F238E27FC236}">
                <a16:creationId xmlns:a16="http://schemas.microsoft.com/office/drawing/2014/main" id="{1694AEAB-11A7-4F94-AC0A-223874AF44D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grpSp>
        <p:nvGrpSpPr>
          <p:cNvPr id="12" name="Group 11">
            <a:extLst>
              <a:ext uri="{FF2B5EF4-FFF2-40B4-BE49-F238E27FC236}">
                <a16:creationId xmlns:a16="http://schemas.microsoft.com/office/drawing/2014/main" id="{E198FE2B-F9BF-4813-A6C8-720B10473EBC}"/>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CCED56A3-2217-47DA-9AD4-BA841A35B747}"/>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Star: 32 Points 16">
              <a:extLst>
                <a:ext uri="{FF2B5EF4-FFF2-40B4-BE49-F238E27FC236}">
                  <a16:creationId xmlns:a16="http://schemas.microsoft.com/office/drawing/2014/main" id="{256F7E68-6B63-4A68-BA6F-FE85AA7B7D8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B327E5EF-8438-4B9A-BE8A-6B0D79A5D097}"/>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11" name="TextBox 10">
            <a:extLst>
              <a:ext uri="{FF2B5EF4-FFF2-40B4-BE49-F238E27FC236}">
                <a16:creationId xmlns:a16="http://schemas.microsoft.com/office/drawing/2014/main" id="{950530EE-AD58-464D-B06D-D71E23E58DB5}"/>
              </a:ext>
            </a:extLst>
          </p:cNvPr>
          <p:cNvSpPr txBox="1"/>
          <p:nvPr userDrawn="1"/>
        </p:nvSpPr>
        <p:spPr>
          <a:xfrm>
            <a:off x="2540445" y="43658"/>
            <a:ext cx="181244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Watch It! </a:t>
            </a:r>
          </a:p>
        </p:txBody>
      </p:sp>
    </p:spTree>
    <p:extLst>
      <p:ext uri="{BB962C8B-B14F-4D97-AF65-F5344CB8AC3E}">
        <p14:creationId xmlns:p14="http://schemas.microsoft.com/office/powerpoint/2010/main" val="1853242433"/>
      </p:ext>
    </p:extLst>
  </p:cSld>
  <p:clrMap bg1="lt1" tx1="dk1" bg2="lt2" tx2="dk2" accent1="accent1" accent2="accent2" accent3="accent3" accent4="accent4" accent5="accent5" accent6="accent6" hlink="hlink" folHlink="folHlink"/>
  <p:sldLayoutIdLst>
    <p:sldLayoutId id="2147483701"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8" name="Picture 17" descr="A picture containing drawing&#10;&#10;Description automatically generated">
            <a:extLst>
              <a:ext uri="{FF2B5EF4-FFF2-40B4-BE49-F238E27FC236}">
                <a16:creationId xmlns:a16="http://schemas.microsoft.com/office/drawing/2014/main" id="{DB6D5105-1A12-4CCF-A410-3ED1CB4FDCC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21" name="Rectangle 20">
            <a:extLst>
              <a:ext uri="{FF2B5EF4-FFF2-40B4-BE49-F238E27FC236}">
                <a16:creationId xmlns:a16="http://schemas.microsoft.com/office/drawing/2014/main" id="{EBCBA5DF-BB69-432E-AB6D-7AD355F2636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8350B4-E5D4-4DFD-A262-6460FB644404}"/>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sp>
        <p:nvSpPr>
          <p:cNvPr id="25" name="TextBox 24">
            <a:extLst>
              <a:ext uri="{FF2B5EF4-FFF2-40B4-BE49-F238E27FC236}">
                <a16:creationId xmlns:a16="http://schemas.microsoft.com/office/drawing/2014/main" id="{27D6DF2E-36A3-409E-9058-DFDE945C1C23}"/>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pic>
        <p:nvPicPr>
          <p:cNvPr id="5" name="Picture 4">
            <a:extLst>
              <a:ext uri="{FF2B5EF4-FFF2-40B4-BE49-F238E27FC236}">
                <a16:creationId xmlns:a16="http://schemas.microsoft.com/office/drawing/2014/main" id="{FEADB8F4-B998-4B6B-9E89-0A8C5D5385B3}"/>
              </a:ext>
            </a:extLst>
          </p:cNvPr>
          <p:cNvPicPr>
            <a:picLocks noChangeAspect="1"/>
          </p:cNvPicPr>
          <p:nvPr userDrawn="1"/>
        </p:nvPicPr>
        <p:blipFill>
          <a:blip r:embed="rId6" cstate="print">
            <a:alphaModFix amt="50000"/>
            <a:extLst>
              <a:ext uri="{28A0092B-C50C-407E-A947-70E740481C1C}">
                <a14:useLocalDpi xmlns:a14="http://schemas.microsoft.com/office/drawing/2010/main" val="0"/>
              </a:ext>
            </a:extLst>
          </a:blip>
          <a:stretch>
            <a:fillRect/>
          </a:stretch>
        </p:blipFill>
        <p:spPr>
          <a:xfrm>
            <a:off x="8385717" y="100901"/>
            <a:ext cx="651049" cy="390630"/>
          </a:xfrm>
          <a:prstGeom prst="rect">
            <a:avLst/>
          </a:prstGeom>
        </p:spPr>
      </p:pic>
      <p:cxnSp>
        <p:nvCxnSpPr>
          <p:cNvPr id="15" name="Straight Connector 14">
            <a:extLst>
              <a:ext uri="{FF2B5EF4-FFF2-40B4-BE49-F238E27FC236}">
                <a16:creationId xmlns:a16="http://schemas.microsoft.com/office/drawing/2014/main" id="{AFFB8D2E-C569-45F1-942C-8E599E2D1A4C}"/>
              </a:ext>
            </a:extLst>
          </p:cNvPr>
          <p:cNvCxnSpPr>
            <a:cxnSpLocks/>
          </p:cNvCxnSpPr>
          <p:nvPr userDrawn="1"/>
        </p:nvCxnSpPr>
        <p:spPr>
          <a:xfrm>
            <a:off x="5786185" y="1237002"/>
            <a:ext cx="0" cy="3197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6370163A-7E3D-4010-8FBE-5038073627B7}"/>
              </a:ext>
            </a:extLst>
          </p:cNvPr>
          <p:cNvGrpSpPr/>
          <p:nvPr userDrawn="1"/>
        </p:nvGrpSpPr>
        <p:grpSpPr>
          <a:xfrm>
            <a:off x="2542032" y="109728"/>
            <a:ext cx="740664" cy="740664"/>
            <a:chOff x="11408" y="24791"/>
            <a:chExt cx="1212211" cy="1212211"/>
          </a:xfrm>
        </p:grpSpPr>
        <p:sp>
          <p:nvSpPr>
            <p:cNvPr id="14" name="Star: 32 Points 13">
              <a:extLst>
                <a:ext uri="{FF2B5EF4-FFF2-40B4-BE49-F238E27FC236}">
                  <a16:creationId xmlns:a16="http://schemas.microsoft.com/office/drawing/2014/main" id="{85C756AB-2240-4622-8EA3-2A8A9279A78F}"/>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tar: 32 Points 15">
              <a:extLst>
                <a:ext uri="{FF2B5EF4-FFF2-40B4-BE49-F238E27FC236}">
                  <a16:creationId xmlns:a16="http://schemas.microsoft.com/office/drawing/2014/main" id="{5BDB438D-07C1-4972-BA60-DEFEB6C87C8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84FDD8F3-AA7B-4887-A850-A62AD97F7F43}"/>
              </a:ext>
            </a:extLst>
          </p:cNvPr>
          <p:cNvSpPr txBox="1"/>
          <p:nvPr userDrawn="1"/>
        </p:nvSpPr>
        <p:spPr>
          <a:xfrm>
            <a:off x="2376294" y="285098"/>
            <a:ext cx="1069741" cy="369332"/>
          </a:xfrm>
          <a:prstGeom prst="rect">
            <a:avLst/>
          </a:prstGeom>
          <a:noFill/>
        </p:spPr>
        <p:txBody>
          <a:bodyPr wrap="square" rtlCol="0">
            <a:spAutoFit/>
          </a:bodyPr>
          <a:lstStyle/>
          <a:p>
            <a:pPr algn="ctr"/>
            <a:r>
              <a:rPr lang="en-US" sz="900" b="1" dirty="0">
                <a:latin typeface="Georgia" panose="02040502050405020303" pitchFamily="18" charset="0"/>
                <a:ea typeface="Verdana" panose="020B0604030504040204" pitchFamily="34" charset="0"/>
              </a:rPr>
              <a:t>INPUT STATION</a:t>
            </a:r>
          </a:p>
        </p:txBody>
      </p:sp>
      <p:sp>
        <p:nvSpPr>
          <p:cNvPr id="20" name="TextBox 19">
            <a:extLst>
              <a:ext uri="{FF2B5EF4-FFF2-40B4-BE49-F238E27FC236}">
                <a16:creationId xmlns:a16="http://schemas.microsoft.com/office/drawing/2014/main" id="{5C7B85DF-2677-4763-B10A-4A6165983398}"/>
              </a:ext>
            </a:extLst>
          </p:cNvPr>
          <p:cNvSpPr txBox="1"/>
          <p:nvPr userDrawn="1"/>
        </p:nvSpPr>
        <p:spPr>
          <a:xfrm>
            <a:off x="3435584" y="149569"/>
            <a:ext cx="2541908" cy="369332"/>
          </a:xfrm>
          <a:prstGeom prst="rect">
            <a:avLst/>
          </a:prstGeom>
          <a:noFill/>
        </p:spPr>
        <p:txBody>
          <a:bodyPr wrap="square" rtlCol="0">
            <a:spAutoFit/>
          </a:bodyPr>
          <a:lstStyle/>
          <a:p>
            <a:r>
              <a:rPr lang="en-US" sz="1800" b="1" dirty="0">
                <a:latin typeface="Georgia" panose="02040502050405020303" pitchFamily="18" charset="0"/>
                <a:ea typeface="Verdana" panose="020B0604030504040204" pitchFamily="34" charset="0"/>
              </a:rPr>
              <a:t>Read It! </a:t>
            </a:r>
          </a:p>
        </p:txBody>
      </p:sp>
    </p:spTree>
    <p:extLst>
      <p:ext uri="{BB962C8B-B14F-4D97-AF65-F5344CB8AC3E}">
        <p14:creationId xmlns:p14="http://schemas.microsoft.com/office/powerpoint/2010/main" val="1452793236"/>
      </p:ext>
    </p:extLst>
  </p:cSld>
  <p:clrMap bg1="lt1" tx1="dk1" bg2="lt2" tx2="dk2" accent1="accent1" accent2="accent2" accent3="accent3" accent4="accent4" accent5="accent5" accent6="accent6" hlink="hlink" folHlink="folHlink"/>
  <p:sldLayoutIdLst>
    <p:sldLayoutId id="2147483730" r:id="rId1"/>
    <p:sldLayoutId id="2147483743" r:id="rId2"/>
    <p:sldLayoutId id="2147483744"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FA82C66D-14F8-4748-9411-BE19889733C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22E8CB38-FE08-481D-93F2-45EE5475A07D}"/>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742A81C-581B-4807-BB83-3FCB249E8549}"/>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E25083A0-D482-45D9-BECD-8E86E122AAEA}"/>
              </a:ext>
            </a:extLst>
          </p:cNvPr>
          <p:cNvPicPr>
            <a:picLocks noChangeAspect="1"/>
          </p:cNvPicPr>
          <p:nvPr userDrawn="1"/>
        </p:nvPicPr>
        <p:blipFill>
          <a:blip r:embed="rId5"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6240F823-5DB9-4F28-8527-0F402BF1245B}"/>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62E5061D-88F2-4386-9B22-CEE230D9A5BD}"/>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162D5FA5-EF23-43D4-9F25-802D7677579F}"/>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559C1AF-74DE-4BBA-94CF-37379779E059}"/>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47AA88E0-D491-455A-A2AB-7051BCEFF90F}"/>
              </a:ext>
            </a:extLst>
          </p:cNvPr>
          <p:cNvSpPr txBox="1"/>
          <p:nvPr userDrawn="1"/>
        </p:nvSpPr>
        <p:spPr>
          <a:xfrm>
            <a:off x="2540445" y="43658"/>
            <a:ext cx="2194213"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Explore It! </a:t>
            </a:r>
          </a:p>
        </p:txBody>
      </p:sp>
      <p:sp>
        <p:nvSpPr>
          <p:cNvPr id="24" name="TextBox 23">
            <a:extLst>
              <a:ext uri="{FF2B5EF4-FFF2-40B4-BE49-F238E27FC236}">
                <a16:creationId xmlns:a16="http://schemas.microsoft.com/office/drawing/2014/main" id="{EBBCEA1D-F84C-4BC9-AFFE-3E5B12D8853C}"/>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855893126"/>
      </p:ext>
    </p:extLst>
  </p:cSld>
  <p:clrMap bg1="lt1" tx1="dk1" bg2="lt2" tx2="dk2" accent1="accent1" accent2="accent2" accent3="accent3" accent4="accent4" accent5="accent5" accent6="accent6" hlink="hlink" folHlink="folHlink"/>
  <p:sldLayoutIdLst>
    <p:sldLayoutId id="2147483715" r:id="rId1"/>
    <p:sldLayoutId id="2147483755"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EE72F289-002D-4865-AA06-AE62F2A3C9E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6A44B4F0-6079-4B7C-8756-5879DE09BEA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60F7333-D367-4F15-A859-4209C3066395}"/>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F0D96999-A2F6-46C5-A3F2-7F65DA57D10A}"/>
              </a:ext>
            </a:extLst>
          </p:cNvPr>
          <p:cNvPicPr>
            <a:picLocks noChangeAspect="1"/>
          </p:cNvPicPr>
          <p:nvPr userDrawn="1"/>
        </p:nvPicPr>
        <p:blipFill>
          <a:blip r:embed="rId4"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5C275B12-387D-4425-8E10-F2EF04A5DE92}"/>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709216F9-5551-492C-8AA6-9B6FCAF7FB13}"/>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D3636260-B257-454C-B664-3D7C66E2C4CE}"/>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07D8D7A8-162C-484F-97DB-579D70400F3F}"/>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INPUT STATION</a:t>
            </a:r>
          </a:p>
        </p:txBody>
      </p:sp>
      <p:sp>
        <p:nvSpPr>
          <p:cNvPr id="23" name="TextBox 22">
            <a:extLst>
              <a:ext uri="{FF2B5EF4-FFF2-40B4-BE49-F238E27FC236}">
                <a16:creationId xmlns:a16="http://schemas.microsoft.com/office/drawing/2014/main" id="{618B8CA9-F2EB-44C1-A260-71C0A852C3E5}"/>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Research It! </a:t>
            </a:r>
          </a:p>
        </p:txBody>
      </p:sp>
      <p:sp>
        <p:nvSpPr>
          <p:cNvPr id="24" name="TextBox 23">
            <a:extLst>
              <a:ext uri="{FF2B5EF4-FFF2-40B4-BE49-F238E27FC236}">
                <a16:creationId xmlns:a16="http://schemas.microsoft.com/office/drawing/2014/main" id="{CAB2D8E7-4176-4A8E-9283-4C342DA8A475}"/>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3420348809"/>
      </p:ext>
    </p:extLst>
  </p:cSld>
  <p:clrMap bg1="lt1" tx1="dk1" bg2="lt2" tx2="dk2" accent1="accent1" accent2="accent2" accent3="accent3" accent4="accent4" accent5="accent5" accent6="accent6" hlink="hlink" folHlink="folHlink"/>
  <p:sldLayoutIdLst>
    <p:sldLayoutId id="2147483728" r:id="rId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A picture containing drawing&#10;&#10;Description automatically generated">
            <a:extLst>
              <a:ext uri="{FF2B5EF4-FFF2-40B4-BE49-F238E27FC236}">
                <a16:creationId xmlns:a16="http://schemas.microsoft.com/office/drawing/2014/main" id="{4C8A3AEC-8C41-49BD-AC0C-3787F7C80FD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A4516FA9-1E60-4703-8456-EEA5911618E2}"/>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BF74850-549D-43CB-8D3D-9249A51F551B}"/>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8" name="Picture 17">
            <a:extLst>
              <a:ext uri="{FF2B5EF4-FFF2-40B4-BE49-F238E27FC236}">
                <a16:creationId xmlns:a16="http://schemas.microsoft.com/office/drawing/2014/main" id="{02347962-2875-4861-BBBC-4708BB61A2F3}"/>
              </a:ext>
            </a:extLst>
          </p:cNvPr>
          <p:cNvPicPr>
            <a:picLocks noChangeAspect="1"/>
          </p:cNvPicPr>
          <p:nvPr userDrawn="1"/>
        </p:nvPicPr>
        <p:blipFill>
          <a:blip r:embed="rId6"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5C9B89C0-8F5A-4E15-87E3-2218FA4613F9}"/>
              </a:ext>
            </a:extLst>
          </p:cNvPr>
          <p:cNvGrpSpPr/>
          <p:nvPr userDrawn="1"/>
        </p:nvGrpSpPr>
        <p:grpSpPr>
          <a:xfrm>
            <a:off x="7781544" y="3785616"/>
            <a:ext cx="1207008" cy="1207008"/>
            <a:chOff x="11408" y="24791"/>
            <a:chExt cx="1212211" cy="1212211"/>
          </a:xfrm>
        </p:grpSpPr>
        <p:sp>
          <p:nvSpPr>
            <p:cNvPr id="14" name="Star: 32 Points 13">
              <a:extLst>
                <a:ext uri="{FF2B5EF4-FFF2-40B4-BE49-F238E27FC236}">
                  <a16:creationId xmlns:a16="http://schemas.microsoft.com/office/drawing/2014/main" id="{2451BF2B-6C55-41B9-A02F-4A03623D1311}"/>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tar: 32 Points 15">
              <a:extLst>
                <a:ext uri="{FF2B5EF4-FFF2-40B4-BE49-F238E27FC236}">
                  <a16:creationId xmlns:a16="http://schemas.microsoft.com/office/drawing/2014/main" id="{EF6FB81C-7236-4EEE-A54F-5111DDAA357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67109736-69B5-4C3F-AEAB-8FFB2E0C5142}"/>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3" name="TextBox 22">
            <a:extLst>
              <a:ext uri="{FF2B5EF4-FFF2-40B4-BE49-F238E27FC236}">
                <a16:creationId xmlns:a16="http://schemas.microsoft.com/office/drawing/2014/main" id="{2A206A64-640D-4343-8DB5-B2F6F3F4144B}"/>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Write It! </a:t>
            </a:r>
          </a:p>
        </p:txBody>
      </p:sp>
      <p:sp>
        <p:nvSpPr>
          <p:cNvPr id="24" name="TextBox 23">
            <a:extLst>
              <a:ext uri="{FF2B5EF4-FFF2-40B4-BE49-F238E27FC236}">
                <a16:creationId xmlns:a16="http://schemas.microsoft.com/office/drawing/2014/main" id="{D5D33C45-833F-4E37-AA18-B427ED96C43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829605100"/>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5A6E6B4A-3A7F-49ED-A4AB-433D1368967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DE86D5EA-F9C1-4CE6-BCA8-CB512DB5BEA7}"/>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C7A68C-07F2-4E51-9581-FDAF257A923F}"/>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013C547A-3D0C-43CE-8C46-8212D0815E95}"/>
              </a:ext>
            </a:extLst>
          </p:cNvPr>
          <p:cNvPicPr>
            <a:picLocks noChangeAspect="1"/>
          </p:cNvPicPr>
          <p:nvPr userDrawn="1"/>
        </p:nvPicPr>
        <p:blipFill>
          <a:blip r:embed="rId5"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67F116A4-E65A-46CE-AA4D-41D1317785D0}"/>
              </a:ext>
            </a:extLst>
          </p:cNvPr>
          <p:cNvGrpSpPr/>
          <p:nvPr userDrawn="1"/>
        </p:nvGrpSpPr>
        <p:grpSpPr>
          <a:xfrm>
            <a:off x="2542032" y="109728"/>
            <a:ext cx="740664" cy="740664"/>
            <a:chOff x="11408" y="24791"/>
            <a:chExt cx="1212211" cy="1212211"/>
          </a:xfrm>
        </p:grpSpPr>
        <p:sp>
          <p:nvSpPr>
            <p:cNvPr id="15" name="Star: 32 Points 14">
              <a:extLst>
                <a:ext uri="{FF2B5EF4-FFF2-40B4-BE49-F238E27FC236}">
                  <a16:creationId xmlns:a16="http://schemas.microsoft.com/office/drawing/2014/main" id="{925EFD79-35F0-44CB-9E88-C3BBEA2C2199}"/>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AFEF999F-FA9E-45A7-A23E-AE21B9E45184}"/>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0445DF46-8EEC-4A4E-A419-2BE554F31E94}"/>
              </a:ext>
            </a:extLst>
          </p:cNvPr>
          <p:cNvSpPr txBox="1"/>
          <p:nvPr userDrawn="1"/>
        </p:nvSpPr>
        <p:spPr>
          <a:xfrm>
            <a:off x="2497271"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66168122-476F-446B-9E49-F5C181E6CE5E}"/>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Organize It!</a:t>
            </a:r>
          </a:p>
        </p:txBody>
      </p:sp>
      <p:sp>
        <p:nvSpPr>
          <p:cNvPr id="23" name="TextBox 22">
            <a:extLst>
              <a:ext uri="{FF2B5EF4-FFF2-40B4-BE49-F238E27FC236}">
                <a16:creationId xmlns:a16="http://schemas.microsoft.com/office/drawing/2014/main" id="{B1655015-BC2E-469C-B826-67A813BDBDF9}"/>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1265460953"/>
      </p:ext>
    </p:extLst>
  </p:cSld>
  <p:clrMap bg1="lt1" tx1="dk1" bg2="lt2" tx2="dk2" accent1="accent1" accent2="accent2" accent3="accent3" accent4="accent4" accent5="accent5" accent6="accent6" hlink="hlink" folHlink="folHlink"/>
  <p:sldLayoutIdLst>
    <p:sldLayoutId id="2147483734" r:id="rId1"/>
    <p:sldLayoutId id="2147483766"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descr="A picture containing drawing&#10;&#10;Description automatically generated">
            <a:extLst>
              <a:ext uri="{FF2B5EF4-FFF2-40B4-BE49-F238E27FC236}">
                <a16:creationId xmlns:a16="http://schemas.microsoft.com/office/drawing/2014/main" id="{E3B0E541-3168-4874-AB76-1C24C8704F4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8" name="Rectangle 17">
            <a:extLst>
              <a:ext uri="{FF2B5EF4-FFF2-40B4-BE49-F238E27FC236}">
                <a16:creationId xmlns:a16="http://schemas.microsoft.com/office/drawing/2014/main" id="{EDA9A708-34D4-49FC-92F9-650CF8CB157F}"/>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7DBB171-7388-4994-83AE-B8107DCC0A47}"/>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1CEFC884-385F-4E9B-9A00-0A2808312B93}"/>
              </a:ext>
            </a:extLst>
          </p:cNvPr>
          <p:cNvPicPr>
            <a:picLocks noChangeAspect="1"/>
          </p:cNvPicPr>
          <p:nvPr userDrawn="1"/>
        </p:nvPicPr>
        <p:blipFill>
          <a:blip r:embed="rId5"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sp>
        <p:nvSpPr>
          <p:cNvPr id="26" name="TextBox 25">
            <a:extLst>
              <a:ext uri="{FF2B5EF4-FFF2-40B4-BE49-F238E27FC236}">
                <a16:creationId xmlns:a16="http://schemas.microsoft.com/office/drawing/2014/main" id="{4015FEC5-0750-439E-869F-F9D1877425F3}"/>
              </a:ext>
            </a:extLst>
          </p:cNvPr>
          <p:cNvSpPr txBox="1"/>
          <p:nvPr userDrawn="1"/>
        </p:nvSpPr>
        <p:spPr>
          <a:xfrm>
            <a:off x="3297368" y="227937"/>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Illustrate It!</a:t>
            </a:r>
          </a:p>
        </p:txBody>
      </p:sp>
      <p:grpSp>
        <p:nvGrpSpPr>
          <p:cNvPr id="11" name="Group 10">
            <a:extLst>
              <a:ext uri="{FF2B5EF4-FFF2-40B4-BE49-F238E27FC236}">
                <a16:creationId xmlns:a16="http://schemas.microsoft.com/office/drawing/2014/main" id="{DCC94DCA-E3D6-46C2-B47C-22286362F011}"/>
              </a:ext>
            </a:extLst>
          </p:cNvPr>
          <p:cNvGrpSpPr/>
          <p:nvPr userDrawn="1"/>
        </p:nvGrpSpPr>
        <p:grpSpPr>
          <a:xfrm>
            <a:off x="2542032" y="109728"/>
            <a:ext cx="740664" cy="740664"/>
            <a:chOff x="11408" y="24791"/>
            <a:chExt cx="1212211" cy="1212211"/>
          </a:xfrm>
        </p:grpSpPr>
        <p:sp>
          <p:nvSpPr>
            <p:cNvPr id="13" name="Star: 32 Points 12">
              <a:extLst>
                <a:ext uri="{FF2B5EF4-FFF2-40B4-BE49-F238E27FC236}">
                  <a16:creationId xmlns:a16="http://schemas.microsoft.com/office/drawing/2014/main" id="{547FC63C-42A1-44AD-8492-514273FAA30D}"/>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Star: 32 Points 13">
              <a:extLst>
                <a:ext uri="{FF2B5EF4-FFF2-40B4-BE49-F238E27FC236}">
                  <a16:creationId xmlns:a16="http://schemas.microsoft.com/office/drawing/2014/main" id="{ACCCB1B5-1AB5-4779-A16A-E3A480DB4667}"/>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1645CD79-18A4-4BE9-92B4-82A5E63A8AE1}"/>
              </a:ext>
            </a:extLst>
          </p:cNvPr>
          <p:cNvSpPr txBox="1"/>
          <p:nvPr userDrawn="1"/>
        </p:nvSpPr>
        <p:spPr>
          <a:xfrm>
            <a:off x="2490597" y="307067"/>
            <a:ext cx="846898" cy="338554"/>
          </a:xfrm>
          <a:prstGeom prst="rect">
            <a:avLst/>
          </a:prstGeom>
          <a:noFill/>
        </p:spPr>
        <p:txBody>
          <a:bodyPr wrap="square" rtlCol="0">
            <a:spAutoFit/>
          </a:bodyPr>
          <a:lstStyle/>
          <a:p>
            <a:pPr algn="ctr"/>
            <a:r>
              <a:rPr lang="en-US" sz="800" b="1" dirty="0">
                <a:latin typeface="Georgia" panose="02040502050405020303" pitchFamily="18" charset="0"/>
                <a:ea typeface="Verdana" panose="020B0604030504040204" pitchFamily="34" charset="0"/>
              </a:rPr>
              <a:t>OUTPUT STATION</a:t>
            </a:r>
          </a:p>
        </p:txBody>
      </p:sp>
    </p:spTree>
    <p:extLst>
      <p:ext uri="{BB962C8B-B14F-4D97-AF65-F5344CB8AC3E}">
        <p14:creationId xmlns:p14="http://schemas.microsoft.com/office/powerpoint/2010/main" val="2170103054"/>
      </p:ext>
    </p:extLst>
  </p:cSld>
  <p:clrMap bg1="lt1" tx1="dk1" bg2="lt2" tx2="dk2" accent1="accent1" accent2="accent2" accent3="accent3" accent4="accent4" accent5="accent5" accent6="accent6" hlink="hlink" folHlink="folHlink"/>
  <p:sldLayoutIdLst>
    <p:sldLayoutId id="2147483736" r:id="rId1"/>
    <p:sldLayoutId id="2147483749"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descr="A picture containing drawing&#10;&#10;Description automatically generated">
            <a:extLst>
              <a:ext uri="{FF2B5EF4-FFF2-40B4-BE49-F238E27FC236}">
                <a16:creationId xmlns:a16="http://schemas.microsoft.com/office/drawing/2014/main" id="{93434B23-F920-4D44-BB90-BF193D329EC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41448" y="0"/>
            <a:ext cx="6702552" cy="5143500"/>
          </a:xfrm>
          <a:prstGeom prst="rect">
            <a:avLst/>
          </a:prstGeom>
        </p:spPr>
      </p:pic>
      <p:sp>
        <p:nvSpPr>
          <p:cNvPr id="13" name="Rectangle 12">
            <a:extLst>
              <a:ext uri="{FF2B5EF4-FFF2-40B4-BE49-F238E27FC236}">
                <a16:creationId xmlns:a16="http://schemas.microsoft.com/office/drawing/2014/main" id="{5AB95CBF-23AC-4396-A08E-2F6FE3DE616C}"/>
              </a:ext>
            </a:extLst>
          </p:cNvPr>
          <p:cNvSpPr/>
          <p:nvPr userDrawn="1"/>
        </p:nvSpPr>
        <p:spPr>
          <a:xfrm>
            <a:off x="0" y="1"/>
            <a:ext cx="2438055" cy="5143500"/>
          </a:xfrm>
          <a:prstGeom prst="rect">
            <a:avLst/>
          </a:prstGeom>
          <a:solidFill>
            <a:srgbClr val="FFD9FF">
              <a:alpha val="38039"/>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5B38E8D-7E9E-47A2-A267-7DEB7FC5F056}"/>
              </a:ext>
            </a:extLst>
          </p:cNvPr>
          <p:cNvSpPr/>
          <p:nvPr userDrawn="1"/>
        </p:nvSpPr>
        <p:spPr>
          <a:xfrm>
            <a:off x="2540446" y="100901"/>
            <a:ext cx="6501162" cy="49269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chemeClr val="bg1"/>
                </a:solidFill>
              </a:ln>
            </a:endParaRPr>
          </a:p>
        </p:txBody>
      </p:sp>
      <p:pic>
        <p:nvPicPr>
          <p:cNvPr id="17" name="Picture 16">
            <a:extLst>
              <a:ext uri="{FF2B5EF4-FFF2-40B4-BE49-F238E27FC236}">
                <a16:creationId xmlns:a16="http://schemas.microsoft.com/office/drawing/2014/main" id="{3E7E38A6-D1CC-49DF-A64D-A5B3E485A65E}"/>
              </a:ext>
            </a:extLst>
          </p:cNvPr>
          <p:cNvPicPr>
            <a:picLocks noChangeAspect="1"/>
          </p:cNvPicPr>
          <p:nvPr userDrawn="1"/>
        </p:nvPicPr>
        <p:blipFill>
          <a:blip r:embed="rId5" cstate="print">
            <a:alphaModFix amt="50000"/>
            <a:extLst>
              <a:ext uri="{28A0092B-C50C-407E-A947-70E740481C1C}">
                <a14:useLocalDpi xmlns:a14="http://schemas.microsoft.com/office/drawing/2010/main" val="0"/>
              </a:ext>
            </a:extLst>
          </a:blip>
          <a:stretch>
            <a:fillRect/>
          </a:stretch>
        </p:blipFill>
        <p:spPr>
          <a:xfrm>
            <a:off x="8338149" y="114693"/>
            <a:ext cx="651049" cy="390630"/>
          </a:xfrm>
          <a:prstGeom prst="rect">
            <a:avLst/>
          </a:prstGeom>
        </p:spPr>
      </p:pic>
      <p:grpSp>
        <p:nvGrpSpPr>
          <p:cNvPr id="12" name="Group 11">
            <a:extLst>
              <a:ext uri="{FF2B5EF4-FFF2-40B4-BE49-F238E27FC236}">
                <a16:creationId xmlns:a16="http://schemas.microsoft.com/office/drawing/2014/main" id="{1F2D3B47-6A83-403D-B6E3-7D54D1E2A419}"/>
              </a:ext>
            </a:extLst>
          </p:cNvPr>
          <p:cNvGrpSpPr/>
          <p:nvPr userDrawn="1"/>
        </p:nvGrpSpPr>
        <p:grpSpPr>
          <a:xfrm>
            <a:off x="7781544" y="3785616"/>
            <a:ext cx="1207008" cy="1207008"/>
            <a:chOff x="11408" y="24791"/>
            <a:chExt cx="1212211" cy="1212211"/>
          </a:xfrm>
        </p:grpSpPr>
        <p:sp>
          <p:nvSpPr>
            <p:cNvPr id="15" name="Star: 32 Points 14">
              <a:extLst>
                <a:ext uri="{FF2B5EF4-FFF2-40B4-BE49-F238E27FC236}">
                  <a16:creationId xmlns:a16="http://schemas.microsoft.com/office/drawing/2014/main" id="{72CAF2A9-A1AA-4C51-B43E-3DA2AACE922B}"/>
                </a:ext>
              </a:extLst>
            </p:cNvPr>
            <p:cNvSpPr/>
            <p:nvPr userDrawn="1"/>
          </p:nvSpPr>
          <p:spPr>
            <a:xfrm>
              <a:off x="11408" y="24791"/>
              <a:ext cx="1212211" cy="1212211"/>
            </a:xfrm>
            <a:prstGeom prst="star32">
              <a:avLst>
                <a:gd name="adj" fmla="val 44591"/>
              </a:avLst>
            </a:prstGeom>
            <a:solidFill>
              <a:srgbClr val="7030A0"/>
            </a:solidFill>
            <a:ln>
              <a:solidFill>
                <a:srgbClr val="FFFF00"/>
              </a:solidFill>
            </a:ln>
            <a:effectLst>
              <a:outerShdw blurRad="50800" dist="38100" dir="2700000" algn="tl" rotWithShape="0">
                <a:prstClr val="black">
                  <a:alpha val="6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Star: 32 Points 17">
              <a:extLst>
                <a:ext uri="{FF2B5EF4-FFF2-40B4-BE49-F238E27FC236}">
                  <a16:creationId xmlns:a16="http://schemas.microsoft.com/office/drawing/2014/main" id="{B5008A06-6FA2-4A1D-93E2-92B88C8BA643}"/>
                </a:ext>
              </a:extLst>
            </p:cNvPr>
            <p:cNvSpPr/>
            <p:nvPr userDrawn="1"/>
          </p:nvSpPr>
          <p:spPr>
            <a:xfrm>
              <a:off x="57863" y="71246"/>
              <a:ext cx="1119301" cy="1119301"/>
            </a:xfrm>
            <a:prstGeom prst="star32">
              <a:avLst>
                <a:gd name="adj" fmla="val 44236"/>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DC900CF3-3CBB-4D04-A8BA-EC0923D09638}"/>
              </a:ext>
            </a:extLst>
          </p:cNvPr>
          <p:cNvSpPr txBox="1"/>
          <p:nvPr userDrawn="1"/>
        </p:nvSpPr>
        <p:spPr>
          <a:xfrm>
            <a:off x="7643932" y="4157022"/>
            <a:ext cx="1485387" cy="461665"/>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rPr>
              <a:t>OUTPUT STATION</a:t>
            </a:r>
          </a:p>
        </p:txBody>
      </p:sp>
      <p:sp>
        <p:nvSpPr>
          <p:cNvPr id="22" name="TextBox 21">
            <a:extLst>
              <a:ext uri="{FF2B5EF4-FFF2-40B4-BE49-F238E27FC236}">
                <a16:creationId xmlns:a16="http://schemas.microsoft.com/office/drawing/2014/main" id="{D828FF26-62B5-43F7-AD79-56D3BC8653C1}"/>
              </a:ext>
            </a:extLst>
          </p:cNvPr>
          <p:cNvSpPr txBox="1"/>
          <p:nvPr userDrawn="1"/>
        </p:nvSpPr>
        <p:spPr>
          <a:xfrm>
            <a:off x="2540445" y="43658"/>
            <a:ext cx="2154647" cy="461665"/>
          </a:xfrm>
          <a:prstGeom prst="rect">
            <a:avLst/>
          </a:prstGeom>
          <a:noFill/>
        </p:spPr>
        <p:txBody>
          <a:bodyPr wrap="square" rtlCol="0">
            <a:spAutoFit/>
          </a:bodyPr>
          <a:lstStyle/>
          <a:p>
            <a:r>
              <a:rPr lang="en-US" sz="2400" b="1" dirty="0">
                <a:latin typeface="Georgia" panose="02040502050405020303" pitchFamily="18" charset="0"/>
                <a:ea typeface="Verdana" panose="020B0604030504040204" pitchFamily="34" charset="0"/>
              </a:rPr>
              <a:t>Assess It! </a:t>
            </a:r>
          </a:p>
        </p:txBody>
      </p:sp>
      <p:sp>
        <p:nvSpPr>
          <p:cNvPr id="23" name="TextBox 22">
            <a:extLst>
              <a:ext uri="{FF2B5EF4-FFF2-40B4-BE49-F238E27FC236}">
                <a16:creationId xmlns:a16="http://schemas.microsoft.com/office/drawing/2014/main" id="{7D0172B0-FBF6-478E-8CDD-EF2E971BA907}"/>
              </a:ext>
            </a:extLst>
          </p:cNvPr>
          <p:cNvSpPr txBox="1"/>
          <p:nvPr userDrawn="1"/>
        </p:nvSpPr>
        <p:spPr>
          <a:xfrm>
            <a:off x="8111947" y="4993332"/>
            <a:ext cx="1388232" cy="184666"/>
          </a:xfrm>
          <a:prstGeom prst="rect">
            <a:avLst/>
          </a:prstGeom>
          <a:noFill/>
        </p:spPr>
        <p:txBody>
          <a:bodyPr wrap="square" rtlCol="0">
            <a:spAutoFit/>
          </a:bodyPr>
          <a:lstStyle/>
          <a:p>
            <a:r>
              <a:rPr lang="en-US" sz="600" dirty="0">
                <a:solidFill>
                  <a:schemeClr val="bg1">
                    <a:lumMod val="50000"/>
                  </a:schemeClr>
                </a:solidFill>
                <a:latin typeface="Verdana" panose="020B0604030504040204" pitchFamily="34" charset="0"/>
                <a:ea typeface="Verdana" panose="020B0604030504040204" pitchFamily="34" charset="0"/>
              </a:rPr>
              <a:t>© Kesler Science, LLC</a:t>
            </a:r>
          </a:p>
        </p:txBody>
      </p:sp>
    </p:spTree>
    <p:extLst>
      <p:ext uri="{BB962C8B-B14F-4D97-AF65-F5344CB8AC3E}">
        <p14:creationId xmlns:p14="http://schemas.microsoft.com/office/powerpoint/2010/main" val="265831760"/>
      </p:ext>
    </p:extLst>
  </p:cSld>
  <p:clrMap bg1="lt1" tx1="dk1" bg2="lt2" tx2="dk2" accent1="accent1" accent2="accent2" accent3="accent3" accent4="accent4" accent5="accent5" accent6="accent6" hlink="hlink" folHlink="folHlink"/>
  <p:sldLayoutIdLst>
    <p:sldLayoutId id="2147483738" r:id="rId1"/>
    <p:sldLayoutId id="2147483750"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6.xml"/><Relationship Id="rId13" Type="http://schemas.openxmlformats.org/officeDocument/2006/relationships/image" Target="../media/image34.png"/><Relationship Id="rId18" Type="http://schemas.openxmlformats.org/officeDocument/2006/relationships/slide" Target="slide18.xml"/><Relationship Id="rId3" Type="http://schemas.openxmlformats.org/officeDocument/2006/relationships/image" Target="../media/image27.svg"/><Relationship Id="rId21" Type="http://schemas.openxmlformats.org/officeDocument/2006/relationships/image" Target="../media/image38.png"/><Relationship Id="rId7" Type="http://schemas.openxmlformats.org/officeDocument/2006/relationships/image" Target="../media/image31.svg"/><Relationship Id="rId12" Type="http://schemas.openxmlformats.org/officeDocument/2006/relationships/slide" Target="slide2.xml"/><Relationship Id="rId17" Type="http://schemas.openxmlformats.org/officeDocument/2006/relationships/image" Target="../media/image36.png"/><Relationship Id="rId25" Type="http://schemas.openxmlformats.org/officeDocument/2006/relationships/image" Target="../media/image40.png"/><Relationship Id="rId2" Type="http://schemas.openxmlformats.org/officeDocument/2006/relationships/image" Target="../media/image26.png"/><Relationship Id="rId16" Type="http://schemas.openxmlformats.org/officeDocument/2006/relationships/slide" Target="slide3.xml"/><Relationship Id="rId20" Type="http://schemas.openxmlformats.org/officeDocument/2006/relationships/slide" Target="slide8.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3.png"/><Relationship Id="rId24" Type="http://schemas.openxmlformats.org/officeDocument/2006/relationships/slide" Target="slide11.xml"/><Relationship Id="rId5" Type="http://schemas.openxmlformats.org/officeDocument/2006/relationships/image" Target="../media/image29.svg"/><Relationship Id="rId15" Type="http://schemas.openxmlformats.org/officeDocument/2006/relationships/image" Target="../media/image35.png"/><Relationship Id="rId23" Type="http://schemas.openxmlformats.org/officeDocument/2006/relationships/image" Target="../media/image39.png"/><Relationship Id="rId10" Type="http://schemas.openxmlformats.org/officeDocument/2006/relationships/slide" Target="slide16.xml"/><Relationship Id="rId19" Type="http://schemas.openxmlformats.org/officeDocument/2006/relationships/image" Target="../media/image37.png"/><Relationship Id="rId4" Type="http://schemas.openxmlformats.org/officeDocument/2006/relationships/image" Target="../media/image28.png"/><Relationship Id="rId9" Type="http://schemas.openxmlformats.org/officeDocument/2006/relationships/image" Target="../media/image32.png"/><Relationship Id="rId14" Type="http://schemas.openxmlformats.org/officeDocument/2006/relationships/slide" Target="slide13.xml"/><Relationship Id="rId22"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5.xml"/><Relationship Id="rId5" Type="http://schemas.openxmlformats.org/officeDocument/2006/relationships/slide" Target="slide1.xml"/><Relationship Id="rId4" Type="http://schemas.openxmlformats.org/officeDocument/2006/relationships/image" Target="../media/image5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slide" Target="slide19.xml"/><Relationship Id="rId1" Type="http://schemas.openxmlformats.org/officeDocument/2006/relationships/slideLayout" Target="../slideLayouts/slideLayout20.xml"/><Relationship Id="rId6" Type="http://schemas.openxmlformats.org/officeDocument/2006/relationships/slide" Target="slide1.xml"/><Relationship Id="rId5" Type="http://schemas.openxmlformats.org/officeDocument/2006/relationships/slide" Target="slide22.xml"/><Relationship Id="rId4" Type="http://schemas.openxmlformats.org/officeDocument/2006/relationships/slide" Target="slide21.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IQJ4DBkCnco" TargetMode="External"/><Relationship Id="rId2" Type="http://schemas.openxmlformats.org/officeDocument/2006/relationships/slide" Target="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 Target="slide1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9.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hyperlink" Target="https://www.cellsalive.com/meiosis_js.htm" TargetMode="External"/><Relationship Id="rId2" Type="http://schemas.openxmlformats.org/officeDocument/2006/relationships/slide" Target="slide1.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 Target="slide10.xml"/><Relationship Id="rId1" Type="http://schemas.openxmlformats.org/officeDocument/2006/relationships/slideLayout" Target="../slideLayouts/slideLayout14.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Checkmark">
            <a:extLst>
              <a:ext uri="{FF2B5EF4-FFF2-40B4-BE49-F238E27FC236}">
                <a16:creationId xmlns:a16="http://schemas.microsoft.com/office/drawing/2014/main" id="{896D8F08-7F06-45D7-BE2C-B60C64F5EDE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5274" y="2277589"/>
            <a:ext cx="252847" cy="252847"/>
          </a:xfrm>
          <a:prstGeom prst="rect">
            <a:avLst/>
          </a:prstGeom>
        </p:spPr>
      </p:pic>
      <p:pic>
        <p:nvPicPr>
          <p:cNvPr id="3" name="Graphic 2" descr="Checkmark">
            <a:extLst>
              <a:ext uri="{FF2B5EF4-FFF2-40B4-BE49-F238E27FC236}">
                <a16:creationId xmlns:a16="http://schemas.microsoft.com/office/drawing/2014/main" id="{F4C8F287-525E-4D04-ABF7-7A9CBFF3504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00520" y="3398136"/>
            <a:ext cx="252847" cy="252847"/>
          </a:xfrm>
          <a:prstGeom prst="rect">
            <a:avLst/>
          </a:prstGeom>
        </p:spPr>
      </p:pic>
      <p:pic>
        <p:nvPicPr>
          <p:cNvPr id="4" name="Graphic 3" descr="Checkmark">
            <a:extLst>
              <a:ext uri="{FF2B5EF4-FFF2-40B4-BE49-F238E27FC236}">
                <a16:creationId xmlns:a16="http://schemas.microsoft.com/office/drawing/2014/main" id="{52A2587C-6C2B-4CAA-98EF-F91542FDF16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94935" y="3410551"/>
            <a:ext cx="252847" cy="252847"/>
          </a:xfrm>
          <a:prstGeom prst="rect">
            <a:avLst/>
          </a:prstGeom>
        </p:spPr>
      </p:pic>
      <p:pic>
        <p:nvPicPr>
          <p:cNvPr id="5" name="Graphic 4" descr="Checkmark">
            <a:extLst>
              <a:ext uri="{FF2B5EF4-FFF2-40B4-BE49-F238E27FC236}">
                <a16:creationId xmlns:a16="http://schemas.microsoft.com/office/drawing/2014/main" id="{5A08B8F5-28C3-4F1E-8D69-4F7ACC21023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21812" y="2279314"/>
            <a:ext cx="252847" cy="252847"/>
          </a:xfrm>
          <a:prstGeom prst="rect">
            <a:avLst/>
          </a:prstGeom>
        </p:spPr>
      </p:pic>
      <p:pic>
        <p:nvPicPr>
          <p:cNvPr id="6" name="Graphic 5" descr="Checkmark">
            <a:extLst>
              <a:ext uri="{FF2B5EF4-FFF2-40B4-BE49-F238E27FC236}">
                <a16:creationId xmlns:a16="http://schemas.microsoft.com/office/drawing/2014/main" id="{86053AC1-2ACB-4464-904E-C92804BCFA5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2008" y="1984698"/>
            <a:ext cx="252847" cy="252847"/>
          </a:xfrm>
          <a:prstGeom prst="rect">
            <a:avLst/>
          </a:prstGeom>
        </p:spPr>
      </p:pic>
      <p:pic>
        <p:nvPicPr>
          <p:cNvPr id="7" name="Graphic 6" descr="Checkmark">
            <a:extLst>
              <a:ext uri="{FF2B5EF4-FFF2-40B4-BE49-F238E27FC236}">
                <a16:creationId xmlns:a16="http://schemas.microsoft.com/office/drawing/2014/main" id="{09B8AC2C-C8FC-4DBA-85B0-C81AE984E771}"/>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90807" y="3386996"/>
            <a:ext cx="252847" cy="252847"/>
          </a:xfrm>
          <a:prstGeom prst="rect">
            <a:avLst/>
          </a:prstGeom>
        </p:spPr>
      </p:pic>
      <p:pic>
        <p:nvPicPr>
          <p:cNvPr id="8" name="Graphic 7" descr="Checkmark">
            <a:extLst>
              <a:ext uri="{FF2B5EF4-FFF2-40B4-BE49-F238E27FC236}">
                <a16:creationId xmlns:a16="http://schemas.microsoft.com/office/drawing/2014/main" id="{B27D6B49-F8C8-4BE4-A286-38720976C8D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4835" y="3371440"/>
            <a:ext cx="252847" cy="252847"/>
          </a:xfrm>
          <a:prstGeom prst="rect">
            <a:avLst/>
          </a:prstGeom>
        </p:spPr>
      </p:pic>
      <p:pic>
        <p:nvPicPr>
          <p:cNvPr id="9" name="Graphic 8" descr="Checkmark">
            <a:extLst>
              <a:ext uri="{FF2B5EF4-FFF2-40B4-BE49-F238E27FC236}">
                <a16:creationId xmlns:a16="http://schemas.microsoft.com/office/drawing/2014/main" id="{DAFF74EF-81B8-483E-92C3-A4A1F11E542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56147" y="2300552"/>
            <a:ext cx="240906" cy="252847"/>
          </a:xfrm>
          <a:prstGeom prst="rect">
            <a:avLst/>
          </a:prstGeom>
        </p:spPr>
      </p:pic>
      <p:pic>
        <p:nvPicPr>
          <p:cNvPr id="10" name="Graphic 9" descr="Checkmark">
            <a:extLst>
              <a:ext uri="{FF2B5EF4-FFF2-40B4-BE49-F238E27FC236}">
                <a16:creationId xmlns:a16="http://schemas.microsoft.com/office/drawing/2014/main" id="{C6D5D52B-7FEE-4AED-BD68-5E53800BDCB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38394" y="2312690"/>
            <a:ext cx="240906" cy="252847"/>
          </a:xfrm>
          <a:prstGeom prst="rect">
            <a:avLst/>
          </a:prstGeom>
        </p:spPr>
      </p:pic>
      <p:pic>
        <p:nvPicPr>
          <p:cNvPr id="11" name="Picture 10" descr="A picture containing instrument&#10;&#10;Description automatically generated">
            <a:hlinkClick r:id="rId8" action="ppaction://hlinksldjump"/>
            <a:extLst>
              <a:ext uri="{FF2B5EF4-FFF2-40B4-BE49-F238E27FC236}">
                <a16:creationId xmlns:a16="http://schemas.microsoft.com/office/drawing/2014/main" id="{4758C300-3AB2-494C-A916-C85CE0CB5FA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240000">
            <a:off x="1467845" y="2817487"/>
            <a:ext cx="914400" cy="457200"/>
          </a:xfrm>
          <a:prstGeom prst="rect">
            <a:avLst/>
          </a:prstGeom>
        </p:spPr>
      </p:pic>
      <p:pic>
        <p:nvPicPr>
          <p:cNvPr id="12" name="Picture 11" descr="A picture containing drawing&#10;&#10;Description automatically generated">
            <a:hlinkClick r:id="rId10" action="ppaction://hlinksldjump"/>
            <a:extLst>
              <a:ext uri="{FF2B5EF4-FFF2-40B4-BE49-F238E27FC236}">
                <a16:creationId xmlns:a16="http://schemas.microsoft.com/office/drawing/2014/main" id="{ED0D1F8D-B043-4153-91C7-EFEDD8D3465D}"/>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rot="180000">
            <a:off x="5334591" y="1956118"/>
            <a:ext cx="685800" cy="342900"/>
          </a:xfrm>
          <a:prstGeom prst="rect">
            <a:avLst/>
          </a:prstGeom>
        </p:spPr>
      </p:pic>
      <p:pic>
        <p:nvPicPr>
          <p:cNvPr id="13" name="Picture 12" descr="A picture containing drawing&#10;&#10;Description automatically generated">
            <a:hlinkClick r:id="rId12" action="ppaction://hlinksldjump"/>
            <a:extLst>
              <a:ext uri="{FF2B5EF4-FFF2-40B4-BE49-F238E27FC236}">
                <a16:creationId xmlns:a16="http://schemas.microsoft.com/office/drawing/2014/main" id="{B05680AE-9F54-4C03-A442-EC7A6BDB000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21420000">
            <a:off x="930060" y="1956118"/>
            <a:ext cx="685800" cy="342900"/>
          </a:xfrm>
          <a:prstGeom prst="rect">
            <a:avLst/>
          </a:prstGeom>
        </p:spPr>
      </p:pic>
      <p:pic>
        <p:nvPicPr>
          <p:cNvPr id="14" name="Picture 13" descr="A picture containing drawing&#10;&#10;Description automatically generated">
            <a:hlinkClick r:id="rId14" action="ppaction://hlinksldjump"/>
            <a:extLst>
              <a:ext uri="{FF2B5EF4-FFF2-40B4-BE49-F238E27FC236}">
                <a16:creationId xmlns:a16="http://schemas.microsoft.com/office/drawing/2014/main" id="{7C002431-BC08-485F-95B0-20F5DA3BA19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180000">
            <a:off x="4604537" y="1961385"/>
            <a:ext cx="685800" cy="342900"/>
          </a:xfrm>
          <a:prstGeom prst="rect">
            <a:avLst/>
          </a:prstGeom>
        </p:spPr>
      </p:pic>
      <p:pic>
        <p:nvPicPr>
          <p:cNvPr id="15" name="Picture 14" descr="A picture containing instrument, drawing&#10;&#10;Description automatically generated">
            <a:hlinkClick r:id="rId16" action="ppaction://hlinksldjump"/>
            <a:extLst>
              <a:ext uri="{FF2B5EF4-FFF2-40B4-BE49-F238E27FC236}">
                <a16:creationId xmlns:a16="http://schemas.microsoft.com/office/drawing/2014/main" id="{B15AFF66-05BF-4B47-86CB-EC669DC53022}"/>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rot="-180000">
            <a:off x="1653864" y="1957652"/>
            <a:ext cx="685800" cy="342900"/>
          </a:xfrm>
          <a:prstGeom prst="rect">
            <a:avLst/>
          </a:prstGeom>
        </p:spPr>
      </p:pic>
      <p:pic>
        <p:nvPicPr>
          <p:cNvPr id="16" name="Picture 15" descr="A picture containing instrument&#10;&#10;Description automatically generated">
            <a:hlinkClick r:id="rId18" action="ppaction://hlinksldjump"/>
            <a:extLst>
              <a:ext uri="{FF2B5EF4-FFF2-40B4-BE49-F238E27FC236}">
                <a16:creationId xmlns:a16="http://schemas.microsoft.com/office/drawing/2014/main" id="{BC0C49CE-4136-47B8-ACAB-9D9177F6CB2E}"/>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3155980" y="1724033"/>
            <a:ext cx="585216" cy="292608"/>
          </a:xfrm>
          <a:prstGeom prst="rect">
            <a:avLst/>
          </a:prstGeom>
        </p:spPr>
      </p:pic>
      <p:pic>
        <p:nvPicPr>
          <p:cNvPr id="17" name="Picture 16" descr="A picture containing instrument&#10;&#10;Description automatically generated">
            <a:hlinkClick r:id="rId20" action="ppaction://hlinksldjump"/>
            <a:extLst>
              <a:ext uri="{FF2B5EF4-FFF2-40B4-BE49-F238E27FC236}">
                <a16:creationId xmlns:a16="http://schemas.microsoft.com/office/drawing/2014/main" id="{628E5927-87D5-4149-96F5-E81565F6A79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80000">
            <a:off x="484469" y="2833117"/>
            <a:ext cx="914400" cy="457200"/>
          </a:xfrm>
          <a:prstGeom prst="rect">
            <a:avLst/>
          </a:prstGeom>
        </p:spPr>
      </p:pic>
      <p:pic>
        <p:nvPicPr>
          <p:cNvPr id="18" name="Picture 17" descr="A close up of a logo&#10;&#10;Description automatically generated">
            <a:hlinkClick r:id="rId22" action="ppaction://hlinksldjump"/>
            <a:extLst>
              <a:ext uri="{FF2B5EF4-FFF2-40B4-BE49-F238E27FC236}">
                <a16:creationId xmlns:a16="http://schemas.microsoft.com/office/drawing/2014/main" id="{496AB5DA-8646-4FC6-B059-26D183B48A2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240000">
            <a:off x="4614251" y="2825166"/>
            <a:ext cx="914400" cy="457200"/>
          </a:xfrm>
          <a:prstGeom prst="rect">
            <a:avLst/>
          </a:prstGeom>
        </p:spPr>
      </p:pic>
      <p:pic>
        <p:nvPicPr>
          <p:cNvPr id="19" name="Picture 18" descr="A close up of a logo&#10;&#10;Description automatically generated">
            <a:hlinkClick r:id="rId24" action="ppaction://hlinksldjump"/>
            <a:extLst>
              <a:ext uri="{FF2B5EF4-FFF2-40B4-BE49-F238E27FC236}">
                <a16:creationId xmlns:a16="http://schemas.microsoft.com/office/drawing/2014/main" id="{25FD11B5-8707-456E-A4DA-81CD8E055AC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300000">
            <a:off x="5607338" y="2839727"/>
            <a:ext cx="914400" cy="457200"/>
          </a:xfrm>
          <a:prstGeom prst="rect">
            <a:avLst/>
          </a:prstGeom>
        </p:spPr>
      </p:pic>
    </p:spTree>
    <p:extLst>
      <p:ext uri="{BB962C8B-B14F-4D97-AF65-F5344CB8AC3E}">
        <p14:creationId xmlns:p14="http://schemas.microsoft.com/office/powerpoint/2010/main" val="531143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ED237C-F462-D042-9E46-8F35B81DF1D4}"/>
              </a:ext>
            </a:extLst>
          </p:cNvPr>
          <p:cNvSpPr txBox="1"/>
          <p:nvPr/>
        </p:nvSpPr>
        <p:spPr>
          <a:xfrm>
            <a:off x="108140" y="4054697"/>
            <a:ext cx="1459837"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Telophase</a:t>
            </a:r>
          </a:p>
        </p:txBody>
      </p:sp>
      <p:sp>
        <p:nvSpPr>
          <p:cNvPr id="3" name="TextBox 2">
            <a:extLst>
              <a:ext uri="{FF2B5EF4-FFF2-40B4-BE49-F238E27FC236}">
                <a16:creationId xmlns:a16="http://schemas.microsoft.com/office/drawing/2014/main" id="{5472E7A0-89FB-EA44-94E7-0E9695C111E9}"/>
              </a:ext>
            </a:extLst>
          </p:cNvPr>
          <p:cNvSpPr txBox="1"/>
          <p:nvPr/>
        </p:nvSpPr>
        <p:spPr>
          <a:xfrm>
            <a:off x="108141" y="3483388"/>
            <a:ext cx="1459837"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Anaphase</a:t>
            </a:r>
          </a:p>
        </p:txBody>
      </p:sp>
      <p:sp>
        <p:nvSpPr>
          <p:cNvPr id="4" name="TextBox 3">
            <a:extLst>
              <a:ext uri="{FF2B5EF4-FFF2-40B4-BE49-F238E27FC236}">
                <a16:creationId xmlns:a16="http://schemas.microsoft.com/office/drawing/2014/main" id="{6B87D65F-0F8F-DF42-963E-D64E6DEEF81F}"/>
              </a:ext>
            </a:extLst>
          </p:cNvPr>
          <p:cNvSpPr txBox="1"/>
          <p:nvPr/>
        </p:nvSpPr>
        <p:spPr>
          <a:xfrm>
            <a:off x="921086" y="3775584"/>
            <a:ext cx="1459837"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Cytokinesis</a:t>
            </a:r>
          </a:p>
        </p:txBody>
      </p:sp>
      <p:pic>
        <p:nvPicPr>
          <p:cNvPr id="5" name="Picture 4">
            <a:extLst>
              <a:ext uri="{FF2B5EF4-FFF2-40B4-BE49-F238E27FC236}">
                <a16:creationId xmlns:a16="http://schemas.microsoft.com/office/drawing/2014/main" id="{3525FE64-F292-444C-9B43-2933E6CDAB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3200" y="859893"/>
            <a:ext cx="880110" cy="640080"/>
          </a:xfrm>
          <a:prstGeom prst="rect">
            <a:avLst/>
          </a:prstGeom>
        </p:spPr>
      </p:pic>
      <p:pic>
        <p:nvPicPr>
          <p:cNvPr id="6" name="Picture 5">
            <a:extLst>
              <a:ext uri="{FF2B5EF4-FFF2-40B4-BE49-F238E27FC236}">
                <a16:creationId xmlns:a16="http://schemas.microsoft.com/office/drawing/2014/main" id="{DC6943BD-3376-BC42-A533-8902647E0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624" y="1493369"/>
            <a:ext cx="1123949" cy="640080"/>
          </a:xfrm>
          <a:prstGeom prst="rect">
            <a:avLst/>
          </a:prstGeom>
        </p:spPr>
      </p:pic>
      <p:pic>
        <p:nvPicPr>
          <p:cNvPr id="7" name="Picture 6">
            <a:extLst>
              <a:ext uri="{FF2B5EF4-FFF2-40B4-BE49-F238E27FC236}">
                <a16:creationId xmlns:a16="http://schemas.microsoft.com/office/drawing/2014/main" id="{E6B39435-63AD-AD42-8495-AFD4A3450E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037" y="811394"/>
            <a:ext cx="986210" cy="640080"/>
          </a:xfrm>
          <a:prstGeom prst="rect">
            <a:avLst/>
          </a:prstGeom>
        </p:spPr>
      </p:pic>
      <p:sp>
        <p:nvSpPr>
          <p:cNvPr id="9" name="TextBox 8">
            <a:extLst>
              <a:ext uri="{FF2B5EF4-FFF2-40B4-BE49-F238E27FC236}">
                <a16:creationId xmlns:a16="http://schemas.microsoft.com/office/drawing/2014/main" id="{AF6F0BAE-47BC-274C-B490-7D488E37F417}"/>
              </a:ext>
            </a:extLst>
          </p:cNvPr>
          <p:cNvSpPr txBox="1"/>
          <p:nvPr/>
        </p:nvSpPr>
        <p:spPr>
          <a:xfrm>
            <a:off x="53425" y="2214444"/>
            <a:ext cx="2327499" cy="714611"/>
          </a:xfrm>
          <a:prstGeom prst="rect">
            <a:avLst/>
          </a:prstGeom>
          <a:solidFill>
            <a:schemeClr val="bg1"/>
          </a:solidFill>
          <a:ln>
            <a:solidFill>
              <a:schemeClr val="tx1"/>
            </a:solidFill>
          </a:ln>
        </p:spPr>
        <p:txBody>
          <a:bodyPr wrap="square" rtlCol="0" anchor="ctr">
            <a:noAutofit/>
          </a:bodyPr>
          <a:lstStyle/>
          <a:p>
            <a:pPr algn="ctr" defTabSz="1005840"/>
            <a:r>
              <a:rPr lang="en-US" sz="800" dirty="0">
                <a:latin typeface="Verdana" panose="020B0604030504040204" pitchFamily="34" charset="0"/>
                <a:ea typeface="Verdana" panose="020B0604030504040204" pitchFamily="34" charset="0"/>
              </a:rPr>
              <a:t>The chromosomes are now on opposite ends of the cell.  A new nuclear membrane forms around each of the sets of chromosomes.  </a:t>
            </a:r>
          </a:p>
        </p:txBody>
      </p:sp>
      <p:sp>
        <p:nvSpPr>
          <p:cNvPr id="10" name="TextBox 9">
            <a:extLst>
              <a:ext uri="{FF2B5EF4-FFF2-40B4-BE49-F238E27FC236}">
                <a16:creationId xmlns:a16="http://schemas.microsoft.com/office/drawing/2014/main" id="{EF8E786A-C371-F345-BEF2-0183498D20DC}"/>
              </a:ext>
            </a:extLst>
          </p:cNvPr>
          <p:cNvSpPr txBox="1"/>
          <p:nvPr/>
        </p:nvSpPr>
        <p:spPr>
          <a:xfrm>
            <a:off x="53424" y="2405113"/>
            <a:ext cx="2327499" cy="707886"/>
          </a:xfrm>
          <a:prstGeom prst="rect">
            <a:avLst/>
          </a:prstGeom>
          <a:solidFill>
            <a:schemeClr val="bg1"/>
          </a:solidFill>
          <a:ln>
            <a:solidFill>
              <a:schemeClr val="tx1"/>
            </a:solidFill>
          </a:ln>
        </p:spPr>
        <p:txBody>
          <a:bodyPr wrap="square" rtlCol="0">
            <a:spAutoFit/>
          </a:bodyPr>
          <a:lstStyle/>
          <a:p>
            <a:pPr algn="ctr" defTabSz="1005840"/>
            <a:r>
              <a:rPr lang="en-US" sz="800" dirty="0">
                <a:solidFill>
                  <a:prstClr val="black"/>
                </a:solidFill>
                <a:latin typeface="Verdana" panose="020B0604030504040204" pitchFamily="34" charset="0"/>
                <a:ea typeface="Verdana" panose="020B0604030504040204" pitchFamily="34" charset="0"/>
              </a:rPr>
              <a:t>The rest of the cell divides.  Cytokinesis, the division or the cell’s cytoplasm, is now complete. Two daughter cells are present and each one has an identical set of chromosome as the original cell.</a:t>
            </a:r>
          </a:p>
        </p:txBody>
      </p:sp>
      <p:sp>
        <p:nvSpPr>
          <p:cNvPr id="11" name="TextBox 10">
            <a:extLst>
              <a:ext uri="{FF2B5EF4-FFF2-40B4-BE49-F238E27FC236}">
                <a16:creationId xmlns:a16="http://schemas.microsoft.com/office/drawing/2014/main" id="{C7601949-EFF7-5A47-BA86-8EFD855D0C7F}"/>
              </a:ext>
            </a:extLst>
          </p:cNvPr>
          <p:cNvSpPr txBox="1"/>
          <p:nvPr/>
        </p:nvSpPr>
        <p:spPr>
          <a:xfrm>
            <a:off x="232718" y="4488537"/>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5"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8" name="TextBox 7">
            <a:extLst>
              <a:ext uri="{FF2B5EF4-FFF2-40B4-BE49-F238E27FC236}">
                <a16:creationId xmlns:a16="http://schemas.microsoft.com/office/drawing/2014/main" id="{A1450ADB-C397-F749-AF68-37D68327E98C}"/>
              </a:ext>
            </a:extLst>
          </p:cNvPr>
          <p:cNvSpPr txBox="1"/>
          <p:nvPr/>
        </p:nvSpPr>
        <p:spPr>
          <a:xfrm>
            <a:off x="53424" y="2668600"/>
            <a:ext cx="2327499" cy="707886"/>
          </a:xfrm>
          <a:prstGeom prst="rect">
            <a:avLst/>
          </a:prstGeom>
          <a:solidFill>
            <a:schemeClr val="bg1"/>
          </a:solidFill>
          <a:ln>
            <a:solidFill>
              <a:schemeClr val="tx1"/>
            </a:solidFill>
          </a:ln>
        </p:spPr>
        <p:txBody>
          <a:bodyPr wrap="square" rtlCol="0">
            <a:spAutoFit/>
          </a:bodyPr>
          <a:lstStyle/>
          <a:p>
            <a:pPr algn="ctr" defTabSz="1005840"/>
            <a:r>
              <a:rPr lang="en-US" sz="800" dirty="0">
                <a:solidFill>
                  <a:prstClr val="black"/>
                </a:solidFill>
                <a:latin typeface="Verdana" panose="020B0604030504040204" pitchFamily="34" charset="0"/>
                <a:ea typeface="Verdana" panose="020B0604030504040204" pitchFamily="34" charset="0"/>
              </a:rPr>
              <a:t>The fibers from the centrioles begin to tug the chromatids towards opposite ends of the cell.  Half of the chromosomes go to one side and the other half go to the other.</a:t>
            </a:r>
          </a:p>
        </p:txBody>
      </p:sp>
    </p:spTree>
    <p:extLst>
      <p:ext uri="{BB962C8B-B14F-4D97-AF65-F5344CB8AC3E}">
        <p14:creationId xmlns:p14="http://schemas.microsoft.com/office/powerpoint/2010/main" val="1727538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4B010-BDE3-4A65-B9F5-51AB53875FC3}"/>
              </a:ext>
            </a:extLst>
          </p:cNvPr>
          <p:cNvSpPr txBox="1"/>
          <p:nvPr/>
        </p:nvSpPr>
        <p:spPr>
          <a:xfrm>
            <a:off x="139696"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 action="ppaction://hlinkshowjump?jump=nextslide"/>
              </a:rPr>
              <a:t>Go to Image Help</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59539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030A01-3AF4-4DD9-BF74-5A1BD89CF947}"/>
              </a:ext>
            </a:extLst>
          </p:cNvPr>
          <p:cNvSpPr txBox="1"/>
          <p:nvPr/>
        </p:nvSpPr>
        <p:spPr>
          <a:xfrm>
            <a:off x="205010"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24943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E0DB93-8F0C-4BB3-8235-C4F3032B5805}"/>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Question 2</a:t>
            </a:r>
            <a:endParaRPr lang="en-US" sz="1200" b="1" dirty="0">
              <a:latin typeface="Georgia" panose="02040502050405020303" pitchFamily="18" charset="0"/>
              <a:ea typeface="Verdana" panose="020B0604030504040204" pitchFamily="34" charset="0"/>
              <a:cs typeface="+mj-cs"/>
            </a:endParaRPr>
          </a:p>
        </p:txBody>
      </p:sp>
      <p:sp>
        <p:nvSpPr>
          <p:cNvPr id="6" name="TextBox 5">
            <a:extLst>
              <a:ext uri="{FF2B5EF4-FFF2-40B4-BE49-F238E27FC236}">
                <a16:creationId xmlns:a16="http://schemas.microsoft.com/office/drawing/2014/main" id="{75F3D19C-FDDF-4FAC-AC4D-261A3C48022A}"/>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966980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1B8D84-3FD0-46F2-9455-9481C25FBB60}"/>
              </a:ext>
            </a:extLst>
          </p:cNvPr>
          <p:cNvSpPr txBox="1"/>
          <p:nvPr/>
        </p:nvSpPr>
        <p:spPr>
          <a:xfrm>
            <a:off x="205010"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Question 3</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0C1C6F96-FFB0-4915-98BA-1FE21568DBA3}"/>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3634190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FF80DC-E09E-4F00-9B34-E418DDAAC318}"/>
              </a:ext>
            </a:extLst>
          </p:cNvPr>
          <p:cNvSpPr txBox="1"/>
          <p:nvPr/>
        </p:nvSpPr>
        <p:spPr>
          <a:xfrm>
            <a:off x="3103429" y="772642"/>
            <a:ext cx="540609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8340CED5-B7E6-4A29-ACCA-89E902795A17}"/>
              </a:ext>
            </a:extLst>
          </p:cNvPr>
          <p:cNvSpPr txBox="1"/>
          <p:nvPr/>
        </p:nvSpPr>
        <p:spPr>
          <a:xfrm>
            <a:off x="205010"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43022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22485D-F273-41BB-BB57-07FA7730B7B3}"/>
              </a:ext>
            </a:extLst>
          </p:cNvPr>
          <p:cNvSpPr txBox="1"/>
          <p:nvPr/>
        </p:nvSpPr>
        <p:spPr>
          <a:xfrm>
            <a:off x="248851" y="41640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C1CE7F08-0553-4BFD-80DF-8B3272E18F2C}"/>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0AC137BD-C39C-451C-8410-F7CB90344803}"/>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5FE4D417-D240-4AD6-A4EB-D649689227E9}"/>
              </a:ext>
            </a:extLst>
          </p:cNvPr>
          <p:cNvSpPr txBox="1"/>
          <p:nvPr/>
        </p:nvSpPr>
        <p:spPr>
          <a:xfrm>
            <a:off x="205010" y="4528768"/>
            <a:ext cx="1968910" cy="461665"/>
          </a:xfrm>
          <a:prstGeom prst="rect">
            <a:avLst/>
          </a:prstGeom>
          <a:noFill/>
        </p:spPr>
        <p:txBody>
          <a:bodyPr wrap="square" rtlCol="0">
            <a:spAutoFit/>
          </a:bodyPr>
          <a:lstStyle/>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to Part 2</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8450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2C07B0-E3FD-445B-B24E-B05AB6023C45}"/>
              </a:ext>
            </a:extLst>
          </p:cNvPr>
          <p:cNvSpPr txBox="1"/>
          <p:nvPr/>
        </p:nvSpPr>
        <p:spPr>
          <a:xfrm>
            <a:off x="248851" y="445390"/>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3" name="TextBox 2">
            <a:extLst>
              <a:ext uri="{FF2B5EF4-FFF2-40B4-BE49-F238E27FC236}">
                <a16:creationId xmlns:a16="http://schemas.microsoft.com/office/drawing/2014/main" id="{E52DE8D8-9DDC-4D80-871D-5631985B9190}"/>
              </a:ext>
            </a:extLst>
          </p:cNvPr>
          <p:cNvSpPr txBox="1"/>
          <p:nvPr/>
        </p:nvSpPr>
        <p:spPr>
          <a:xfrm>
            <a:off x="248851" y="973013"/>
            <a:ext cx="2012097" cy="307777"/>
          </a:xfrm>
          <a:prstGeom prst="rect">
            <a:avLst/>
          </a:prstGeom>
          <a:noFill/>
          <a:ln>
            <a:solidFill>
              <a:schemeClr val="bg2">
                <a:lumMod val="90000"/>
              </a:schemeClr>
            </a:solidFill>
            <a:prstDash val="sysDot"/>
          </a:ln>
        </p:spPr>
        <p:txBody>
          <a:bodyPr wrap="square" rtlCol="0">
            <a:spAutoFit/>
          </a:bodyPr>
          <a:lstStyle>
            <a:defPPr>
              <a:defRPr lang="en-US"/>
            </a:defPPr>
            <a:lvl1pPr>
              <a:defRPr sz="1400">
                <a:solidFill>
                  <a:schemeClr val="bg1">
                    <a:lumMod val="65000"/>
                  </a:schemeClr>
                </a:solidFill>
              </a:defRPr>
            </a:lvl1pPr>
          </a:lstStyle>
          <a:p>
            <a:r>
              <a:rPr lang="en-US" dirty="0"/>
              <a:t>Answer here</a:t>
            </a:r>
          </a:p>
        </p:txBody>
      </p:sp>
      <p:sp>
        <p:nvSpPr>
          <p:cNvPr id="4" name="TextBox 3">
            <a:extLst>
              <a:ext uri="{FF2B5EF4-FFF2-40B4-BE49-F238E27FC236}">
                <a16:creationId xmlns:a16="http://schemas.microsoft.com/office/drawing/2014/main" id="{8CCEEB6F-1A50-4CB8-9745-267D9DE73950}"/>
              </a:ext>
            </a:extLst>
          </p:cNvPr>
          <p:cNvSpPr txBox="1"/>
          <p:nvPr/>
        </p:nvSpPr>
        <p:spPr>
          <a:xfrm>
            <a:off x="248851" y="1529622"/>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D3D8DCD3-D227-47F2-98F2-A0DE189A24BF}"/>
              </a:ext>
            </a:extLst>
          </p:cNvPr>
          <p:cNvSpPr txBox="1"/>
          <p:nvPr/>
        </p:nvSpPr>
        <p:spPr>
          <a:xfrm>
            <a:off x="248851" y="209249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6A328F23-CE1F-4D25-A812-AE0DCC4B5753}"/>
              </a:ext>
            </a:extLst>
          </p:cNvPr>
          <p:cNvSpPr txBox="1"/>
          <p:nvPr/>
        </p:nvSpPr>
        <p:spPr>
          <a:xfrm>
            <a:off x="248851" y="2630314"/>
            <a:ext cx="20120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7" name="TextBox 6">
            <a:extLst>
              <a:ext uri="{FF2B5EF4-FFF2-40B4-BE49-F238E27FC236}">
                <a16:creationId xmlns:a16="http://schemas.microsoft.com/office/drawing/2014/main" id="{3B20EA6A-402F-2D4E-8E2E-E58A114535FF}"/>
              </a:ext>
            </a:extLst>
          </p:cNvPr>
          <p:cNvSpPr txBox="1"/>
          <p:nvPr/>
        </p:nvSpPr>
        <p:spPr>
          <a:xfrm>
            <a:off x="205010" y="45287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63109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4EE360-63E7-4DD9-9429-5EFC18E3E0E7}"/>
              </a:ext>
            </a:extLst>
          </p:cNvPr>
          <p:cNvSpPr txBox="1"/>
          <p:nvPr/>
        </p:nvSpPr>
        <p:spPr>
          <a:xfrm>
            <a:off x="3592685" y="2027897"/>
            <a:ext cx="2099556" cy="707886"/>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2" action="ppaction://hlinksldjump">
                  <a:extLst>
                    <a:ext uri="{A12FA001-AC4F-418D-AE19-62706E023703}">
                      <ahyp:hlinkClr xmlns:ahyp="http://schemas.microsoft.com/office/drawing/2018/hyperlinkcolor" val="tx"/>
                    </a:ext>
                  </a:extLst>
                </a:hlinkClick>
              </a:rPr>
              <a:t>COMIC STRIP</a:t>
            </a:r>
            <a:endParaRPr lang="en-US" sz="2000" dirty="0">
              <a:solidFill>
                <a:schemeClr val="bg1"/>
              </a:solidFill>
              <a:latin typeface="Verdana" panose="020B0604030504040204" pitchFamily="34" charset="0"/>
              <a:ea typeface="Verdana" panose="020B0604030504040204" pitchFamily="34" charset="0"/>
            </a:endParaRPr>
          </a:p>
        </p:txBody>
      </p:sp>
      <p:sp>
        <p:nvSpPr>
          <p:cNvPr id="3" name="TextBox 2">
            <a:extLst>
              <a:ext uri="{FF2B5EF4-FFF2-40B4-BE49-F238E27FC236}">
                <a16:creationId xmlns:a16="http://schemas.microsoft.com/office/drawing/2014/main" id="{E057A101-8310-45D6-B524-347344B4D639}"/>
              </a:ext>
            </a:extLst>
          </p:cNvPr>
          <p:cNvSpPr txBox="1"/>
          <p:nvPr/>
        </p:nvSpPr>
        <p:spPr>
          <a:xfrm>
            <a:off x="6125999" y="2027897"/>
            <a:ext cx="2099556" cy="707886"/>
          </a:xfrm>
          <a:prstGeom prst="rect">
            <a:avLst/>
          </a:prstGeom>
          <a:noFill/>
        </p:spPr>
        <p:txBody>
          <a:bodyPr wrap="square" rtlCol="0">
            <a:spAutoFit/>
          </a:bodyPr>
          <a:lstStyle/>
          <a:p>
            <a:pPr algn="ctr"/>
            <a:r>
              <a:rPr lang="en-US" sz="2000" b="1" dirty="0">
                <a:solidFill>
                  <a:srgbClr val="7030A0"/>
                </a:solidFill>
                <a:latin typeface="Verdana" panose="020B0604030504040204" pitchFamily="34" charset="0"/>
                <a:ea typeface="Verdana" panose="020B0604030504040204" pitchFamily="34" charset="0"/>
                <a:hlinkClick r:id="rId3" action="ppaction://hlinksldjump">
                  <a:extLst>
                    <a:ext uri="{A12FA001-AC4F-418D-AE19-62706E023703}">
                      <ahyp:hlinkClr xmlns:ahyp="http://schemas.microsoft.com/office/drawing/2018/hyperlinkcolor" val="tx"/>
                    </a:ext>
                  </a:extLst>
                </a:hlinkClick>
              </a:rPr>
              <a:t>WANTED POSTER</a:t>
            </a:r>
            <a:endParaRPr lang="en-US" sz="2000" b="1" dirty="0">
              <a:solidFill>
                <a:srgbClr val="7030A0"/>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3BD47D76-A27C-46FD-9273-888D8EFB7C45}"/>
              </a:ext>
            </a:extLst>
          </p:cNvPr>
          <p:cNvSpPr txBox="1"/>
          <p:nvPr/>
        </p:nvSpPr>
        <p:spPr>
          <a:xfrm>
            <a:off x="3410353" y="3736365"/>
            <a:ext cx="2464220" cy="400110"/>
          </a:xfrm>
          <a:prstGeom prst="rect">
            <a:avLst/>
          </a:prstGeom>
          <a:noFill/>
        </p:spPr>
        <p:txBody>
          <a:bodyPr wrap="square" rtlCol="0">
            <a:spAutoFit/>
          </a:bodyPr>
          <a:lstStyle/>
          <a:p>
            <a:pPr algn="ctr"/>
            <a:r>
              <a:rPr lang="en-US" sz="2000" b="1" dirty="0">
                <a:solidFill>
                  <a:srgbClr val="7030A0"/>
                </a:solidFill>
                <a:latin typeface="Verdana" panose="020B0604030504040204" pitchFamily="34" charset="0"/>
                <a:ea typeface="Verdana" panose="020B0604030504040204" pitchFamily="34" charset="0"/>
                <a:hlinkClick r:id="rId4" action="ppaction://hlinksldjump">
                  <a:extLst>
                    <a:ext uri="{A12FA001-AC4F-418D-AE19-62706E023703}">
                      <ahyp:hlinkClr xmlns:ahyp="http://schemas.microsoft.com/office/drawing/2018/hyperlinkcolor" val="tx"/>
                    </a:ext>
                  </a:extLst>
                </a:hlinkClick>
              </a:rPr>
              <a:t>FLIPBOOK</a:t>
            </a:r>
            <a:endParaRPr lang="en-US" sz="2000" b="1" dirty="0">
              <a:solidFill>
                <a:srgbClr val="7030A0"/>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45D2B706-35D2-48CD-881C-897380BDA109}"/>
              </a:ext>
            </a:extLst>
          </p:cNvPr>
          <p:cNvSpPr txBox="1"/>
          <p:nvPr/>
        </p:nvSpPr>
        <p:spPr>
          <a:xfrm>
            <a:off x="6125999" y="3428588"/>
            <a:ext cx="2099556" cy="1015663"/>
          </a:xfrm>
          <a:prstGeom prst="rect">
            <a:avLst/>
          </a:prstGeom>
          <a:noFill/>
        </p:spPr>
        <p:txBody>
          <a:bodyPr wrap="square" rtlCol="0">
            <a:spAutoFit/>
          </a:bodyPr>
          <a:lstStyle/>
          <a:p>
            <a:pPr algn="ctr"/>
            <a:r>
              <a:rPr lang="en-US" sz="2000" b="1" dirty="0">
                <a:solidFill>
                  <a:schemeClr val="bg1"/>
                </a:solidFill>
                <a:latin typeface="Verdana" panose="020B0604030504040204" pitchFamily="34" charset="0"/>
                <a:ea typeface="Verdana" panose="020B0604030504040204" pitchFamily="34" charset="0"/>
                <a:hlinkClick r:id="rId5" action="ppaction://hlinksldjump">
                  <a:extLst>
                    <a:ext uri="{A12FA001-AC4F-418D-AE19-62706E023703}">
                      <ahyp:hlinkClr xmlns:ahyp="http://schemas.microsoft.com/office/drawing/2018/hyperlinkcolor" val="tx"/>
                    </a:ext>
                  </a:extLst>
                </a:hlinkClick>
              </a:rPr>
              <a:t>COMPARE AND CONTRAST</a:t>
            </a:r>
            <a:endParaRPr lang="en-US" sz="2000" b="1" dirty="0">
              <a:solidFill>
                <a:schemeClr val="bg1"/>
              </a:solidFill>
              <a:latin typeface="Verdana" panose="020B0604030504040204" pitchFamily="34" charset="0"/>
              <a:ea typeface="Verdana" panose="020B0604030504040204" pitchFamily="34" charset="0"/>
            </a:endParaRPr>
          </a:p>
        </p:txBody>
      </p:sp>
      <p:sp>
        <p:nvSpPr>
          <p:cNvPr id="6" name="TextBox 5">
            <a:extLst>
              <a:ext uri="{FF2B5EF4-FFF2-40B4-BE49-F238E27FC236}">
                <a16:creationId xmlns:a16="http://schemas.microsoft.com/office/drawing/2014/main" id="{0C7076E8-E451-6E41-B9A9-83AE0D5AB61F}"/>
              </a:ext>
            </a:extLst>
          </p:cNvPr>
          <p:cNvSpPr txBox="1"/>
          <p:nvPr/>
        </p:nvSpPr>
        <p:spPr>
          <a:xfrm>
            <a:off x="205010" y="4528768"/>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6"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49890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B8DF36-198D-44FC-B8B1-D16101CDFB2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66868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06E0185-5A1C-4C7A-BD27-70530ED55244}"/>
              </a:ext>
            </a:extLst>
          </p:cNvPr>
          <p:cNvSpPr txBox="1"/>
          <p:nvPr/>
        </p:nvSpPr>
        <p:spPr>
          <a:xfrm>
            <a:off x="234062" y="44340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1" name="TextBox 10">
            <a:extLst>
              <a:ext uri="{FF2B5EF4-FFF2-40B4-BE49-F238E27FC236}">
                <a16:creationId xmlns:a16="http://schemas.microsoft.com/office/drawing/2014/main" id="{CD735366-70CA-4885-A75A-0E5A10E9964E}"/>
              </a:ext>
            </a:extLst>
          </p:cNvPr>
          <p:cNvSpPr txBox="1"/>
          <p:nvPr/>
        </p:nvSpPr>
        <p:spPr>
          <a:xfrm>
            <a:off x="234062" y="1714237"/>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12" name="TextBox 11">
            <a:extLst>
              <a:ext uri="{FF2B5EF4-FFF2-40B4-BE49-F238E27FC236}">
                <a16:creationId xmlns:a16="http://schemas.microsoft.com/office/drawing/2014/main" id="{946929CE-DCCA-4666-AC34-B3DEC6DCB33D}"/>
              </a:ext>
            </a:extLst>
          </p:cNvPr>
          <p:cNvSpPr txBox="1"/>
          <p:nvPr/>
        </p:nvSpPr>
        <p:spPr>
          <a:xfrm>
            <a:off x="234062" y="2997285"/>
            <a:ext cx="2112384"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6" name="TextBox 5">
            <a:extLst>
              <a:ext uri="{FF2B5EF4-FFF2-40B4-BE49-F238E27FC236}">
                <a16:creationId xmlns:a16="http://schemas.microsoft.com/office/drawing/2014/main" id="{15844F67-428B-4FDF-BF9F-C81E7D3EC0C2}"/>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2" name="TextBox 1">
            <a:extLst>
              <a:ext uri="{FF2B5EF4-FFF2-40B4-BE49-F238E27FC236}">
                <a16:creationId xmlns:a16="http://schemas.microsoft.com/office/drawing/2014/main" id="{FC88A590-062A-4111-B170-3906B29B61EB}"/>
              </a:ext>
            </a:extLst>
          </p:cNvPr>
          <p:cNvSpPr txBox="1"/>
          <p:nvPr/>
        </p:nvSpPr>
        <p:spPr>
          <a:xfrm>
            <a:off x="2864581" y="1254265"/>
            <a:ext cx="4822853" cy="276999"/>
          </a:xfrm>
          <a:prstGeom prst="rect">
            <a:avLst/>
          </a:prstGeom>
          <a:noFill/>
        </p:spPr>
        <p:txBody>
          <a:bodyPr wrap="square" rtlCol="0">
            <a:spAutoFit/>
          </a:bodyPr>
          <a:lstStyle/>
          <a:p>
            <a:r>
              <a:rPr lang="en-US" sz="1200" dirty="0">
                <a:solidFill>
                  <a:prstClr val="black"/>
                </a:solidFill>
                <a:latin typeface="Verdana" panose="020B0604030504040204" pitchFamily="34" charset="0"/>
                <a:ea typeface="Verdana" panose="020B0604030504040204" pitchFamily="34" charset="0"/>
                <a:hlinkClick r:id="rId3"/>
              </a:rPr>
              <a:t>https://www.youtube.com/watch?v=IQJ4DBkCnco</a:t>
            </a:r>
            <a:endParaRPr lang="en-US" sz="1200" dirty="0"/>
          </a:p>
        </p:txBody>
      </p:sp>
    </p:spTree>
    <p:extLst>
      <p:ext uri="{BB962C8B-B14F-4D97-AF65-F5344CB8AC3E}">
        <p14:creationId xmlns:p14="http://schemas.microsoft.com/office/powerpoint/2010/main" val="50905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2316D-1598-4469-9BCC-45D1CC2A777C}"/>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23860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8C1ED6-F44E-4450-866F-3C1622A780E1}"/>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2742579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7ED680-7B51-41F7-9F88-C0FFE6987AEA}"/>
              </a:ext>
            </a:extLst>
          </p:cNvPr>
          <p:cNvSpPr txBox="1"/>
          <p:nvPr/>
        </p:nvSpPr>
        <p:spPr>
          <a:xfrm>
            <a:off x="154210" y="4127837"/>
            <a:ext cx="1968910" cy="1015663"/>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Challenges</a:t>
            </a: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rPr>
              <a:t>or</a:t>
            </a:r>
          </a:p>
          <a:p>
            <a:pPr algn="ctr"/>
            <a:r>
              <a:rPr lang="en-US" sz="1200" b="1" dirty="0">
                <a:latin typeface="Georgia" panose="02040502050405020303" pitchFamily="18" charset="0"/>
                <a:ea typeface="Verdana" panose="020B0604030504040204" pitchFamily="34" charset="0"/>
                <a:cs typeface="+mj-cs"/>
                <a:hlinkClick r:id="rId3"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96825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CE27DE7-446D-4E32-A846-28CFEF42E19E}"/>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Part 2</a:t>
            </a:r>
            <a:endParaRPr lang="en-US" sz="1200" b="1" dirty="0">
              <a:latin typeface="Georgia" panose="02040502050405020303" pitchFamily="18" charset="0"/>
              <a:ea typeface="Verdana" panose="020B0604030504040204" pitchFamily="34" charset="0"/>
              <a:cs typeface="+mj-cs"/>
            </a:endParaRPr>
          </a:p>
        </p:txBody>
      </p:sp>
      <p:sp>
        <p:nvSpPr>
          <p:cNvPr id="4" name="TextBox 3">
            <a:extLst>
              <a:ext uri="{FF2B5EF4-FFF2-40B4-BE49-F238E27FC236}">
                <a16:creationId xmlns:a16="http://schemas.microsoft.com/office/drawing/2014/main" id="{DE74CBAA-989A-40A1-ADC8-82DD172B3635}"/>
              </a:ext>
            </a:extLst>
          </p:cNvPr>
          <p:cNvSpPr txBox="1"/>
          <p:nvPr/>
        </p:nvSpPr>
        <p:spPr>
          <a:xfrm>
            <a:off x="208633" y="1690502"/>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5" name="TextBox 4">
            <a:extLst>
              <a:ext uri="{FF2B5EF4-FFF2-40B4-BE49-F238E27FC236}">
                <a16:creationId xmlns:a16="http://schemas.microsoft.com/office/drawing/2014/main" id="{755C743A-0C58-4773-8644-D0E8AB097D7B}"/>
              </a:ext>
            </a:extLst>
          </p:cNvPr>
          <p:cNvSpPr txBox="1"/>
          <p:nvPr/>
        </p:nvSpPr>
        <p:spPr>
          <a:xfrm>
            <a:off x="208632" y="27732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8BEEA5E4-9589-4F36-BD4C-985336CE0296}"/>
              </a:ext>
            </a:extLst>
          </p:cNvPr>
          <p:cNvSpPr txBox="1"/>
          <p:nvPr/>
        </p:nvSpPr>
        <p:spPr>
          <a:xfrm>
            <a:off x="208632" y="3856069"/>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106751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5D1CDC-EABF-4BCB-917D-A083AE3123D8}"/>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Continue</a:t>
            </a:r>
            <a:r>
              <a:rPr lang="en-US" sz="1200" dirty="0">
                <a:hlinkClick r:id="rId2" action="ppaction://hlinksldjump"/>
              </a:rPr>
              <a:t> </a:t>
            </a:r>
            <a:r>
              <a:rPr lang="en-US" sz="1200" b="1" dirty="0">
                <a:latin typeface="Georgia" panose="02040502050405020303" pitchFamily="18" charset="0"/>
                <a:ea typeface="Verdana" panose="020B0604030504040204" pitchFamily="34" charset="0"/>
                <a:cs typeface="+mj-cs"/>
                <a:hlinkClick r:id="rId2" action="ppaction://hlinksldjump"/>
              </a:rPr>
              <a:t>to Questions</a:t>
            </a:r>
            <a:endParaRPr lang="en-US" sz="1200" b="1" dirty="0">
              <a:latin typeface="Georgia" panose="02040502050405020303" pitchFamily="18" charset="0"/>
              <a:ea typeface="Verdana" panose="020B0604030504040204" pitchFamily="34" charset="0"/>
              <a:cs typeface="+mj-cs"/>
            </a:endParaRPr>
          </a:p>
        </p:txBody>
      </p:sp>
      <p:sp>
        <p:nvSpPr>
          <p:cNvPr id="5" name="TextBox 4">
            <a:extLst>
              <a:ext uri="{FF2B5EF4-FFF2-40B4-BE49-F238E27FC236}">
                <a16:creationId xmlns:a16="http://schemas.microsoft.com/office/drawing/2014/main" id="{391321A3-ABA8-47C2-93C5-7CA863D29085}"/>
              </a:ext>
            </a:extLst>
          </p:cNvPr>
          <p:cNvSpPr txBox="1"/>
          <p:nvPr/>
        </p:nvSpPr>
        <p:spPr>
          <a:xfrm>
            <a:off x="208632" y="1642485"/>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
        <p:nvSpPr>
          <p:cNvPr id="6" name="TextBox 5">
            <a:extLst>
              <a:ext uri="{FF2B5EF4-FFF2-40B4-BE49-F238E27FC236}">
                <a16:creationId xmlns:a16="http://schemas.microsoft.com/office/drawing/2014/main" id="{0C46EABD-9CE1-45E6-A3E8-514F79894167}"/>
              </a:ext>
            </a:extLst>
          </p:cNvPr>
          <p:cNvSpPr txBox="1"/>
          <p:nvPr/>
        </p:nvSpPr>
        <p:spPr>
          <a:xfrm>
            <a:off x="208632" y="2794607"/>
            <a:ext cx="2064841" cy="261610"/>
          </a:xfrm>
          <a:prstGeom prst="rect">
            <a:avLst/>
          </a:prstGeom>
          <a:noFill/>
        </p:spPr>
        <p:txBody>
          <a:bodyPr wrap="square" rtlCol="0">
            <a:spAutoFit/>
          </a:bodyPr>
          <a:lstStyle/>
          <a:p>
            <a:r>
              <a:rPr lang="en-US" sz="1100" i="1" dirty="0">
                <a:solidFill>
                  <a:schemeClr val="tx1">
                    <a:lumMod val="50000"/>
                    <a:lumOff val="50000"/>
                  </a:schemeClr>
                </a:solidFill>
                <a:latin typeface="Verdana" panose="020B0604030504040204" pitchFamily="34" charset="0"/>
                <a:ea typeface="Verdana" panose="020B0604030504040204" pitchFamily="34" charset="0"/>
              </a:rPr>
              <a:t>Type/draw here.</a:t>
            </a:r>
          </a:p>
        </p:txBody>
      </p:sp>
    </p:spTree>
    <p:extLst>
      <p:ext uri="{BB962C8B-B14F-4D97-AF65-F5344CB8AC3E}">
        <p14:creationId xmlns:p14="http://schemas.microsoft.com/office/powerpoint/2010/main" val="61597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9EF40DC-3395-40D7-8C99-6CCBAE08D59E}"/>
              </a:ext>
            </a:extLst>
          </p:cNvPr>
          <p:cNvSpPr txBox="1"/>
          <p:nvPr/>
        </p:nvSpPr>
        <p:spPr>
          <a:xfrm>
            <a:off x="248388" y="422767"/>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8" name="TextBox 27">
            <a:extLst>
              <a:ext uri="{FF2B5EF4-FFF2-40B4-BE49-F238E27FC236}">
                <a16:creationId xmlns:a16="http://schemas.microsoft.com/office/drawing/2014/main" id="{3DC580C0-61F5-459D-84A9-85DCCCB52415}"/>
              </a:ext>
            </a:extLst>
          </p:cNvPr>
          <p:cNvSpPr txBox="1"/>
          <p:nvPr/>
        </p:nvSpPr>
        <p:spPr>
          <a:xfrm>
            <a:off x="248388" y="1144774"/>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29" name="TextBox 28">
            <a:extLst>
              <a:ext uri="{FF2B5EF4-FFF2-40B4-BE49-F238E27FC236}">
                <a16:creationId xmlns:a16="http://schemas.microsoft.com/office/drawing/2014/main" id="{D53223CE-53B3-450E-B3AE-A5CAF535B720}"/>
              </a:ext>
            </a:extLst>
          </p:cNvPr>
          <p:cNvSpPr txBox="1"/>
          <p:nvPr/>
        </p:nvSpPr>
        <p:spPr>
          <a:xfrm>
            <a:off x="248388" y="1885570"/>
            <a:ext cx="2031350"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7" name="TextBox 6">
            <a:extLst>
              <a:ext uri="{FF2B5EF4-FFF2-40B4-BE49-F238E27FC236}">
                <a16:creationId xmlns:a16="http://schemas.microsoft.com/office/drawing/2014/main" id="{8EDE17DF-F85E-4CF3-9B31-98EFC2CF108E}"/>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1627766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C826E9-58DB-481E-B664-679E13D81791}"/>
              </a:ext>
            </a:extLst>
          </p:cNvPr>
          <p:cNvSpPr txBox="1"/>
          <p:nvPr/>
        </p:nvSpPr>
        <p:spPr>
          <a:xfrm>
            <a:off x="208632" y="4866501"/>
            <a:ext cx="1968910" cy="276999"/>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hlinkClick r:id="rId2" action="ppaction://hlinksldjump"/>
              </a:rPr>
              <a:t>Go to Part 2</a:t>
            </a:r>
            <a:endParaRPr lang="en-US" sz="1200" b="1" dirty="0">
              <a:latin typeface="Georgia" panose="02040502050405020303" pitchFamily="18" charset="0"/>
              <a:ea typeface="Verdana" panose="020B0604030504040204" pitchFamily="34" charset="0"/>
              <a:cs typeface="+mj-cs"/>
            </a:endParaRPr>
          </a:p>
        </p:txBody>
      </p:sp>
      <p:sp>
        <p:nvSpPr>
          <p:cNvPr id="3" name="TextBox 2">
            <a:extLst>
              <a:ext uri="{FF2B5EF4-FFF2-40B4-BE49-F238E27FC236}">
                <a16:creationId xmlns:a16="http://schemas.microsoft.com/office/drawing/2014/main" id="{8DE3F718-77E9-4048-A55F-DEEBF7B8C4B9}"/>
              </a:ext>
            </a:extLst>
          </p:cNvPr>
          <p:cNvSpPr txBox="1"/>
          <p:nvPr/>
        </p:nvSpPr>
        <p:spPr>
          <a:xfrm>
            <a:off x="238449" y="432709"/>
            <a:ext cx="2022499"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Tree>
    <p:extLst>
      <p:ext uri="{BB962C8B-B14F-4D97-AF65-F5344CB8AC3E}">
        <p14:creationId xmlns:p14="http://schemas.microsoft.com/office/powerpoint/2010/main" val="2349813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EBCB1D-F9C2-6F4D-BB70-351D454E44C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174619" y="3153675"/>
            <a:ext cx="1101332" cy="798792"/>
          </a:xfrm>
          <a:prstGeom prst="rect">
            <a:avLst/>
          </a:prstGeom>
          <a:ln>
            <a:solidFill>
              <a:schemeClr val="tx1"/>
            </a:solidFill>
          </a:ln>
        </p:spPr>
      </p:pic>
      <p:pic>
        <p:nvPicPr>
          <p:cNvPr id="3" name="Picture 2">
            <a:extLst>
              <a:ext uri="{FF2B5EF4-FFF2-40B4-BE49-F238E27FC236}">
                <a16:creationId xmlns:a16="http://schemas.microsoft.com/office/drawing/2014/main" id="{4219ABD0-E661-B648-84DF-3F445015BE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60443" y="2256358"/>
            <a:ext cx="1129685" cy="795528"/>
          </a:xfrm>
          <a:prstGeom prst="rect">
            <a:avLst/>
          </a:prstGeom>
          <a:ln>
            <a:solidFill>
              <a:schemeClr val="tx1"/>
            </a:solidFill>
          </a:ln>
        </p:spPr>
      </p:pic>
      <p:pic>
        <p:nvPicPr>
          <p:cNvPr id="4" name="Picture 3">
            <a:extLst>
              <a:ext uri="{FF2B5EF4-FFF2-40B4-BE49-F238E27FC236}">
                <a16:creationId xmlns:a16="http://schemas.microsoft.com/office/drawing/2014/main" id="{F82B8C28-5C77-BA4F-B3F7-AE350C7DD1C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200302" y="1355374"/>
            <a:ext cx="1089826" cy="795528"/>
          </a:xfrm>
          <a:prstGeom prst="rect">
            <a:avLst/>
          </a:prstGeom>
          <a:ln>
            <a:solidFill>
              <a:schemeClr val="tx1"/>
            </a:solidFill>
          </a:ln>
        </p:spPr>
      </p:pic>
      <p:pic>
        <p:nvPicPr>
          <p:cNvPr id="5" name="Picture 4">
            <a:extLst>
              <a:ext uri="{FF2B5EF4-FFF2-40B4-BE49-F238E27FC236}">
                <a16:creationId xmlns:a16="http://schemas.microsoft.com/office/drawing/2014/main" id="{54D88B0D-DC77-334C-8422-9404BBDE42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378750" y="2739432"/>
            <a:ext cx="798792" cy="798792"/>
          </a:xfrm>
          <a:prstGeom prst="rect">
            <a:avLst/>
          </a:prstGeom>
          <a:ln>
            <a:solidFill>
              <a:schemeClr val="tx1"/>
            </a:solidFill>
          </a:ln>
        </p:spPr>
      </p:pic>
      <p:pic>
        <p:nvPicPr>
          <p:cNvPr id="6" name="Picture 5">
            <a:extLst>
              <a:ext uri="{FF2B5EF4-FFF2-40B4-BE49-F238E27FC236}">
                <a16:creationId xmlns:a16="http://schemas.microsoft.com/office/drawing/2014/main" id="{DA861180-80EF-4843-9E29-DD4300FB0F3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1355261" y="3698377"/>
            <a:ext cx="800969" cy="798792"/>
          </a:xfrm>
          <a:prstGeom prst="rect">
            <a:avLst/>
          </a:prstGeom>
          <a:ln>
            <a:solidFill>
              <a:schemeClr val="tx1"/>
            </a:solidFill>
          </a:ln>
        </p:spPr>
      </p:pic>
      <p:pic>
        <p:nvPicPr>
          <p:cNvPr id="7" name="Picture 6">
            <a:extLst>
              <a:ext uri="{FF2B5EF4-FFF2-40B4-BE49-F238E27FC236}">
                <a16:creationId xmlns:a16="http://schemas.microsoft.com/office/drawing/2014/main" id="{CC032EDD-43D1-0941-9FD9-5FBB64A49AA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1378750" y="1838851"/>
            <a:ext cx="798792" cy="798792"/>
          </a:xfrm>
          <a:prstGeom prst="rect">
            <a:avLst/>
          </a:prstGeom>
          <a:ln>
            <a:solidFill>
              <a:schemeClr val="tx1"/>
            </a:solidFill>
          </a:ln>
        </p:spPr>
      </p:pic>
      <p:pic>
        <p:nvPicPr>
          <p:cNvPr id="8" name="Picture 7">
            <a:extLst>
              <a:ext uri="{FF2B5EF4-FFF2-40B4-BE49-F238E27FC236}">
                <a16:creationId xmlns:a16="http://schemas.microsoft.com/office/drawing/2014/main" id="{59280801-7E27-C846-812C-FD450062313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374396" y="941131"/>
            <a:ext cx="803146" cy="800969"/>
          </a:xfrm>
          <a:prstGeom prst="rect">
            <a:avLst/>
          </a:prstGeom>
          <a:ln>
            <a:solidFill>
              <a:schemeClr val="tx1"/>
            </a:solidFill>
          </a:ln>
        </p:spPr>
      </p:pic>
      <p:sp>
        <p:nvSpPr>
          <p:cNvPr id="10" name="TextBox 9">
            <a:extLst>
              <a:ext uri="{FF2B5EF4-FFF2-40B4-BE49-F238E27FC236}">
                <a16:creationId xmlns:a16="http://schemas.microsoft.com/office/drawing/2014/main" id="{9449AE54-EE71-4DA1-A55A-164A110C016B}"/>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9"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Tree>
    <p:extLst>
      <p:ext uri="{BB962C8B-B14F-4D97-AF65-F5344CB8AC3E}">
        <p14:creationId xmlns:p14="http://schemas.microsoft.com/office/powerpoint/2010/main" val="3911801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7825EE-5FE2-43BF-A96A-9D5DDD5154D7}"/>
              </a:ext>
            </a:extLst>
          </p:cNvPr>
          <p:cNvSpPr txBox="1"/>
          <p:nvPr/>
        </p:nvSpPr>
        <p:spPr>
          <a:xfrm>
            <a:off x="248389" y="420079"/>
            <a:ext cx="2006296"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4" name="TextBox 3">
            <a:extLst>
              <a:ext uri="{FF2B5EF4-FFF2-40B4-BE49-F238E27FC236}">
                <a16:creationId xmlns:a16="http://schemas.microsoft.com/office/drawing/2014/main" id="{E7BEE69D-17F9-4769-9448-CC8E75F54BDC}"/>
              </a:ext>
            </a:extLst>
          </p:cNvPr>
          <p:cNvSpPr txBox="1"/>
          <p:nvPr/>
        </p:nvSpPr>
        <p:spPr>
          <a:xfrm>
            <a:off x="248387" y="2263973"/>
            <a:ext cx="2006297" cy="307777"/>
          </a:xfrm>
          <a:prstGeom prst="rect">
            <a:avLst/>
          </a:prstGeom>
          <a:noFill/>
          <a:ln>
            <a:solidFill>
              <a:schemeClr val="bg2">
                <a:lumMod val="90000"/>
              </a:schemeClr>
            </a:solidFill>
            <a:prstDash val="sysDot"/>
          </a:ln>
        </p:spPr>
        <p:txBody>
          <a:bodyPr wrap="square" rtlCol="0">
            <a:spAutoFit/>
          </a:bodyPr>
          <a:lstStyle/>
          <a:p>
            <a:r>
              <a:rPr lang="en-US" sz="1400" dirty="0">
                <a:solidFill>
                  <a:schemeClr val="bg1">
                    <a:lumMod val="65000"/>
                  </a:schemeClr>
                </a:solidFill>
              </a:rPr>
              <a:t>Answer here</a:t>
            </a:r>
          </a:p>
        </p:txBody>
      </p:sp>
      <p:sp>
        <p:nvSpPr>
          <p:cNvPr id="5" name="TextBox 4">
            <a:extLst>
              <a:ext uri="{FF2B5EF4-FFF2-40B4-BE49-F238E27FC236}">
                <a16:creationId xmlns:a16="http://schemas.microsoft.com/office/drawing/2014/main" id="{987BD0EC-49A4-4CBB-A9FD-AA3B47BAAD51}"/>
              </a:ext>
            </a:extLst>
          </p:cNvPr>
          <p:cNvSpPr txBox="1"/>
          <p:nvPr/>
        </p:nvSpPr>
        <p:spPr>
          <a:xfrm>
            <a:off x="208632" y="4497169"/>
            <a:ext cx="1968910" cy="646331"/>
          </a:xfrm>
          <a:prstGeom prst="rect">
            <a:avLst/>
          </a:prstGeom>
          <a:noFill/>
        </p:spPr>
        <p:txBody>
          <a:bodyPr wrap="square" rtlCol="0">
            <a:spAutoFit/>
          </a:bodyPr>
          <a:lstStyle/>
          <a:p>
            <a:pPr algn="ctr"/>
            <a:r>
              <a:rPr lang="en-US" sz="1200" b="1" dirty="0">
                <a:latin typeface="Georgia" panose="02040502050405020303" pitchFamily="18" charset="0"/>
                <a:ea typeface="Verdana" panose="020B0604030504040204" pitchFamily="34" charset="0"/>
                <a:cs typeface="+mj-cs"/>
              </a:rPr>
              <a:t>Is your work saved?</a:t>
            </a:r>
          </a:p>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Back to Lab Room</a:t>
            </a:r>
            <a:endParaRPr lang="en-US" sz="1200" b="1" dirty="0">
              <a:latin typeface="Georgia" panose="02040502050405020303" pitchFamily="18" charset="0"/>
              <a:ea typeface="Verdana" panose="020B0604030504040204" pitchFamily="34" charset="0"/>
              <a:cs typeface="+mj-cs"/>
            </a:endParaRPr>
          </a:p>
        </p:txBody>
      </p:sp>
      <p:sp>
        <p:nvSpPr>
          <p:cNvPr id="7" name="TextBox 6">
            <a:extLst>
              <a:ext uri="{FF2B5EF4-FFF2-40B4-BE49-F238E27FC236}">
                <a16:creationId xmlns:a16="http://schemas.microsoft.com/office/drawing/2014/main" id="{6B48BE14-0A71-4FBF-A63A-0A083BB4F6DD}"/>
              </a:ext>
            </a:extLst>
          </p:cNvPr>
          <p:cNvSpPr txBox="1"/>
          <p:nvPr/>
        </p:nvSpPr>
        <p:spPr>
          <a:xfrm>
            <a:off x="2729395" y="1071254"/>
            <a:ext cx="5416916" cy="338554"/>
          </a:xfrm>
          <a:prstGeom prst="rect">
            <a:avLst/>
          </a:prstGeom>
          <a:noFill/>
        </p:spPr>
        <p:txBody>
          <a:bodyPr wrap="square">
            <a:spAutoFit/>
          </a:bodyPr>
          <a:lstStyle/>
          <a:p>
            <a:r>
              <a:rPr lang="en-US" sz="1600" dirty="0">
                <a:latin typeface="Verdana" panose="020B0604030504040204" pitchFamily="34" charset="0"/>
                <a:ea typeface="Verdana" panose="020B0604030504040204" pitchFamily="34" charset="0"/>
                <a:cs typeface="Verdana" panose="020B0604030504040204" pitchFamily="34" charset="0"/>
                <a:hlinkClick r:id="rId3"/>
              </a:rPr>
              <a:t>https://www.cellsalive.com/meiosis_js.htm</a:t>
            </a:r>
            <a:r>
              <a:rPr lang="en-US" sz="1600" dirty="0">
                <a:latin typeface="Verdana" panose="020B0604030504040204" pitchFamily="34" charset="0"/>
                <a:ea typeface="Verdana" panose="020B0604030504040204" pitchFamily="34" charset="0"/>
                <a:cs typeface="Verdana" panose="020B0604030504040204" pitchFamily="34" charset="0"/>
              </a:rPr>
              <a:t> </a:t>
            </a:r>
            <a:endParaRPr lang="en-US" sz="1600" dirty="0"/>
          </a:p>
        </p:txBody>
      </p:sp>
    </p:spTree>
    <p:extLst>
      <p:ext uri="{BB962C8B-B14F-4D97-AF65-F5344CB8AC3E}">
        <p14:creationId xmlns:p14="http://schemas.microsoft.com/office/powerpoint/2010/main" val="325264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44DD1671-A448-45C8-B597-7791B7892BC4}"/>
              </a:ext>
            </a:extLst>
          </p:cNvPr>
          <p:cNvSpPr txBox="1"/>
          <p:nvPr/>
        </p:nvSpPr>
        <p:spPr>
          <a:xfrm>
            <a:off x="205009" y="4681835"/>
            <a:ext cx="1968910" cy="461665"/>
          </a:xfrm>
          <a:prstGeom prst="rect">
            <a:avLst/>
          </a:prstGeom>
          <a:noFill/>
        </p:spPr>
        <p:txBody>
          <a:bodyPr wrap="square" rtlCol="0">
            <a:spAutoFit/>
          </a:bodyPr>
          <a:lstStyle/>
          <a:p>
            <a:pPr algn="ctr"/>
            <a:endParaRPr lang="en-US" sz="1200" b="1" dirty="0">
              <a:latin typeface="Georgia" panose="02040502050405020303" pitchFamily="18" charset="0"/>
              <a:ea typeface="Verdana" panose="020B0604030504040204" pitchFamily="34" charset="0"/>
              <a:cs typeface="+mj-cs"/>
            </a:endParaRPr>
          </a:p>
          <a:p>
            <a:pPr algn="ctr"/>
            <a:r>
              <a:rPr lang="en-US" sz="1200" b="1" dirty="0">
                <a:latin typeface="Georgia" panose="02040502050405020303" pitchFamily="18" charset="0"/>
                <a:ea typeface="Verdana" panose="020B0604030504040204" pitchFamily="34" charset="0"/>
                <a:cs typeface="+mj-cs"/>
                <a:hlinkClick r:id="rId2" action="ppaction://hlinksldjump"/>
              </a:rPr>
              <a:t>Go to Part 2</a:t>
            </a:r>
            <a:endParaRPr lang="en-US" sz="1200" b="1" dirty="0">
              <a:latin typeface="Georgia" panose="02040502050405020303" pitchFamily="18" charset="0"/>
              <a:ea typeface="Verdana" panose="020B0604030504040204" pitchFamily="34" charset="0"/>
              <a:cs typeface="+mj-cs"/>
            </a:endParaRPr>
          </a:p>
        </p:txBody>
      </p:sp>
      <p:sp>
        <p:nvSpPr>
          <p:cNvPr id="2" name="TextBox 1">
            <a:extLst>
              <a:ext uri="{FF2B5EF4-FFF2-40B4-BE49-F238E27FC236}">
                <a16:creationId xmlns:a16="http://schemas.microsoft.com/office/drawing/2014/main" id="{0D6511DD-33F8-496D-B39D-9E9C32D95212}"/>
              </a:ext>
            </a:extLst>
          </p:cNvPr>
          <p:cNvSpPr txBox="1"/>
          <p:nvPr/>
        </p:nvSpPr>
        <p:spPr>
          <a:xfrm>
            <a:off x="463175" y="2103579"/>
            <a:ext cx="1456208"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Interphase</a:t>
            </a:r>
          </a:p>
        </p:txBody>
      </p:sp>
      <p:sp>
        <p:nvSpPr>
          <p:cNvPr id="4" name="TextBox 3">
            <a:extLst>
              <a:ext uri="{FF2B5EF4-FFF2-40B4-BE49-F238E27FC236}">
                <a16:creationId xmlns:a16="http://schemas.microsoft.com/office/drawing/2014/main" id="{E63B1B9F-BF9D-4A63-AB28-34BA2D3E5AE2}"/>
              </a:ext>
            </a:extLst>
          </p:cNvPr>
          <p:cNvSpPr txBox="1"/>
          <p:nvPr/>
        </p:nvSpPr>
        <p:spPr>
          <a:xfrm>
            <a:off x="459546" y="2426472"/>
            <a:ext cx="1459837"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Prophase</a:t>
            </a:r>
          </a:p>
        </p:txBody>
      </p:sp>
      <p:sp>
        <p:nvSpPr>
          <p:cNvPr id="6" name="TextBox 5">
            <a:extLst>
              <a:ext uri="{FF2B5EF4-FFF2-40B4-BE49-F238E27FC236}">
                <a16:creationId xmlns:a16="http://schemas.microsoft.com/office/drawing/2014/main" id="{9C252B60-8E8B-4DCC-AA31-36A8099D9289}"/>
              </a:ext>
            </a:extLst>
          </p:cNvPr>
          <p:cNvSpPr txBox="1"/>
          <p:nvPr/>
        </p:nvSpPr>
        <p:spPr>
          <a:xfrm>
            <a:off x="459546" y="2757219"/>
            <a:ext cx="1459837"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Prometaphase</a:t>
            </a:r>
          </a:p>
        </p:txBody>
      </p:sp>
      <p:sp>
        <p:nvSpPr>
          <p:cNvPr id="8" name="TextBox 7">
            <a:extLst>
              <a:ext uri="{FF2B5EF4-FFF2-40B4-BE49-F238E27FC236}">
                <a16:creationId xmlns:a16="http://schemas.microsoft.com/office/drawing/2014/main" id="{B0F862BC-8358-451A-BDD9-9BE5A77EA4BC}"/>
              </a:ext>
            </a:extLst>
          </p:cNvPr>
          <p:cNvSpPr txBox="1"/>
          <p:nvPr/>
        </p:nvSpPr>
        <p:spPr>
          <a:xfrm>
            <a:off x="459546" y="3065193"/>
            <a:ext cx="1463464" cy="246221"/>
          </a:xfrm>
          <a:prstGeom prst="rect">
            <a:avLst/>
          </a:prstGeom>
          <a:solidFill>
            <a:srgbClr val="FFD9FF"/>
          </a:solidFill>
          <a:ln>
            <a:solidFill>
              <a:schemeClr val="tx1"/>
            </a:solidFill>
          </a:ln>
        </p:spPr>
        <p:txBody>
          <a:bodyPr wrap="square" rtlCol="0">
            <a:spAutoFit/>
          </a:bodyPr>
          <a:lstStyle/>
          <a:p>
            <a:pPr algn="ctr" defTabSz="1005840"/>
            <a:r>
              <a:rPr lang="en-US" sz="1000" b="1" dirty="0">
                <a:solidFill>
                  <a:srgbClr val="7030A0"/>
                </a:solidFill>
                <a:latin typeface="Verdana" panose="020B0604030504040204" pitchFamily="34" charset="0"/>
                <a:ea typeface="Verdana" panose="020B0604030504040204" pitchFamily="34" charset="0"/>
              </a:rPr>
              <a:t>Metaphase</a:t>
            </a:r>
          </a:p>
        </p:txBody>
      </p:sp>
      <p:pic>
        <p:nvPicPr>
          <p:cNvPr id="24" name="Picture 23">
            <a:extLst>
              <a:ext uri="{FF2B5EF4-FFF2-40B4-BE49-F238E27FC236}">
                <a16:creationId xmlns:a16="http://schemas.microsoft.com/office/drawing/2014/main" id="{02992AC1-3504-4105-A96D-369CA37CEC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4630" y="737468"/>
            <a:ext cx="640080" cy="640080"/>
          </a:xfrm>
          <a:prstGeom prst="rect">
            <a:avLst/>
          </a:prstGeom>
        </p:spPr>
      </p:pic>
      <p:pic>
        <p:nvPicPr>
          <p:cNvPr id="26" name="Picture 25">
            <a:extLst>
              <a:ext uri="{FF2B5EF4-FFF2-40B4-BE49-F238E27FC236}">
                <a16:creationId xmlns:a16="http://schemas.microsoft.com/office/drawing/2014/main" id="{365750E6-FD4E-4182-B280-57425A544A0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81" y="787383"/>
            <a:ext cx="641823" cy="640080"/>
          </a:xfrm>
          <a:prstGeom prst="rect">
            <a:avLst/>
          </a:prstGeom>
        </p:spPr>
      </p:pic>
      <p:pic>
        <p:nvPicPr>
          <p:cNvPr id="28" name="Picture 27">
            <a:extLst>
              <a:ext uri="{FF2B5EF4-FFF2-40B4-BE49-F238E27FC236}">
                <a16:creationId xmlns:a16="http://schemas.microsoft.com/office/drawing/2014/main" id="{C3930064-1A91-4569-929C-1AA0312F02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834" y="1382147"/>
            <a:ext cx="641823" cy="640080"/>
          </a:xfrm>
          <a:prstGeom prst="rect">
            <a:avLst/>
          </a:prstGeom>
        </p:spPr>
      </p:pic>
      <p:pic>
        <p:nvPicPr>
          <p:cNvPr id="30" name="Picture 29">
            <a:extLst>
              <a:ext uri="{FF2B5EF4-FFF2-40B4-BE49-F238E27FC236}">
                <a16:creationId xmlns:a16="http://schemas.microsoft.com/office/drawing/2014/main" id="{43ED4379-D9DD-4A00-A455-7D076B5781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92863" y="1400856"/>
            <a:ext cx="641816" cy="640080"/>
          </a:xfrm>
          <a:prstGeom prst="rect">
            <a:avLst/>
          </a:prstGeom>
        </p:spPr>
      </p:pic>
      <p:sp>
        <p:nvSpPr>
          <p:cNvPr id="3" name="TextBox 2">
            <a:extLst>
              <a:ext uri="{FF2B5EF4-FFF2-40B4-BE49-F238E27FC236}">
                <a16:creationId xmlns:a16="http://schemas.microsoft.com/office/drawing/2014/main" id="{19BF5E24-8697-4BA7-BC20-B338662D59E9}"/>
              </a:ext>
            </a:extLst>
          </p:cNvPr>
          <p:cNvSpPr txBox="1"/>
          <p:nvPr/>
        </p:nvSpPr>
        <p:spPr>
          <a:xfrm>
            <a:off x="45012" y="3356918"/>
            <a:ext cx="2323289" cy="738326"/>
          </a:xfrm>
          <a:prstGeom prst="rect">
            <a:avLst/>
          </a:prstGeom>
          <a:solidFill>
            <a:schemeClr val="bg1"/>
          </a:solidFill>
          <a:ln>
            <a:solidFill>
              <a:schemeClr val="tx1"/>
            </a:solidFill>
          </a:ln>
        </p:spPr>
        <p:txBody>
          <a:bodyPr wrap="square" rtlCol="0" anchor="ctr">
            <a:noAutofit/>
          </a:bodyPr>
          <a:lstStyle/>
          <a:p>
            <a:pPr algn="ctr" defTabSz="1005840"/>
            <a:r>
              <a:rPr lang="en-US" sz="900" dirty="0">
                <a:solidFill>
                  <a:prstClr val="black"/>
                </a:solidFill>
                <a:latin typeface="Verdana" panose="020B0604030504040204" pitchFamily="34" charset="0"/>
                <a:ea typeface="Verdana" panose="020B0604030504040204" pitchFamily="34" charset="0"/>
              </a:rPr>
              <a:t>The chromosomes align along the middle of the cell on the metaphase plate, an imaginary line that divides the cell in two.  </a:t>
            </a:r>
          </a:p>
        </p:txBody>
      </p:sp>
      <p:sp>
        <p:nvSpPr>
          <p:cNvPr id="5" name="TextBox 4">
            <a:extLst>
              <a:ext uri="{FF2B5EF4-FFF2-40B4-BE49-F238E27FC236}">
                <a16:creationId xmlns:a16="http://schemas.microsoft.com/office/drawing/2014/main" id="{D57A4760-1547-4459-8BC9-AF3076CDF93C}"/>
              </a:ext>
            </a:extLst>
          </p:cNvPr>
          <p:cNvSpPr txBox="1"/>
          <p:nvPr/>
        </p:nvSpPr>
        <p:spPr>
          <a:xfrm>
            <a:off x="44070" y="3544146"/>
            <a:ext cx="2323289" cy="730886"/>
          </a:xfrm>
          <a:prstGeom prst="rect">
            <a:avLst/>
          </a:prstGeom>
          <a:solidFill>
            <a:schemeClr val="bg1"/>
          </a:solidFill>
          <a:ln>
            <a:solidFill>
              <a:schemeClr val="tx1"/>
            </a:solidFill>
          </a:ln>
        </p:spPr>
        <p:txBody>
          <a:bodyPr wrap="square" rtlCol="0" anchor="ctr">
            <a:noAutofit/>
          </a:bodyPr>
          <a:lstStyle/>
          <a:p>
            <a:pPr algn="ctr" defTabSz="1005840"/>
            <a:r>
              <a:rPr lang="en-US" sz="900" dirty="0">
                <a:solidFill>
                  <a:prstClr val="black"/>
                </a:solidFill>
                <a:latin typeface="Verdana" panose="020B0604030504040204" pitchFamily="34" charset="0"/>
                <a:ea typeface="Verdana" panose="020B0604030504040204" pitchFamily="34" charset="0"/>
              </a:rPr>
              <a:t>The resting phase between successive divisions of a cell.  The cell performs its normal cell activities during this phase.</a:t>
            </a:r>
          </a:p>
        </p:txBody>
      </p:sp>
      <p:sp>
        <p:nvSpPr>
          <p:cNvPr id="7" name="TextBox 6">
            <a:extLst>
              <a:ext uri="{FF2B5EF4-FFF2-40B4-BE49-F238E27FC236}">
                <a16:creationId xmlns:a16="http://schemas.microsoft.com/office/drawing/2014/main" id="{AAB9A716-3FFE-4280-A884-512024ED3A00}"/>
              </a:ext>
            </a:extLst>
          </p:cNvPr>
          <p:cNvSpPr txBox="1"/>
          <p:nvPr/>
        </p:nvSpPr>
        <p:spPr>
          <a:xfrm>
            <a:off x="44070" y="3771585"/>
            <a:ext cx="2323289" cy="738326"/>
          </a:xfrm>
          <a:prstGeom prst="rect">
            <a:avLst/>
          </a:prstGeom>
          <a:solidFill>
            <a:schemeClr val="bg1"/>
          </a:solidFill>
          <a:ln>
            <a:solidFill>
              <a:schemeClr val="tx1"/>
            </a:solidFill>
          </a:ln>
        </p:spPr>
        <p:txBody>
          <a:bodyPr wrap="square" rtlCol="0" anchor="ctr">
            <a:noAutofit/>
          </a:bodyPr>
          <a:lstStyle/>
          <a:p>
            <a:pPr algn="ctr" defTabSz="1005840"/>
            <a:r>
              <a:rPr lang="en-US" sz="900" dirty="0">
                <a:solidFill>
                  <a:prstClr val="black"/>
                </a:solidFill>
                <a:latin typeface="Verdana" panose="020B0604030504040204" pitchFamily="34" charset="0"/>
                <a:ea typeface="Verdana" panose="020B0604030504040204" pitchFamily="34" charset="0"/>
              </a:rPr>
              <a:t>The centrioles begin to attach their fibers to the chromosomes and move to the opposite ends of the cell in preparation for the next phase of mitosis.  </a:t>
            </a:r>
          </a:p>
        </p:txBody>
      </p:sp>
      <p:sp>
        <p:nvSpPr>
          <p:cNvPr id="9" name="TextBox 8">
            <a:extLst>
              <a:ext uri="{FF2B5EF4-FFF2-40B4-BE49-F238E27FC236}">
                <a16:creationId xmlns:a16="http://schemas.microsoft.com/office/drawing/2014/main" id="{1AB07CAC-CBC3-4675-8CD7-2DC5F415D15C}"/>
              </a:ext>
            </a:extLst>
          </p:cNvPr>
          <p:cNvSpPr txBox="1"/>
          <p:nvPr/>
        </p:nvSpPr>
        <p:spPr>
          <a:xfrm>
            <a:off x="44541" y="4047593"/>
            <a:ext cx="2323289" cy="738326"/>
          </a:xfrm>
          <a:prstGeom prst="rect">
            <a:avLst/>
          </a:prstGeom>
          <a:solidFill>
            <a:schemeClr val="bg1"/>
          </a:solidFill>
          <a:ln>
            <a:solidFill>
              <a:schemeClr val="tx1"/>
            </a:solidFill>
          </a:ln>
        </p:spPr>
        <p:txBody>
          <a:bodyPr wrap="square" rtlCol="0" anchor="ctr">
            <a:noAutofit/>
          </a:bodyPr>
          <a:lstStyle/>
          <a:p>
            <a:pPr algn="ctr" defTabSz="1005840"/>
            <a:r>
              <a:rPr lang="en-US" sz="900" dirty="0">
                <a:solidFill>
                  <a:prstClr val="black"/>
                </a:solidFill>
                <a:latin typeface="Verdana" panose="020B0604030504040204" pitchFamily="34" charset="0"/>
                <a:ea typeface="Verdana" panose="020B0604030504040204" pitchFamily="34" charset="0"/>
              </a:rPr>
              <a:t>The first stage of cell division during which the chromosomes become visible as paired chromatids and the nuclear envelope begins to fragment and disappear.  </a:t>
            </a:r>
          </a:p>
        </p:txBody>
      </p:sp>
    </p:spTree>
    <p:extLst>
      <p:ext uri="{BB962C8B-B14F-4D97-AF65-F5344CB8AC3E}">
        <p14:creationId xmlns:p14="http://schemas.microsoft.com/office/powerpoint/2010/main" val="2100410435"/>
      </p:ext>
    </p:extLst>
  </p:cSld>
  <p:clrMapOvr>
    <a:masterClrMapping/>
  </p:clrMapOvr>
</p:sld>
</file>

<file path=ppt/theme/theme1.xml><?xml version="1.0" encoding="utf-8"?>
<a:theme xmlns:a="http://schemas.openxmlformats.org/drawingml/2006/main" name="1_Lab 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Challeng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Frame Onl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Sidebar Only">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Blank+Copyr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at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Read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Explor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search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Wri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rganiz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llustrate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Assess It">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CF15E80-F849-4F30-A6F8-4BB6447AB4F8}"/>
</file>

<file path=customXml/itemProps2.xml><?xml version="1.0" encoding="utf-8"?>
<ds:datastoreItem xmlns:ds="http://schemas.openxmlformats.org/officeDocument/2006/customXml" ds:itemID="{84FFC046-4693-4A6A-8C78-20763953C134}"/>
</file>

<file path=customXml/itemProps3.xml><?xml version="1.0" encoding="utf-8"?>
<ds:datastoreItem xmlns:ds="http://schemas.openxmlformats.org/officeDocument/2006/customXml" ds:itemID="{A2E6FF1E-AE7D-41FA-838D-F6320BFA4E7A}"/>
</file>

<file path=docProps/app.xml><?xml version="1.0" encoding="utf-8"?>
<Properties xmlns="http://schemas.openxmlformats.org/officeDocument/2006/extended-properties" xmlns:vt="http://schemas.openxmlformats.org/officeDocument/2006/docPropsVTypes">
  <Template>Office Theme</Template>
  <TotalTime>2295</TotalTime>
  <Words>482</Words>
  <Application>Microsoft Office PowerPoint</Application>
  <PresentationFormat>On-screen Show (16:9)</PresentationFormat>
  <Paragraphs>102</Paragraphs>
  <Slides>22</Slides>
  <Notes>0</Notes>
  <HiddenSlides>0</HiddenSlides>
  <MMClips>0</MMClips>
  <ScaleCrop>false</ScaleCrop>
  <HeadingPairs>
    <vt:vector size="6" baseType="variant">
      <vt:variant>
        <vt:lpstr>Fonts Used</vt:lpstr>
      </vt:variant>
      <vt:variant>
        <vt:i4>5</vt:i4>
      </vt:variant>
      <vt:variant>
        <vt:lpstr>Theme</vt:lpstr>
      </vt:variant>
      <vt:variant>
        <vt:i4>13</vt:i4>
      </vt:variant>
      <vt:variant>
        <vt:lpstr>Slide Titles</vt:lpstr>
      </vt:variant>
      <vt:variant>
        <vt:i4>22</vt:i4>
      </vt:variant>
    </vt:vector>
  </HeadingPairs>
  <TitlesOfParts>
    <vt:vector size="40" baseType="lpstr">
      <vt:lpstr>Arial</vt:lpstr>
      <vt:lpstr>Calibri</vt:lpstr>
      <vt:lpstr>Georgia</vt:lpstr>
      <vt:lpstr>Janda Safe and Sound</vt:lpstr>
      <vt:lpstr>Verdana</vt:lpstr>
      <vt:lpstr>1_Lab Room</vt:lpstr>
      <vt:lpstr>Watch It</vt:lpstr>
      <vt:lpstr>Read It</vt:lpstr>
      <vt:lpstr>Explore It</vt:lpstr>
      <vt:lpstr>Research It</vt:lpstr>
      <vt:lpstr>Write It</vt:lpstr>
      <vt:lpstr>Organize It</vt:lpstr>
      <vt:lpstr>Illustrate It</vt:lpstr>
      <vt:lpstr>Assess It</vt:lpstr>
      <vt:lpstr>Challenge It</vt:lpstr>
      <vt:lpstr>Frame Only</vt:lpstr>
      <vt:lpstr>Sidebar Only</vt:lpstr>
      <vt:lpstr>Blank+Copyright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 </cp:lastModifiedBy>
  <cp:revision>149</cp:revision>
  <dcterms:created xsi:type="dcterms:W3CDTF">2020-06-04T19:05:49Z</dcterms:created>
  <dcterms:modified xsi:type="dcterms:W3CDTF">2021-10-01T16:34:56Z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MediaServiceImageTags">
    <vt:lpwstr/>
  </property>
</Properties>
</file>