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427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6C1A-ED35-434B-BF87-BDCBD2E294BA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0AD-5C40-4375-A53F-5F5F99165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343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6C1A-ED35-434B-BF87-BDCBD2E294BA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0AD-5C40-4375-A53F-5F5F99165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83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6C1A-ED35-434B-BF87-BDCBD2E294BA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0AD-5C40-4375-A53F-5F5F99165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50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6C1A-ED35-434B-BF87-BDCBD2E294BA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0AD-5C40-4375-A53F-5F5F99165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563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6C1A-ED35-434B-BF87-BDCBD2E294BA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0AD-5C40-4375-A53F-5F5F99165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658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6C1A-ED35-434B-BF87-BDCBD2E294BA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0AD-5C40-4375-A53F-5F5F99165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059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6C1A-ED35-434B-BF87-BDCBD2E294BA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0AD-5C40-4375-A53F-5F5F99165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876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6C1A-ED35-434B-BF87-BDCBD2E294BA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0AD-5C40-4375-A53F-5F5F99165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35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6C1A-ED35-434B-BF87-BDCBD2E294BA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0AD-5C40-4375-A53F-5F5F99165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616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6C1A-ED35-434B-BF87-BDCBD2E294BA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0AD-5C40-4375-A53F-5F5F99165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149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6C1A-ED35-434B-BF87-BDCBD2E294BA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0AD-5C40-4375-A53F-5F5F99165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1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B6C1A-ED35-434B-BF87-BDCBD2E294BA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550AD-5C40-4375-A53F-5F5F99165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703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FA9031-2860-41F9-8B59-BEBBD24ED787}"/>
              </a:ext>
            </a:extLst>
          </p:cNvPr>
          <p:cNvSpPr txBox="1"/>
          <p:nvPr/>
        </p:nvSpPr>
        <p:spPr>
          <a:xfrm>
            <a:off x="-383693" y="19842"/>
            <a:ext cx="3432048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 10 Biology Revision</a:t>
            </a:r>
            <a:endParaRPr lang="en-A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920F8E-7B4E-45B5-A307-61AE60A05E30}"/>
              </a:ext>
            </a:extLst>
          </p:cNvPr>
          <p:cNvSpPr txBox="1"/>
          <p:nvPr/>
        </p:nvSpPr>
        <p:spPr>
          <a:xfrm>
            <a:off x="3769542" y="65809"/>
            <a:ext cx="48920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2865755" algn="ctr"/>
                <a:tab pos="5731510" algn="r"/>
              </a:tabLst>
            </a:pPr>
            <a:r>
              <a:rPr lang="en-A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Name: _______________________________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DDF1D3-B769-4010-9192-A124EFA81919}"/>
              </a:ext>
            </a:extLst>
          </p:cNvPr>
          <p:cNvSpPr txBox="1"/>
          <p:nvPr/>
        </p:nvSpPr>
        <p:spPr>
          <a:xfrm>
            <a:off x="158496" y="368498"/>
            <a:ext cx="6496304" cy="48381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Q1: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DNA stand for?		____________________________________________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Q2: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the four bases:	A__________________		C_____________________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T__________________		G_____________________</a:t>
            </a:r>
            <a:endParaRPr lang="en-AU" sz="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Q3: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the items labelled in the diagram: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Q4: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What are the three parts of a nucleotide?</a:t>
            </a:r>
          </a:p>
          <a:p>
            <a:pPr>
              <a:lnSpc>
                <a:spcPct val="107000"/>
              </a:lnSpc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S__________________	P_____________________    B_________________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Q5: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 certain gene in an organism, 20% of the nitrogenous bases are adenine. How many are 	guanine? Justify your answer.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Answer		_________________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Justification	________________________________________________________________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_____________________________________________________________________________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7E78D61-AE25-4938-9689-775C449F7E7A}"/>
              </a:ext>
            </a:extLst>
          </p:cNvPr>
          <p:cNvGrpSpPr/>
          <p:nvPr/>
        </p:nvGrpSpPr>
        <p:grpSpPr>
          <a:xfrm>
            <a:off x="703098" y="1811655"/>
            <a:ext cx="2251248" cy="1301662"/>
            <a:chOff x="3479800" y="2374988"/>
            <a:chExt cx="2742921" cy="1585945"/>
          </a:xfrm>
        </p:grpSpPr>
        <p:pic>
          <p:nvPicPr>
            <p:cNvPr id="14" name="Picture 2" descr="Genetics (for Parents) - Nemours KidsHealth">
              <a:extLst>
                <a:ext uri="{FF2B5EF4-FFF2-40B4-BE49-F238E27FC236}">
                  <a16:creationId xmlns:a16="http://schemas.microsoft.com/office/drawing/2014/main" id="{80A983E3-94A4-4495-B203-A3188D5D2D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97"/>
            <a:stretch/>
          </p:blipFill>
          <p:spPr bwMode="auto">
            <a:xfrm>
              <a:off x="3479800" y="2374988"/>
              <a:ext cx="2742921" cy="15859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566ACA-B3CB-4CEA-AD5F-25B3678E697C}"/>
                </a:ext>
              </a:extLst>
            </p:cNvPr>
            <p:cNvSpPr txBox="1"/>
            <p:nvPr/>
          </p:nvSpPr>
          <p:spPr>
            <a:xfrm>
              <a:off x="4504944" y="2635409"/>
              <a:ext cx="238506" cy="276999"/>
            </a:xfrm>
            <a:prstGeom prst="rect">
              <a:avLst/>
            </a:prstGeom>
            <a:solidFill>
              <a:srgbClr val="F5F5F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/>
                <a:t>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4D37F18-B2C7-4520-82B4-764A036E289A}"/>
                </a:ext>
              </a:extLst>
            </p:cNvPr>
            <p:cNvSpPr txBox="1"/>
            <p:nvPr/>
          </p:nvSpPr>
          <p:spPr>
            <a:xfrm>
              <a:off x="3850894" y="3683934"/>
              <a:ext cx="530606" cy="276999"/>
            </a:xfrm>
            <a:prstGeom prst="rect">
              <a:avLst/>
            </a:prstGeom>
            <a:solidFill>
              <a:srgbClr val="F5F5F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/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37EF85-ECBE-4E4F-9272-49F6F0637CF0}"/>
                </a:ext>
              </a:extLst>
            </p:cNvPr>
            <p:cNvSpPr txBox="1"/>
            <p:nvPr/>
          </p:nvSpPr>
          <p:spPr>
            <a:xfrm>
              <a:off x="5022596" y="2462043"/>
              <a:ext cx="530606" cy="276999"/>
            </a:xfrm>
            <a:prstGeom prst="rect">
              <a:avLst/>
            </a:prstGeom>
            <a:solidFill>
              <a:srgbClr val="F5F5F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/>
                <a:t>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E4264A1-CF5E-47A8-A167-64510DDF8727}"/>
                </a:ext>
              </a:extLst>
            </p:cNvPr>
            <p:cNvSpPr txBox="1"/>
            <p:nvPr/>
          </p:nvSpPr>
          <p:spPr>
            <a:xfrm>
              <a:off x="4941176" y="2758212"/>
              <a:ext cx="238506" cy="276999"/>
            </a:xfrm>
            <a:prstGeom prst="rect">
              <a:avLst/>
            </a:prstGeom>
            <a:solidFill>
              <a:srgbClr val="F5F5F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/>
                <a:t>C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D70909-B5E8-40CB-860D-EDEA431F3303}"/>
                </a:ext>
              </a:extLst>
            </p:cNvPr>
            <p:cNvSpPr txBox="1"/>
            <p:nvPr/>
          </p:nvSpPr>
          <p:spPr>
            <a:xfrm>
              <a:off x="5672556" y="3346481"/>
              <a:ext cx="391694" cy="276999"/>
            </a:xfrm>
            <a:prstGeom prst="rect">
              <a:avLst/>
            </a:prstGeom>
            <a:solidFill>
              <a:srgbClr val="F5F5F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/>
                <a:t>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080F8E9-6894-478B-B255-A0262F747485}"/>
                </a:ext>
              </a:extLst>
            </p:cNvPr>
            <p:cNvSpPr txBox="1"/>
            <p:nvPr/>
          </p:nvSpPr>
          <p:spPr>
            <a:xfrm>
              <a:off x="3939793" y="2441951"/>
              <a:ext cx="711429" cy="108000"/>
            </a:xfrm>
            <a:prstGeom prst="rect">
              <a:avLst/>
            </a:prstGeom>
            <a:solidFill>
              <a:srgbClr val="F5F5F5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AU" sz="1200" b="1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EEAF3FA-86F3-4447-AF6A-D31EF4FE5083}"/>
              </a:ext>
            </a:extLst>
          </p:cNvPr>
          <p:cNvSpPr txBox="1"/>
          <p:nvPr/>
        </p:nvSpPr>
        <p:spPr>
          <a:xfrm>
            <a:off x="3183455" y="1754407"/>
            <a:ext cx="3226870" cy="1416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</a:t>
            </a:r>
            <a:endParaRPr lang="en-AU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</a:t>
            </a:r>
            <a:endParaRPr lang="en-AU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</a:t>
            </a:r>
            <a:endParaRPr lang="en-AU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AU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</a:t>
            </a:r>
            <a:endParaRPr lang="en-AU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78A82B-E4A0-41B7-803A-7F90746D053E}"/>
              </a:ext>
            </a:extLst>
          </p:cNvPr>
          <p:cNvSpPr txBox="1"/>
          <p:nvPr/>
        </p:nvSpPr>
        <p:spPr>
          <a:xfrm>
            <a:off x="158496" y="5069745"/>
            <a:ext cx="6496304" cy="4588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Mitosis and Meiosis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Q6: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many chromosomes in a diploid human cell?	______________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Q7: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purpose of mitosis?	  _____________________________________________________</a:t>
            </a:r>
            <a:endParaRPr lang="en-AU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Q8: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Meiosis creates gametes. What are the male and female gametes called?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_______________________________		___________________________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Q9: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What is the difference between cells created by mitosis and cells created by meiosis?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_________________________________________________________________________________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Q10: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Match the stage of cell division with its picture: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Q11: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 the sentences:   </a:t>
            </a: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   haploid   diploid   chromosome   four   two   identical   unique   six</a:t>
            </a: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	Mitosis creates ___________ cells. In mitosis, a parent cell splits into _____      ____________ 	daughter cells.  Meiosis creates __________ cells. In meiosis, a parent cell splits into ________</a:t>
            </a:r>
          </a:p>
          <a:p>
            <a:r>
              <a:rPr lang="en-AU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	____________ daughter cells.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62BF8F9-DA3B-4E0E-8448-6ACC4CECB67A}"/>
              </a:ext>
            </a:extLst>
          </p:cNvPr>
          <p:cNvSpPr/>
          <p:nvPr/>
        </p:nvSpPr>
        <p:spPr>
          <a:xfrm>
            <a:off x="2357439" y="1970990"/>
            <a:ext cx="68498" cy="15519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D7A051-6315-4BA9-B4B2-11C2BEE4298B}"/>
              </a:ext>
            </a:extLst>
          </p:cNvPr>
          <p:cNvSpPr txBox="1"/>
          <p:nvPr/>
        </p:nvSpPr>
        <p:spPr>
          <a:xfrm>
            <a:off x="3442163" y="7042459"/>
            <a:ext cx="2968162" cy="28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Prophase   Metaphase   Anaphase   Telophase</a:t>
            </a:r>
            <a:r>
              <a:rPr lang="en-AU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AU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D94D73-E5E9-46C8-A156-0072C9822E47}"/>
              </a:ext>
            </a:extLst>
          </p:cNvPr>
          <p:cNvSpPr txBox="1"/>
          <p:nvPr/>
        </p:nvSpPr>
        <p:spPr>
          <a:xfrm>
            <a:off x="1570679" y="8418312"/>
            <a:ext cx="1074446" cy="462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Interphase</a:t>
            </a:r>
            <a:r>
              <a:rPr lang="en-AU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AU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7BD7DB-26FC-4CDD-9613-A876F5889807}"/>
              </a:ext>
            </a:extLst>
          </p:cNvPr>
          <p:cNvSpPr/>
          <p:nvPr/>
        </p:nvSpPr>
        <p:spPr>
          <a:xfrm>
            <a:off x="282766" y="8242046"/>
            <a:ext cx="1333500" cy="55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</a:rPr>
              <a:t>____________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E5B816-4F6D-4E7C-A12B-0440705C8B6E}"/>
              </a:ext>
            </a:extLst>
          </p:cNvPr>
          <p:cNvSpPr/>
          <p:nvPr/>
        </p:nvSpPr>
        <p:spPr>
          <a:xfrm>
            <a:off x="2436140" y="8242046"/>
            <a:ext cx="1333500" cy="55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</a:rPr>
              <a:t>____________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2CE6D0-1914-4AF0-A5B0-D029EFE3E3A9}"/>
              </a:ext>
            </a:extLst>
          </p:cNvPr>
          <p:cNvSpPr/>
          <p:nvPr/>
        </p:nvSpPr>
        <p:spPr>
          <a:xfrm>
            <a:off x="3601593" y="8242046"/>
            <a:ext cx="1333500" cy="55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</a:rPr>
              <a:t>____________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339F863-5402-4798-97AB-2A693D1C22A7}"/>
              </a:ext>
            </a:extLst>
          </p:cNvPr>
          <p:cNvSpPr/>
          <p:nvPr/>
        </p:nvSpPr>
        <p:spPr>
          <a:xfrm>
            <a:off x="5055481" y="8242699"/>
            <a:ext cx="1333500" cy="55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</a:rPr>
              <a:t>____________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B01C14-7BCE-42BA-97B4-BD99F8DC0658}"/>
              </a:ext>
            </a:extLst>
          </p:cNvPr>
          <p:cNvGrpSpPr/>
          <p:nvPr/>
        </p:nvGrpSpPr>
        <p:grpSpPr>
          <a:xfrm>
            <a:off x="430859" y="7441930"/>
            <a:ext cx="899717" cy="879206"/>
            <a:chOff x="268934" y="7874637"/>
            <a:chExt cx="899717" cy="879206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B498712-AE36-4E99-8CB9-E8071425E5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l="19422" t="33557" r="64040" b="22424"/>
            <a:stretch/>
          </p:blipFill>
          <p:spPr>
            <a:xfrm>
              <a:off x="298691" y="7891925"/>
              <a:ext cx="827188" cy="836416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C53663E-56A5-4AFD-9475-11A93585B9B0}"/>
                </a:ext>
              </a:extLst>
            </p:cNvPr>
            <p:cNvSpPr/>
            <p:nvPr/>
          </p:nvSpPr>
          <p:spPr>
            <a:xfrm>
              <a:off x="268934" y="7874637"/>
              <a:ext cx="899717" cy="87920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3B6F2AF-F585-42BC-A852-E81DDDDFE6F1}"/>
              </a:ext>
            </a:extLst>
          </p:cNvPr>
          <p:cNvGrpSpPr/>
          <p:nvPr/>
        </p:nvGrpSpPr>
        <p:grpSpPr>
          <a:xfrm>
            <a:off x="1460223" y="7441930"/>
            <a:ext cx="899717" cy="879206"/>
            <a:chOff x="1298298" y="7874637"/>
            <a:chExt cx="899717" cy="87920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F150DD9-3914-42B8-8492-D87C2A8EFE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t="33847" r="83733" b="22134"/>
            <a:stretch/>
          </p:blipFill>
          <p:spPr>
            <a:xfrm>
              <a:off x="1332331" y="7876950"/>
              <a:ext cx="813678" cy="836416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C59F34-BA4C-4CD1-BBB6-1972BD539BD2}"/>
                </a:ext>
              </a:extLst>
            </p:cNvPr>
            <p:cNvSpPr/>
            <p:nvPr/>
          </p:nvSpPr>
          <p:spPr>
            <a:xfrm>
              <a:off x="1298298" y="7874637"/>
              <a:ext cx="899717" cy="87920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C3430A-B00B-4F85-BE09-4E140FDC6B7F}"/>
              </a:ext>
            </a:extLst>
          </p:cNvPr>
          <p:cNvGrpSpPr/>
          <p:nvPr/>
        </p:nvGrpSpPr>
        <p:grpSpPr>
          <a:xfrm>
            <a:off x="3720157" y="7434063"/>
            <a:ext cx="953887" cy="887073"/>
            <a:chOff x="3558232" y="7866770"/>
            <a:chExt cx="953887" cy="887073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ADB4BD9-9E53-4982-A880-2DC9DC3AFB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l="39644" t="23432" r="36687" b="12389"/>
            <a:stretch/>
          </p:blipFill>
          <p:spPr>
            <a:xfrm>
              <a:off x="3601103" y="7866770"/>
              <a:ext cx="854944" cy="880667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8B6FD94-DC63-4C3C-8E37-A7621750FDE0}"/>
                </a:ext>
              </a:extLst>
            </p:cNvPr>
            <p:cNvSpPr/>
            <p:nvPr/>
          </p:nvSpPr>
          <p:spPr>
            <a:xfrm>
              <a:off x="3558232" y="7874637"/>
              <a:ext cx="953887" cy="87920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9597E5-9C4C-4DB1-86C4-72C25B017496}"/>
              </a:ext>
            </a:extLst>
          </p:cNvPr>
          <p:cNvGrpSpPr/>
          <p:nvPr/>
        </p:nvGrpSpPr>
        <p:grpSpPr>
          <a:xfrm>
            <a:off x="4849613" y="7441302"/>
            <a:ext cx="1527874" cy="879834"/>
            <a:chOff x="4687688" y="7874009"/>
            <a:chExt cx="1527874" cy="87983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B6143EF-C5EF-4FD0-B2D6-75A55B7D59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l="86869" t="20197" r="-581" b="8179"/>
            <a:stretch/>
          </p:blipFill>
          <p:spPr>
            <a:xfrm rot="5400000">
              <a:off x="5069124" y="7567015"/>
              <a:ext cx="751086" cy="1490440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2F5D526-DFAF-4AE1-8624-FA7848EBB703}"/>
                </a:ext>
              </a:extLst>
            </p:cNvPr>
            <p:cNvSpPr/>
            <p:nvPr/>
          </p:nvSpPr>
          <p:spPr>
            <a:xfrm>
              <a:off x="4687688" y="7874009"/>
              <a:ext cx="1527874" cy="87983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B71ED8C-166A-40B0-9954-5109CDAADFDF}"/>
              </a:ext>
            </a:extLst>
          </p:cNvPr>
          <p:cNvGrpSpPr/>
          <p:nvPr/>
        </p:nvGrpSpPr>
        <p:grpSpPr>
          <a:xfrm>
            <a:off x="2404817" y="7444539"/>
            <a:ext cx="1194953" cy="880083"/>
            <a:chOff x="2242892" y="7877246"/>
            <a:chExt cx="1194953" cy="880083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B88E3DF-5757-475F-AB93-57C7D06A66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l="67265" t="21823" r="16811" b="13997"/>
            <a:stretch/>
          </p:blipFill>
          <p:spPr>
            <a:xfrm rot="16200000">
              <a:off x="2442387" y="7677751"/>
              <a:ext cx="751087" cy="1150077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C15308D-F56A-4D01-A33D-87B075E93555}"/>
                </a:ext>
              </a:extLst>
            </p:cNvPr>
            <p:cNvSpPr/>
            <p:nvPr/>
          </p:nvSpPr>
          <p:spPr>
            <a:xfrm>
              <a:off x="2267603" y="7878123"/>
              <a:ext cx="1170242" cy="87920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D954B77E-7ED3-4810-92E0-BB02D229833F}"/>
              </a:ext>
            </a:extLst>
          </p:cNvPr>
          <p:cNvSpPr/>
          <p:nvPr/>
        </p:nvSpPr>
        <p:spPr>
          <a:xfrm>
            <a:off x="158496" y="5070167"/>
            <a:ext cx="6496304" cy="4588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558178-1332-413B-8C7A-F1C7ADD37A21}"/>
              </a:ext>
            </a:extLst>
          </p:cNvPr>
          <p:cNvSpPr/>
          <p:nvPr/>
        </p:nvSpPr>
        <p:spPr>
          <a:xfrm>
            <a:off x="6297506" y="607344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AF95FB1-72D6-4DC6-BF14-A706CCDF263F}"/>
              </a:ext>
            </a:extLst>
          </p:cNvPr>
          <p:cNvSpPr/>
          <p:nvPr/>
        </p:nvSpPr>
        <p:spPr>
          <a:xfrm>
            <a:off x="6297506" y="1031256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(4)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14C31C5-877D-40B2-AAAF-012A7D335E32}"/>
              </a:ext>
            </a:extLst>
          </p:cNvPr>
          <p:cNvSpPr/>
          <p:nvPr/>
        </p:nvSpPr>
        <p:spPr>
          <a:xfrm>
            <a:off x="6297506" y="1460581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(4)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A8AA45D-BE84-49BF-8009-38278151E9F9}"/>
              </a:ext>
            </a:extLst>
          </p:cNvPr>
          <p:cNvSpPr/>
          <p:nvPr/>
        </p:nvSpPr>
        <p:spPr>
          <a:xfrm>
            <a:off x="6297506" y="3442571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(3)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C667822-BB53-436E-A8C1-BF6E168040F9}"/>
              </a:ext>
            </a:extLst>
          </p:cNvPr>
          <p:cNvSpPr/>
          <p:nvPr/>
        </p:nvSpPr>
        <p:spPr>
          <a:xfrm>
            <a:off x="6297506" y="3779386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C1BBA73-337F-4694-9ADC-55B3D1D8D346}"/>
              </a:ext>
            </a:extLst>
          </p:cNvPr>
          <p:cNvSpPr/>
          <p:nvPr/>
        </p:nvSpPr>
        <p:spPr>
          <a:xfrm>
            <a:off x="6297506" y="5517939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60D1CA9-D307-4DD9-9D8C-0A122124EF3D}"/>
              </a:ext>
            </a:extLst>
          </p:cNvPr>
          <p:cNvSpPr/>
          <p:nvPr/>
        </p:nvSpPr>
        <p:spPr>
          <a:xfrm>
            <a:off x="6297506" y="5762896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E481E9-1F50-41D5-A402-D1E61EE7184E}"/>
              </a:ext>
            </a:extLst>
          </p:cNvPr>
          <p:cNvSpPr/>
          <p:nvPr/>
        </p:nvSpPr>
        <p:spPr>
          <a:xfrm>
            <a:off x="6297506" y="6080708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002441-E3EA-43A9-A336-D1A88D2F4098}"/>
              </a:ext>
            </a:extLst>
          </p:cNvPr>
          <p:cNvSpPr/>
          <p:nvPr/>
        </p:nvSpPr>
        <p:spPr>
          <a:xfrm>
            <a:off x="6297506" y="6627116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B104EAC-28BA-482D-9933-F2DED32D7028}"/>
              </a:ext>
            </a:extLst>
          </p:cNvPr>
          <p:cNvSpPr/>
          <p:nvPr/>
        </p:nvSpPr>
        <p:spPr>
          <a:xfrm>
            <a:off x="6297506" y="7031260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(4)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98E711-0886-4A7B-B75D-7D500E60C6F8}"/>
              </a:ext>
            </a:extLst>
          </p:cNvPr>
          <p:cNvSpPr/>
          <p:nvPr/>
        </p:nvSpPr>
        <p:spPr>
          <a:xfrm>
            <a:off x="6297506" y="8925075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(3)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5AC508-D9A4-4EB8-800E-83D134540B80}"/>
              </a:ext>
            </a:extLst>
          </p:cNvPr>
          <p:cNvSpPr txBox="1"/>
          <p:nvPr/>
        </p:nvSpPr>
        <p:spPr>
          <a:xfrm>
            <a:off x="3014649" y="647020"/>
            <a:ext cx="2968162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Deoxyribonucleic acid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2BDC48-445B-46F4-8F67-36F7E952FB79}"/>
              </a:ext>
            </a:extLst>
          </p:cNvPr>
          <p:cNvSpPr txBox="1"/>
          <p:nvPr/>
        </p:nvSpPr>
        <p:spPr>
          <a:xfrm>
            <a:off x="2087319" y="948141"/>
            <a:ext cx="736962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denine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00E7AB-D78F-4845-948A-2F3B884F29F7}"/>
              </a:ext>
            </a:extLst>
          </p:cNvPr>
          <p:cNvSpPr txBox="1"/>
          <p:nvPr/>
        </p:nvSpPr>
        <p:spPr>
          <a:xfrm>
            <a:off x="2075460" y="1219351"/>
            <a:ext cx="736962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hymine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F6A9CC-081D-4ADC-9225-6431989A168B}"/>
              </a:ext>
            </a:extLst>
          </p:cNvPr>
          <p:cNvSpPr txBox="1"/>
          <p:nvPr/>
        </p:nvSpPr>
        <p:spPr>
          <a:xfrm>
            <a:off x="3908507" y="948652"/>
            <a:ext cx="736962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ytosine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885FCC-8F41-4CC2-90A6-4169B8076FE0}"/>
              </a:ext>
            </a:extLst>
          </p:cNvPr>
          <p:cNvSpPr txBox="1"/>
          <p:nvPr/>
        </p:nvSpPr>
        <p:spPr>
          <a:xfrm>
            <a:off x="3927557" y="1215095"/>
            <a:ext cx="736962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uanine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C1D3F3-EC52-4B59-9E5E-CF29485FA126}"/>
              </a:ext>
            </a:extLst>
          </p:cNvPr>
          <p:cNvSpPr txBox="1"/>
          <p:nvPr/>
        </p:nvSpPr>
        <p:spPr>
          <a:xfrm>
            <a:off x="3669345" y="1709758"/>
            <a:ext cx="736962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20E4C32-EB4A-479A-82EE-8AEFBDD4BA77}"/>
              </a:ext>
            </a:extLst>
          </p:cNvPr>
          <p:cNvSpPr txBox="1"/>
          <p:nvPr/>
        </p:nvSpPr>
        <p:spPr>
          <a:xfrm>
            <a:off x="3669344" y="2014168"/>
            <a:ext cx="1192027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Chromosome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77E1CF-BC78-401A-8F04-D4C1D56F0A14}"/>
              </a:ext>
            </a:extLst>
          </p:cNvPr>
          <p:cNvSpPr txBox="1"/>
          <p:nvPr/>
        </p:nvSpPr>
        <p:spPr>
          <a:xfrm>
            <a:off x="3669343" y="2583942"/>
            <a:ext cx="1192027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Nucleotide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1E1462-A3A2-44AC-8F7A-E613313FA063}"/>
              </a:ext>
            </a:extLst>
          </p:cNvPr>
          <p:cNvSpPr txBox="1"/>
          <p:nvPr/>
        </p:nvSpPr>
        <p:spPr>
          <a:xfrm>
            <a:off x="3669342" y="2849399"/>
            <a:ext cx="1192027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700966C-3FC9-4758-8D07-A84D94F44701}"/>
              </a:ext>
            </a:extLst>
          </p:cNvPr>
          <p:cNvSpPr txBox="1"/>
          <p:nvPr/>
        </p:nvSpPr>
        <p:spPr>
          <a:xfrm>
            <a:off x="734562" y="3460404"/>
            <a:ext cx="1192027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ugar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DF12A6-0972-4E8E-944C-D08107C27A88}"/>
              </a:ext>
            </a:extLst>
          </p:cNvPr>
          <p:cNvSpPr txBox="1"/>
          <p:nvPr/>
        </p:nvSpPr>
        <p:spPr>
          <a:xfrm>
            <a:off x="2075460" y="3469902"/>
            <a:ext cx="1192027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hosphate</a:t>
            </a: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group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2ABD54-1398-46CE-9DED-BABBA15C4222}"/>
              </a:ext>
            </a:extLst>
          </p:cNvPr>
          <p:cNvSpPr txBox="1"/>
          <p:nvPr/>
        </p:nvSpPr>
        <p:spPr>
          <a:xfrm>
            <a:off x="3863454" y="5310568"/>
            <a:ext cx="1192027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46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1D99668-7F8B-4587-900E-01D4FE635607}"/>
              </a:ext>
            </a:extLst>
          </p:cNvPr>
          <p:cNvSpPr txBox="1"/>
          <p:nvPr/>
        </p:nvSpPr>
        <p:spPr>
          <a:xfrm>
            <a:off x="1511888" y="4177232"/>
            <a:ext cx="1192027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30%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899930-75E7-4E5A-8409-DDF1E2BB9C4E}"/>
              </a:ext>
            </a:extLst>
          </p:cNvPr>
          <p:cNvSpPr txBox="1"/>
          <p:nvPr/>
        </p:nvSpPr>
        <p:spPr>
          <a:xfrm>
            <a:off x="1525234" y="4481164"/>
            <a:ext cx="4599341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pairs with T, C pairs with G	(1 mark)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846E427-06C8-4DD0-B63D-9BBDFA59FA7E}"/>
              </a:ext>
            </a:extLst>
          </p:cNvPr>
          <p:cNvSpPr txBox="1"/>
          <p:nvPr/>
        </p:nvSpPr>
        <p:spPr>
          <a:xfrm>
            <a:off x="654675" y="4699657"/>
            <a:ext cx="6496304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20% from A plus 20% from T = 40%. The 60% remaining is split between C and G.    (1 mark)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6AB28F-5875-4ACB-8AD0-571BD8ACBE6A}"/>
              </a:ext>
            </a:extLst>
          </p:cNvPr>
          <p:cNvSpPr txBox="1"/>
          <p:nvPr/>
        </p:nvSpPr>
        <p:spPr>
          <a:xfrm>
            <a:off x="3787086" y="3452943"/>
            <a:ext cx="1192027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ase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14C04E-84A0-4914-8F22-D097DD54F20C}"/>
              </a:ext>
            </a:extLst>
          </p:cNvPr>
          <p:cNvSpPr txBox="1"/>
          <p:nvPr/>
        </p:nvSpPr>
        <p:spPr>
          <a:xfrm>
            <a:off x="2587441" y="5615496"/>
            <a:ext cx="3822884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Growth and repair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D227A23-88E9-44EC-B289-34BB6DE87841}"/>
              </a:ext>
            </a:extLst>
          </p:cNvPr>
          <p:cNvSpPr txBox="1"/>
          <p:nvPr/>
        </p:nvSpPr>
        <p:spPr>
          <a:xfrm>
            <a:off x="1059373" y="6157421"/>
            <a:ext cx="1333500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Sperm cells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DE3AC36-E241-499C-862D-02FB59F757CE}"/>
              </a:ext>
            </a:extLst>
          </p:cNvPr>
          <p:cNvSpPr txBox="1"/>
          <p:nvPr/>
        </p:nvSpPr>
        <p:spPr>
          <a:xfrm>
            <a:off x="3442163" y="6157421"/>
            <a:ext cx="1333500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Egg cells (ova)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783A20-5C9A-412C-92AC-DA7D1C7CDC60}"/>
              </a:ext>
            </a:extLst>
          </p:cNvPr>
          <p:cNvSpPr txBox="1"/>
          <p:nvPr/>
        </p:nvSpPr>
        <p:spPr>
          <a:xfrm>
            <a:off x="653117" y="6716477"/>
            <a:ext cx="5724370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05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Mitosis creates diploids. Meiosis creates haploids. Haploids have half the chromosomes of diploids.</a:t>
            </a:r>
            <a:r>
              <a:rPr lang="en-AU" sz="11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18E45A6-6240-49C9-B196-BCD17EC74C46}"/>
              </a:ext>
            </a:extLst>
          </p:cNvPr>
          <p:cNvSpPr txBox="1"/>
          <p:nvPr/>
        </p:nvSpPr>
        <p:spPr>
          <a:xfrm>
            <a:off x="460616" y="8338424"/>
            <a:ext cx="1333500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Prophase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72AB5EC-EDDF-4322-AE94-9A4641C247E0}"/>
              </a:ext>
            </a:extLst>
          </p:cNvPr>
          <p:cNvSpPr txBox="1"/>
          <p:nvPr/>
        </p:nvSpPr>
        <p:spPr>
          <a:xfrm>
            <a:off x="2739898" y="8359065"/>
            <a:ext cx="1333500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Anaphase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F97596A-3C26-4E80-BDD7-0180BAB00D49}"/>
              </a:ext>
            </a:extLst>
          </p:cNvPr>
          <p:cNvSpPr txBox="1"/>
          <p:nvPr/>
        </p:nvSpPr>
        <p:spPr>
          <a:xfrm>
            <a:off x="5397500" y="8333084"/>
            <a:ext cx="1333500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Telophase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13918D8-214B-4F29-BA0F-B3FEEF9B7041}"/>
              </a:ext>
            </a:extLst>
          </p:cNvPr>
          <p:cNvSpPr txBox="1"/>
          <p:nvPr/>
        </p:nvSpPr>
        <p:spPr>
          <a:xfrm>
            <a:off x="3833234" y="8354691"/>
            <a:ext cx="1333500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Metaphase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F946A56-23B9-4F4A-8DB3-E82FF654EB7F}"/>
              </a:ext>
            </a:extLst>
          </p:cNvPr>
          <p:cNvSpPr txBox="1"/>
          <p:nvPr/>
        </p:nvSpPr>
        <p:spPr>
          <a:xfrm>
            <a:off x="1765472" y="8986726"/>
            <a:ext cx="1192027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diploid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5B60AA-71DC-4DE3-A410-38F4FCC08C39}"/>
              </a:ext>
            </a:extLst>
          </p:cNvPr>
          <p:cNvSpPr txBox="1"/>
          <p:nvPr/>
        </p:nvSpPr>
        <p:spPr>
          <a:xfrm>
            <a:off x="4570721" y="9006660"/>
            <a:ext cx="481692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46C4D35-ECF2-4411-BE02-0BC97E66A166}"/>
              </a:ext>
            </a:extLst>
          </p:cNvPr>
          <p:cNvSpPr txBox="1"/>
          <p:nvPr/>
        </p:nvSpPr>
        <p:spPr>
          <a:xfrm>
            <a:off x="5052413" y="8997925"/>
            <a:ext cx="930398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identical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AAF4F5E-6046-4DE1-B71B-00DB36754778}"/>
              </a:ext>
            </a:extLst>
          </p:cNvPr>
          <p:cNvSpPr txBox="1"/>
          <p:nvPr/>
        </p:nvSpPr>
        <p:spPr>
          <a:xfrm>
            <a:off x="2525356" y="9163544"/>
            <a:ext cx="930398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haploid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F275B7-2144-41DF-AD96-8B1E5FEF5B9B}"/>
              </a:ext>
            </a:extLst>
          </p:cNvPr>
          <p:cNvSpPr txBox="1"/>
          <p:nvPr/>
        </p:nvSpPr>
        <p:spPr>
          <a:xfrm>
            <a:off x="5479927" y="9170057"/>
            <a:ext cx="930398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9D732DF-FCA0-4A3A-8D79-257A70E07ACB}"/>
              </a:ext>
            </a:extLst>
          </p:cNvPr>
          <p:cNvSpPr txBox="1"/>
          <p:nvPr/>
        </p:nvSpPr>
        <p:spPr>
          <a:xfrm>
            <a:off x="844733" y="9336811"/>
            <a:ext cx="930398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DA1569C-EE4A-4EC8-9132-777DDF3AC348}"/>
              </a:ext>
            </a:extLst>
          </p:cNvPr>
          <p:cNvSpPr txBox="1"/>
          <p:nvPr/>
        </p:nvSpPr>
        <p:spPr>
          <a:xfrm>
            <a:off x="5629275" y="9435514"/>
            <a:ext cx="1239716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(½ a mark each)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0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DDF1D3-B769-4010-9192-A124EFA81919}"/>
              </a:ext>
            </a:extLst>
          </p:cNvPr>
          <p:cNvSpPr txBox="1"/>
          <p:nvPr/>
        </p:nvSpPr>
        <p:spPr>
          <a:xfrm>
            <a:off x="166656" y="206085"/>
            <a:ext cx="6496304" cy="28355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Inheritance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 guinea pigs, red eyes (R) is dominant over black eyes (r).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Q12: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What is the phenotype of a guinea pig with the genotype:	Rr	_________________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			</a:t>
            </a:r>
            <a:r>
              <a:rPr lang="en-AU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_________________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Q13: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 black-eyed female mated with a homozygous dominant male guinea pig.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What is the genotype of the female? 	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What is the genotype of the male?	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Complete the Punnett Square.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What is the probability that their offspring would have black eyes?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_______________________________________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78A82B-E4A0-41B7-803A-7F90746D053E}"/>
              </a:ext>
            </a:extLst>
          </p:cNvPr>
          <p:cNvSpPr txBox="1"/>
          <p:nvPr/>
        </p:nvSpPr>
        <p:spPr>
          <a:xfrm>
            <a:off x="180848" y="3112639"/>
            <a:ext cx="6496304" cy="55702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Sex-linkage and Pedigrees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Q14: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sex chromosomes of a typical human female?	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Q15: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Sex-chromosomes are also known as autosomes. True or False?	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Q16: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Explain why males are more susceptible to sex-linked traits than females?</a:t>
            </a:r>
            <a:endParaRPr lang="en-AU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_________________________________________________________________________________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_________________________________________________________________________________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Q17: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Haemophilia is a sex-linked recessive trait. A female carrier mated with a non-affected male.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What is the genotype of the female?	_______________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What is the genotype of the male?	_______________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Complete the Punnett Square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What is the probability that their son would have haemophilia?   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What is the probability that their daughter would have haemophilia? 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Q18: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geneticist studying haemophilia created this pedigree.</a:t>
            </a: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a circle represent?	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Which individuals are affected by haemophilia?	__________________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Individual I-2 is a carrier for haemophilia. How do we know that?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_________________________________________________________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54B77E-7ED3-4810-92E0-BB02D229833F}"/>
              </a:ext>
            </a:extLst>
          </p:cNvPr>
          <p:cNvSpPr/>
          <p:nvPr/>
        </p:nvSpPr>
        <p:spPr>
          <a:xfrm>
            <a:off x="158496" y="3074918"/>
            <a:ext cx="6496304" cy="5088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2C4C8C80-7D20-44A9-B89D-A542E0118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148393"/>
              </p:ext>
            </p:extLst>
          </p:nvPr>
        </p:nvGraphicFramePr>
        <p:xfrm>
          <a:off x="5199212" y="1859680"/>
          <a:ext cx="1029722" cy="92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861">
                  <a:extLst>
                    <a:ext uri="{9D8B030D-6E8A-4147-A177-3AD203B41FA5}">
                      <a16:colId xmlns:a16="http://schemas.microsoft.com/office/drawing/2014/main" val="3903469840"/>
                    </a:ext>
                  </a:extLst>
                </a:gridCol>
                <a:gridCol w="514861">
                  <a:extLst>
                    <a:ext uri="{9D8B030D-6E8A-4147-A177-3AD203B41FA5}">
                      <a16:colId xmlns:a16="http://schemas.microsoft.com/office/drawing/2014/main" val="931686118"/>
                    </a:ext>
                  </a:extLst>
                </a:gridCol>
              </a:tblGrid>
              <a:tr h="460810">
                <a:tc>
                  <a:txBody>
                    <a:bodyPr/>
                    <a:lstStyle/>
                    <a:p>
                      <a:endParaRPr lang="en-AU" sz="1700"/>
                    </a:p>
                  </a:txBody>
                  <a:tcPr marL="113624" marR="113624" marT="56812" marB="56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700"/>
                    </a:p>
                  </a:txBody>
                  <a:tcPr marL="113624" marR="113624" marT="56812" marB="56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682356"/>
                  </a:ext>
                </a:extLst>
              </a:tr>
              <a:tr h="460810">
                <a:tc>
                  <a:txBody>
                    <a:bodyPr/>
                    <a:lstStyle/>
                    <a:p>
                      <a:endParaRPr lang="en-AU" sz="1700"/>
                    </a:p>
                  </a:txBody>
                  <a:tcPr marL="113624" marR="113624" marT="56812" marB="56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700" dirty="0"/>
                    </a:p>
                  </a:txBody>
                  <a:tcPr marL="113624" marR="113624" marT="56812" marB="56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458458"/>
                  </a:ext>
                </a:extLst>
              </a:tr>
            </a:tbl>
          </a:graphicData>
        </a:graphic>
      </p:graphicFrame>
      <p:graphicFrame>
        <p:nvGraphicFramePr>
          <p:cNvPr id="40" name="Table 25">
            <a:extLst>
              <a:ext uri="{FF2B5EF4-FFF2-40B4-BE49-F238E27FC236}">
                <a16:creationId xmlns:a16="http://schemas.microsoft.com/office/drawing/2014/main" id="{0743A61C-E01A-465A-AC70-D1EA8F83D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708487"/>
              </p:ext>
            </p:extLst>
          </p:nvPr>
        </p:nvGraphicFramePr>
        <p:xfrm>
          <a:off x="5199212" y="5405796"/>
          <a:ext cx="1029722" cy="92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861">
                  <a:extLst>
                    <a:ext uri="{9D8B030D-6E8A-4147-A177-3AD203B41FA5}">
                      <a16:colId xmlns:a16="http://schemas.microsoft.com/office/drawing/2014/main" val="3903469840"/>
                    </a:ext>
                  </a:extLst>
                </a:gridCol>
                <a:gridCol w="514861">
                  <a:extLst>
                    <a:ext uri="{9D8B030D-6E8A-4147-A177-3AD203B41FA5}">
                      <a16:colId xmlns:a16="http://schemas.microsoft.com/office/drawing/2014/main" val="931686118"/>
                    </a:ext>
                  </a:extLst>
                </a:gridCol>
              </a:tblGrid>
              <a:tr h="460810">
                <a:tc>
                  <a:txBody>
                    <a:bodyPr/>
                    <a:lstStyle/>
                    <a:p>
                      <a:endParaRPr lang="en-AU" sz="1700"/>
                    </a:p>
                  </a:txBody>
                  <a:tcPr marL="113624" marR="113624" marT="56812" marB="56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700"/>
                    </a:p>
                  </a:txBody>
                  <a:tcPr marL="113624" marR="113624" marT="56812" marB="56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682356"/>
                  </a:ext>
                </a:extLst>
              </a:tr>
              <a:tr h="460810">
                <a:tc>
                  <a:txBody>
                    <a:bodyPr/>
                    <a:lstStyle/>
                    <a:p>
                      <a:endParaRPr lang="en-AU" sz="1700"/>
                    </a:p>
                  </a:txBody>
                  <a:tcPr marL="113624" marR="113624" marT="56812" marB="56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700" dirty="0"/>
                    </a:p>
                  </a:txBody>
                  <a:tcPr marL="113624" marR="113624" marT="56812" marB="56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458458"/>
                  </a:ext>
                </a:extLst>
              </a:tr>
            </a:tbl>
          </a:graphicData>
        </a:graphic>
      </p:graphicFrame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A0029DC7-3309-4440-B4CD-7E65A7886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167036"/>
              </p:ext>
            </p:extLst>
          </p:nvPr>
        </p:nvGraphicFramePr>
        <p:xfrm>
          <a:off x="552006" y="8249962"/>
          <a:ext cx="5753988" cy="1472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71072">
                  <a:extLst>
                    <a:ext uri="{9D8B030D-6E8A-4147-A177-3AD203B41FA5}">
                      <a16:colId xmlns:a16="http://schemas.microsoft.com/office/drawing/2014/main" val="1970792645"/>
                    </a:ext>
                  </a:extLst>
                </a:gridCol>
                <a:gridCol w="1145008">
                  <a:extLst>
                    <a:ext uri="{9D8B030D-6E8A-4147-A177-3AD203B41FA5}">
                      <a16:colId xmlns:a16="http://schemas.microsoft.com/office/drawing/2014/main" val="1495436241"/>
                    </a:ext>
                  </a:extLst>
                </a:gridCol>
                <a:gridCol w="1299411">
                  <a:extLst>
                    <a:ext uri="{9D8B030D-6E8A-4147-A177-3AD203B41FA5}">
                      <a16:colId xmlns:a16="http://schemas.microsoft.com/office/drawing/2014/main" val="1168138626"/>
                    </a:ext>
                  </a:extLst>
                </a:gridCol>
                <a:gridCol w="1438497">
                  <a:extLst>
                    <a:ext uri="{9D8B030D-6E8A-4147-A177-3AD203B41FA5}">
                      <a16:colId xmlns:a16="http://schemas.microsoft.com/office/drawing/2014/main" val="2525671150"/>
                    </a:ext>
                  </a:extLst>
                </a:gridCol>
              </a:tblGrid>
              <a:tr h="215729">
                <a:tc>
                  <a:txBody>
                    <a:bodyPr/>
                    <a:lstStyle/>
                    <a:p>
                      <a:r>
                        <a:rPr lang="en-AU" sz="1000" b="1" dirty="0"/>
                        <a:t>Topic</a:t>
                      </a:r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1" dirty="0"/>
                        <a:t>My score</a:t>
                      </a:r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1" dirty="0"/>
                        <a:t>Total</a:t>
                      </a:r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1" dirty="0"/>
                        <a:t>Percentage</a:t>
                      </a:r>
                    </a:p>
                  </a:txBody>
                  <a:tcPr marL="86649" marR="86649" marT="43325" marB="43325"/>
                </a:tc>
                <a:extLst>
                  <a:ext uri="{0D108BD9-81ED-4DB2-BD59-A6C34878D82A}">
                    <a16:rowId xmlns:a16="http://schemas.microsoft.com/office/drawing/2014/main" val="393436223"/>
                  </a:ext>
                </a:extLst>
              </a:tr>
              <a:tr h="222605">
                <a:tc>
                  <a:txBody>
                    <a:bodyPr/>
                    <a:lstStyle/>
                    <a:p>
                      <a:r>
                        <a:rPr lang="en-AU" sz="1000" dirty="0"/>
                        <a:t>DNA</a:t>
                      </a:r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50" dirty="0"/>
                        <a:t>14</a:t>
                      </a:r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 marL="86649" marR="86649" marT="43325" marB="43325"/>
                </a:tc>
                <a:extLst>
                  <a:ext uri="{0D108BD9-81ED-4DB2-BD59-A6C34878D82A}">
                    <a16:rowId xmlns:a16="http://schemas.microsoft.com/office/drawing/2014/main" val="3931828017"/>
                  </a:ext>
                </a:extLst>
              </a:tr>
              <a:tr h="222605">
                <a:tc>
                  <a:txBody>
                    <a:bodyPr/>
                    <a:lstStyle/>
                    <a:p>
                      <a:r>
                        <a:rPr lang="en-AU" sz="1000" dirty="0"/>
                        <a:t>Mitosis and meiosis</a:t>
                      </a:r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50" dirty="0"/>
                        <a:t>12</a:t>
                      </a:r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endParaRPr lang="en-AU" sz="1000"/>
                    </a:p>
                  </a:txBody>
                  <a:tcPr marL="86649" marR="86649" marT="43325" marB="43325"/>
                </a:tc>
                <a:extLst>
                  <a:ext uri="{0D108BD9-81ED-4DB2-BD59-A6C34878D82A}">
                    <a16:rowId xmlns:a16="http://schemas.microsoft.com/office/drawing/2014/main" val="3838379741"/>
                  </a:ext>
                </a:extLst>
              </a:tr>
              <a:tr h="222605">
                <a:tc>
                  <a:txBody>
                    <a:bodyPr/>
                    <a:lstStyle/>
                    <a:p>
                      <a:r>
                        <a:rPr lang="en-AU" sz="1000" dirty="0"/>
                        <a:t>Inheritance</a:t>
                      </a:r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50" dirty="0"/>
                        <a:t>7</a:t>
                      </a:r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 marL="86649" marR="86649" marT="43325" marB="43325"/>
                </a:tc>
                <a:extLst>
                  <a:ext uri="{0D108BD9-81ED-4DB2-BD59-A6C34878D82A}">
                    <a16:rowId xmlns:a16="http://schemas.microsoft.com/office/drawing/2014/main" val="1816756986"/>
                  </a:ext>
                </a:extLst>
              </a:tr>
              <a:tr h="222605">
                <a:tc>
                  <a:txBody>
                    <a:bodyPr/>
                    <a:lstStyle/>
                    <a:p>
                      <a:r>
                        <a:rPr lang="en-AU" sz="1000" dirty="0"/>
                        <a:t>Sex-linked traits and pedigree</a:t>
                      </a:r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50" dirty="0"/>
                        <a:t>13</a:t>
                      </a:r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 marL="86649" marR="86649" marT="43325" marB="43325"/>
                </a:tc>
                <a:extLst>
                  <a:ext uri="{0D108BD9-81ED-4DB2-BD59-A6C34878D82A}">
                    <a16:rowId xmlns:a16="http://schemas.microsoft.com/office/drawing/2014/main" val="12298521"/>
                  </a:ext>
                </a:extLst>
              </a:tr>
              <a:tr h="222605">
                <a:tc>
                  <a:txBody>
                    <a:bodyPr/>
                    <a:lstStyle/>
                    <a:p>
                      <a:r>
                        <a:rPr lang="en-AU" sz="1000" b="1" dirty="0"/>
                        <a:t>Total</a:t>
                      </a:r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50" b="1" dirty="0"/>
                        <a:t>46</a:t>
                      </a:r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 marL="86649" marR="86649" marT="43325" marB="43325"/>
                </a:tc>
                <a:extLst>
                  <a:ext uri="{0D108BD9-81ED-4DB2-BD59-A6C34878D82A}">
                    <a16:rowId xmlns:a16="http://schemas.microsoft.com/office/drawing/2014/main" val="3900499963"/>
                  </a:ext>
                </a:extLst>
              </a:tr>
            </a:tbl>
          </a:graphicData>
        </a:graphic>
      </p:graphicFrame>
      <p:pic>
        <p:nvPicPr>
          <p:cNvPr id="44" name="Picture 43">
            <a:extLst>
              <a:ext uri="{FF2B5EF4-FFF2-40B4-BE49-F238E27FC236}">
                <a16:creationId xmlns:a16="http://schemas.microsoft.com/office/drawing/2014/main" id="{27931D5F-5055-49F0-B03E-1D7025678E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406" r="26576"/>
          <a:stretch/>
        </p:blipFill>
        <p:spPr>
          <a:xfrm>
            <a:off x="304800" y="6905449"/>
            <a:ext cx="1962150" cy="1081375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F92393E-0992-4C6A-A6B2-2A536BA5F49B}"/>
              </a:ext>
            </a:extLst>
          </p:cNvPr>
          <p:cNvSpPr/>
          <p:nvPr/>
        </p:nvSpPr>
        <p:spPr>
          <a:xfrm>
            <a:off x="1514473" y="7555913"/>
            <a:ext cx="176214" cy="1831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168CA31-1EB7-4B7D-B37B-9311169AB86B}"/>
              </a:ext>
            </a:extLst>
          </p:cNvPr>
          <p:cNvSpPr/>
          <p:nvPr/>
        </p:nvSpPr>
        <p:spPr>
          <a:xfrm>
            <a:off x="1081089" y="7555913"/>
            <a:ext cx="176214" cy="1831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855491-5CE2-41B8-BE90-BECD8737793F}"/>
              </a:ext>
            </a:extLst>
          </p:cNvPr>
          <p:cNvSpPr/>
          <p:nvPr/>
        </p:nvSpPr>
        <p:spPr>
          <a:xfrm>
            <a:off x="6295568" y="806008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8FB17D-5072-485F-8093-16741F7DDBC8}"/>
              </a:ext>
            </a:extLst>
          </p:cNvPr>
          <p:cNvSpPr/>
          <p:nvPr/>
        </p:nvSpPr>
        <p:spPr>
          <a:xfrm>
            <a:off x="6295568" y="3921829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14D3FD-1C15-4A59-AACD-D58D11313835}"/>
              </a:ext>
            </a:extLst>
          </p:cNvPr>
          <p:cNvSpPr/>
          <p:nvPr/>
        </p:nvSpPr>
        <p:spPr>
          <a:xfrm>
            <a:off x="6295568" y="3344321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614529B-1242-4B43-B80B-1E339309D5E5}"/>
              </a:ext>
            </a:extLst>
          </p:cNvPr>
          <p:cNvSpPr/>
          <p:nvPr/>
        </p:nvSpPr>
        <p:spPr>
          <a:xfrm>
            <a:off x="6295568" y="3611635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04322A-DB43-4FB5-932B-BA6E88F8D7C7}"/>
              </a:ext>
            </a:extLst>
          </p:cNvPr>
          <p:cNvSpPr/>
          <p:nvPr/>
        </p:nvSpPr>
        <p:spPr>
          <a:xfrm>
            <a:off x="6295568" y="1069821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2A9926-FC10-4395-BE22-6485CB1508F5}"/>
              </a:ext>
            </a:extLst>
          </p:cNvPr>
          <p:cNvSpPr/>
          <p:nvPr/>
        </p:nvSpPr>
        <p:spPr>
          <a:xfrm>
            <a:off x="6295568" y="1367268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(5)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40D4639-CD4C-4737-A6E2-8476FF1E87BB}"/>
              </a:ext>
            </a:extLst>
          </p:cNvPr>
          <p:cNvSpPr/>
          <p:nvPr/>
        </p:nvSpPr>
        <p:spPr>
          <a:xfrm>
            <a:off x="6295568" y="4784597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(6)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A4D181B-5721-43FE-8FF6-9BA21AB3BAED}"/>
              </a:ext>
            </a:extLst>
          </p:cNvPr>
          <p:cNvSpPr/>
          <p:nvPr/>
        </p:nvSpPr>
        <p:spPr>
          <a:xfrm>
            <a:off x="6295568" y="6340466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(3)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6FDC50-CD4D-4188-AF01-58426BF9A6B8}"/>
              </a:ext>
            </a:extLst>
          </p:cNvPr>
          <p:cNvSpPr txBox="1"/>
          <p:nvPr/>
        </p:nvSpPr>
        <p:spPr>
          <a:xfrm>
            <a:off x="4840103" y="767425"/>
            <a:ext cx="2968162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 eyes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82F057-92BB-448C-92A5-70084C4AA077}"/>
              </a:ext>
            </a:extLst>
          </p:cNvPr>
          <p:cNvSpPr txBox="1"/>
          <p:nvPr/>
        </p:nvSpPr>
        <p:spPr>
          <a:xfrm>
            <a:off x="4840103" y="1062080"/>
            <a:ext cx="2968162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Black eyes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542B1AC-CD60-407D-8C88-171CC55A6EC3}"/>
              </a:ext>
            </a:extLst>
          </p:cNvPr>
          <p:cNvSpPr txBox="1"/>
          <p:nvPr/>
        </p:nvSpPr>
        <p:spPr>
          <a:xfrm>
            <a:off x="3154178" y="1610346"/>
            <a:ext cx="2968162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92EBAF-FA68-4DD4-84B9-0A30957B48C3}"/>
              </a:ext>
            </a:extLst>
          </p:cNvPr>
          <p:cNvSpPr txBox="1"/>
          <p:nvPr/>
        </p:nvSpPr>
        <p:spPr>
          <a:xfrm>
            <a:off x="3150435" y="1873227"/>
            <a:ext cx="2968162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397DEA-CDC6-412D-A2DA-1D6F23B68887}"/>
              </a:ext>
            </a:extLst>
          </p:cNvPr>
          <p:cNvSpPr txBox="1"/>
          <p:nvPr/>
        </p:nvSpPr>
        <p:spPr>
          <a:xfrm>
            <a:off x="5293179" y="1583170"/>
            <a:ext cx="2968162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              </a:t>
            </a:r>
            <a:r>
              <a:rPr lang="en-AU" sz="11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39806A-37C4-40DD-AFAE-3F9C514F7C35}"/>
              </a:ext>
            </a:extLst>
          </p:cNvPr>
          <p:cNvSpPr txBox="1"/>
          <p:nvPr/>
        </p:nvSpPr>
        <p:spPr>
          <a:xfrm>
            <a:off x="4939477" y="1960264"/>
            <a:ext cx="2968162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716DFDA-4BD5-43F1-9657-77FC38A24A04}"/>
              </a:ext>
            </a:extLst>
          </p:cNvPr>
          <p:cNvSpPr txBox="1"/>
          <p:nvPr/>
        </p:nvSpPr>
        <p:spPr>
          <a:xfrm>
            <a:off x="4939477" y="2405625"/>
            <a:ext cx="2968162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F7203AE-71B5-42D8-9DB6-0D743C335290}"/>
              </a:ext>
            </a:extLst>
          </p:cNvPr>
          <p:cNvSpPr txBox="1"/>
          <p:nvPr/>
        </p:nvSpPr>
        <p:spPr>
          <a:xfrm>
            <a:off x="5293179" y="1951039"/>
            <a:ext cx="432623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EC3D882-EF7C-4966-B45A-61B47549E7DC}"/>
              </a:ext>
            </a:extLst>
          </p:cNvPr>
          <p:cNvSpPr txBox="1"/>
          <p:nvPr/>
        </p:nvSpPr>
        <p:spPr>
          <a:xfrm>
            <a:off x="5787490" y="1960263"/>
            <a:ext cx="432623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5439BCC-39EC-4961-80B3-FFD9A74C2CFC}"/>
              </a:ext>
            </a:extLst>
          </p:cNvPr>
          <p:cNvSpPr txBox="1"/>
          <p:nvPr/>
        </p:nvSpPr>
        <p:spPr>
          <a:xfrm>
            <a:off x="5796311" y="2407300"/>
            <a:ext cx="432623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3C2B93D-8ABE-48DD-8B3A-CFF514580B8F}"/>
              </a:ext>
            </a:extLst>
          </p:cNvPr>
          <p:cNvSpPr txBox="1"/>
          <p:nvPr/>
        </p:nvSpPr>
        <p:spPr>
          <a:xfrm>
            <a:off x="5293178" y="2382688"/>
            <a:ext cx="432623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EAA7956-DAE9-4625-88B5-646467327120}"/>
              </a:ext>
            </a:extLst>
          </p:cNvPr>
          <p:cNvSpPr txBox="1"/>
          <p:nvPr/>
        </p:nvSpPr>
        <p:spPr>
          <a:xfrm>
            <a:off x="1081850" y="2732908"/>
            <a:ext cx="432623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0%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563CF0-5C99-44B8-8C24-86578DC7A066}"/>
              </a:ext>
            </a:extLst>
          </p:cNvPr>
          <p:cNvSpPr txBox="1"/>
          <p:nvPr/>
        </p:nvSpPr>
        <p:spPr>
          <a:xfrm>
            <a:off x="4600575" y="2750275"/>
            <a:ext cx="2235200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 marks for completely correct)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0D1D7D4-B4CF-4089-AE87-303B8A7901F0}"/>
              </a:ext>
            </a:extLst>
          </p:cNvPr>
          <p:cNvSpPr txBox="1"/>
          <p:nvPr/>
        </p:nvSpPr>
        <p:spPr>
          <a:xfrm>
            <a:off x="4312230" y="3386054"/>
            <a:ext cx="481692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XX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CFB381-806D-46D0-936A-A8CC02D0E2A0}"/>
              </a:ext>
            </a:extLst>
          </p:cNvPr>
          <p:cNvSpPr txBox="1"/>
          <p:nvPr/>
        </p:nvSpPr>
        <p:spPr>
          <a:xfrm>
            <a:off x="4393670" y="3684824"/>
            <a:ext cx="481692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43CB615-5025-40E6-88B9-AC34BEABFD21}"/>
              </a:ext>
            </a:extLst>
          </p:cNvPr>
          <p:cNvSpPr txBox="1"/>
          <p:nvPr/>
        </p:nvSpPr>
        <p:spPr>
          <a:xfrm>
            <a:off x="660332" y="4194257"/>
            <a:ext cx="6078828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AU" sz="1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Sex-linked traits are on the X sex chromosome (1 mark). </a:t>
            </a:r>
            <a:r>
              <a:rPr lang="en-AU" sz="1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males only inherit one X chromosome, they will exhibit the recessive trait if they inherit a single recessive allele from their mother. (1 mark)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1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CB69EC-A80F-450C-95A4-3BDAB3F593E0}"/>
              </a:ext>
            </a:extLst>
          </p:cNvPr>
          <p:cNvSpPr txBox="1"/>
          <p:nvPr/>
        </p:nvSpPr>
        <p:spPr>
          <a:xfrm>
            <a:off x="3256154" y="5075917"/>
            <a:ext cx="481692" cy="28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2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AU" sz="1200" baseline="300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AU" sz="12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AU" sz="1200" baseline="300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AU" sz="1100" baseline="300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B808D49-2A3D-4E9D-899C-15F8CE02085C}"/>
              </a:ext>
            </a:extLst>
          </p:cNvPr>
          <p:cNvSpPr txBox="1"/>
          <p:nvPr/>
        </p:nvSpPr>
        <p:spPr>
          <a:xfrm>
            <a:off x="3292077" y="5363097"/>
            <a:ext cx="481692" cy="28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AU" sz="1200" baseline="30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AU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endParaRPr lang="en-AU" sz="1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5506B9A-A4BD-4B3E-89D3-DC774CD46228}"/>
              </a:ext>
            </a:extLst>
          </p:cNvPr>
          <p:cNvSpPr txBox="1"/>
          <p:nvPr/>
        </p:nvSpPr>
        <p:spPr>
          <a:xfrm>
            <a:off x="5293179" y="5124718"/>
            <a:ext cx="2968162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AU" sz="1100" b="1" baseline="30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Y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F4F8A5-2057-4789-9534-B48D5415E18F}"/>
              </a:ext>
            </a:extLst>
          </p:cNvPr>
          <p:cNvSpPr txBox="1"/>
          <p:nvPr/>
        </p:nvSpPr>
        <p:spPr>
          <a:xfrm>
            <a:off x="4939477" y="5501812"/>
            <a:ext cx="2968162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AU" sz="1100" b="1" baseline="30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FB4FA81-946F-44AE-AE45-7C68545BDFB6}"/>
              </a:ext>
            </a:extLst>
          </p:cNvPr>
          <p:cNvSpPr txBox="1"/>
          <p:nvPr/>
        </p:nvSpPr>
        <p:spPr>
          <a:xfrm>
            <a:off x="4939477" y="5947173"/>
            <a:ext cx="2968162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AU" sz="1100" b="1" baseline="300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4BEEEB8-90A2-4480-A01D-0A6DD3F7229D}"/>
              </a:ext>
            </a:extLst>
          </p:cNvPr>
          <p:cNvSpPr txBox="1"/>
          <p:nvPr/>
        </p:nvSpPr>
        <p:spPr>
          <a:xfrm>
            <a:off x="5226504" y="5492587"/>
            <a:ext cx="494311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AU" sz="1100" b="1" baseline="30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AU" sz="105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05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AU" sz="1050" b="1" baseline="300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39E3565-68FC-41F6-BBC7-42B8E9F1FBD9}"/>
              </a:ext>
            </a:extLst>
          </p:cNvPr>
          <p:cNvSpPr txBox="1"/>
          <p:nvPr/>
        </p:nvSpPr>
        <p:spPr>
          <a:xfrm>
            <a:off x="5209829" y="5919097"/>
            <a:ext cx="494311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AU" sz="1100" b="1" baseline="30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AU" sz="105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05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AU" sz="1050" b="1" baseline="300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F34E83E-9873-44B1-A3A4-4FE3FB4D43F8}"/>
              </a:ext>
            </a:extLst>
          </p:cNvPr>
          <p:cNvSpPr txBox="1"/>
          <p:nvPr/>
        </p:nvSpPr>
        <p:spPr>
          <a:xfrm>
            <a:off x="5725802" y="5469368"/>
            <a:ext cx="494311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AU" sz="1100" b="1" baseline="30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AU" sz="105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7105E87-D08B-479E-899A-2AD34D40073D}"/>
              </a:ext>
            </a:extLst>
          </p:cNvPr>
          <p:cNvSpPr txBox="1"/>
          <p:nvPr/>
        </p:nvSpPr>
        <p:spPr>
          <a:xfrm>
            <a:off x="5725802" y="5925654"/>
            <a:ext cx="494311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AU" sz="1100" b="1" baseline="300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AU" sz="105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E81DDDD-99BF-45EF-A04A-8C02A090749A}"/>
              </a:ext>
            </a:extLst>
          </p:cNvPr>
          <p:cNvSpPr txBox="1"/>
          <p:nvPr/>
        </p:nvSpPr>
        <p:spPr>
          <a:xfrm>
            <a:off x="4384263" y="5897760"/>
            <a:ext cx="432623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50%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98B4D1C-9F86-4FEB-8B93-ABF8FE2673A2}"/>
              </a:ext>
            </a:extLst>
          </p:cNvPr>
          <p:cNvSpPr txBox="1"/>
          <p:nvPr/>
        </p:nvSpPr>
        <p:spPr>
          <a:xfrm>
            <a:off x="4600574" y="6216344"/>
            <a:ext cx="432623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0%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85D3D67-A64C-4E05-BD77-466F281F863A}"/>
              </a:ext>
            </a:extLst>
          </p:cNvPr>
          <p:cNvSpPr txBox="1"/>
          <p:nvPr/>
        </p:nvSpPr>
        <p:spPr>
          <a:xfrm>
            <a:off x="4506854" y="6736083"/>
            <a:ext cx="855721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85E5DB6-54DE-46DC-8E76-7DD80FF5CA0D}"/>
              </a:ext>
            </a:extLst>
          </p:cNvPr>
          <p:cNvSpPr txBox="1"/>
          <p:nvPr/>
        </p:nvSpPr>
        <p:spPr>
          <a:xfrm>
            <a:off x="5259075" y="7012252"/>
            <a:ext cx="855721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II-2 and II-3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E107853-E7E2-4018-8614-F2899E76D421}"/>
              </a:ext>
            </a:extLst>
          </p:cNvPr>
          <p:cNvSpPr txBox="1"/>
          <p:nvPr/>
        </p:nvSpPr>
        <p:spPr>
          <a:xfrm>
            <a:off x="2487893" y="7606335"/>
            <a:ext cx="4065307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She does not have haemophilia but her sons do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150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17CD20D-A39D-482E-B7B9-48E1E44A4FA1}"/>
</file>

<file path=customXml/itemProps2.xml><?xml version="1.0" encoding="utf-8"?>
<ds:datastoreItem xmlns:ds="http://schemas.openxmlformats.org/officeDocument/2006/customXml" ds:itemID="{C30BA433-D7AC-4F18-829A-7005C348BC42}"/>
</file>

<file path=customXml/itemProps3.xml><?xml version="1.0" encoding="utf-8"?>
<ds:datastoreItem xmlns:ds="http://schemas.openxmlformats.org/officeDocument/2006/customXml" ds:itemID="{3C2E2A62-78B2-4192-A61F-DB23F85DEE28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864</Words>
  <Application>Microsoft Office PowerPoint</Application>
  <PresentationFormat>A4 Paper (210x297 mm)</PresentationFormat>
  <Paragraphs>174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Baker</dc:creator>
  <cp:lastModifiedBy>BAKER Mark [Southern River College]</cp:lastModifiedBy>
  <cp:revision>10</cp:revision>
  <dcterms:created xsi:type="dcterms:W3CDTF">2022-03-28T10:26:22Z</dcterms:created>
  <dcterms:modified xsi:type="dcterms:W3CDTF">2022-03-28T12:09:49Z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xd_ProgID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bool>false</vt:bool>
  </property>
  <property fmtid="{D5CDD505-2E9C-101B-9397-08002B2CF9AE}" pid="11" name="MediaServiceImageTags">
    <vt:lpwstr/>
  </property>
</Properties>
</file>