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entation.xml" ContentType="application/vnd.openxmlformats-officedocument.presentationml.presentation.main+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72" r:id="rId5"/>
    <p:sldId id="262" r:id="rId6"/>
    <p:sldId id="263" r:id="rId7"/>
    <p:sldId id="264" r:id="rId8"/>
    <p:sldId id="268" r:id="rId9"/>
    <p:sldId id="271" r:id="rId10"/>
    <p:sldId id="265" r:id="rId11"/>
    <p:sldId id="266" r:id="rId12"/>
    <p:sldId id="267" r:id="rId13"/>
    <p:sldId id="269" r:id="rId14"/>
    <p:sldId id="270" r:id="rId15"/>
    <p:sldId id="260" r:id="rId16"/>
    <p:sldId id="261"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565"/>
    <p:restoredTop sz="94014"/>
  </p:normalViewPr>
  <p:slideViewPr>
    <p:cSldViewPr snapToGrid="0">
      <p:cViewPr varScale="1">
        <p:scale>
          <a:sx n="104" d="100"/>
          <a:sy n="104" d="100"/>
        </p:scale>
        <p:origin x="232" y="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DB238-125F-027D-E2D6-2D88F723C35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2F18E0C-C413-7B75-7361-CB0C1D4FF2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600EABC-CBD5-66E8-8FCA-4AF678D48BEF}"/>
              </a:ext>
            </a:extLst>
          </p:cNvPr>
          <p:cNvSpPr>
            <a:spLocks noGrp="1"/>
          </p:cNvSpPr>
          <p:nvPr>
            <p:ph type="dt" sz="half" idx="10"/>
          </p:nvPr>
        </p:nvSpPr>
        <p:spPr/>
        <p:txBody>
          <a:bodyPr/>
          <a:lstStyle/>
          <a:p>
            <a:fld id="{3A8267F4-93B6-4E41-8413-D1A51F3187C3}" type="datetimeFigureOut">
              <a:rPr lang="en-US" smtClean="0"/>
              <a:t>4/26/24</a:t>
            </a:fld>
            <a:endParaRPr lang="en-US"/>
          </a:p>
        </p:txBody>
      </p:sp>
      <p:sp>
        <p:nvSpPr>
          <p:cNvPr id="5" name="Footer Placeholder 4">
            <a:extLst>
              <a:ext uri="{FF2B5EF4-FFF2-40B4-BE49-F238E27FC236}">
                <a16:creationId xmlns:a16="http://schemas.microsoft.com/office/drawing/2014/main" id="{B6930171-1281-CCB4-1FAE-478A17AD5B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05831-6BB1-9508-CD4F-15B006C7F828}"/>
              </a:ext>
            </a:extLst>
          </p:cNvPr>
          <p:cNvSpPr>
            <a:spLocks noGrp="1"/>
          </p:cNvSpPr>
          <p:nvPr>
            <p:ph type="sldNum" sz="quarter" idx="12"/>
          </p:nvPr>
        </p:nvSpPr>
        <p:spPr/>
        <p:txBody>
          <a:bodyPr/>
          <a:lstStyle/>
          <a:p>
            <a:fld id="{FF1AF223-B9B9-C949-9CF4-09BAFBBEDBA4}" type="slidenum">
              <a:rPr lang="en-US" smtClean="0"/>
              <a:t>‹#›</a:t>
            </a:fld>
            <a:endParaRPr lang="en-US"/>
          </a:p>
        </p:txBody>
      </p:sp>
    </p:spTree>
    <p:extLst>
      <p:ext uri="{BB962C8B-B14F-4D97-AF65-F5344CB8AC3E}">
        <p14:creationId xmlns:p14="http://schemas.microsoft.com/office/powerpoint/2010/main" val="3917705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0B2C3-6589-5115-9C4D-15200038412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2848D35-A4D9-11C5-685D-90FA0C28A9D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1949A76-2989-50C6-327D-CB8417A056A6}"/>
              </a:ext>
            </a:extLst>
          </p:cNvPr>
          <p:cNvSpPr>
            <a:spLocks noGrp="1"/>
          </p:cNvSpPr>
          <p:nvPr>
            <p:ph type="dt" sz="half" idx="10"/>
          </p:nvPr>
        </p:nvSpPr>
        <p:spPr/>
        <p:txBody>
          <a:bodyPr/>
          <a:lstStyle/>
          <a:p>
            <a:fld id="{3A8267F4-93B6-4E41-8413-D1A51F3187C3}" type="datetimeFigureOut">
              <a:rPr lang="en-US" smtClean="0"/>
              <a:t>4/26/24</a:t>
            </a:fld>
            <a:endParaRPr lang="en-US"/>
          </a:p>
        </p:txBody>
      </p:sp>
      <p:sp>
        <p:nvSpPr>
          <p:cNvPr id="5" name="Footer Placeholder 4">
            <a:extLst>
              <a:ext uri="{FF2B5EF4-FFF2-40B4-BE49-F238E27FC236}">
                <a16:creationId xmlns:a16="http://schemas.microsoft.com/office/drawing/2014/main" id="{B05B273E-BC1D-9D93-3A75-AAE7063F5E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FF50F0-C1F9-5159-FA54-801BE06C46BA}"/>
              </a:ext>
            </a:extLst>
          </p:cNvPr>
          <p:cNvSpPr>
            <a:spLocks noGrp="1"/>
          </p:cNvSpPr>
          <p:nvPr>
            <p:ph type="sldNum" sz="quarter" idx="12"/>
          </p:nvPr>
        </p:nvSpPr>
        <p:spPr/>
        <p:txBody>
          <a:bodyPr/>
          <a:lstStyle/>
          <a:p>
            <a:fld id="{FF1AF223-B9B9-C949-9CF4-09BAFBBEDBA4}" type="slidenum">
              <a:rPr lang="en-US" smtClean="0"/>
              <a:t>‹#›</a:t>
            </a:fld>
            <a:endParaRPr lang="en-US"/>
          </a:p>
        </p:txBody>
      </p:sp>
    </p:spTree>
    <p:extLst>
      <p:ext uri="{BB962C8B-B14F-4D97-AF65-F5344CB8AC3E}">
        <p14:creationId xmlns:p14="http://schemas.microsoft.com/office/powerpoint/2010/main" val="3569699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726EE8-144B-D1F0-6AD6-5B84A901ECD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D630B70-38F8-DB9E-A147-046A28C7E2F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D26C24F-27A8-F982-FDDD-97B06F944561}"/>
              </a:ext>
            </a:extLst>
          </p:cNvPr>
          <p:cNvSpPr>
            <a:spLocks noGrp="1"/>
          </p:cNvSpPr>
          <p:nvPr>
            <p:ph type="dt" sz="half" idx="10"/>
          </p:nvPr>
        </p:nvSpPr>
        <p:spPr/>
        <p:txBody>
          <a:bodyPr/>
          <a:lstStyle/>
          <a:p>
            <a:fld id="{3A8267F4-93B6-4E41-8413-D1A51F3187C3}" type="datetimeFigureOut">
              <a:rPr lang="en-US" smtClean="0"/>
              <a:t>4/26/24</a:t>
            </a:fld>
            <a:endParaRPr lang="en-US"/>
          </a:p>
        </p:txBody>
      </p:sp>
      <p:sp>
        <p:nvSpPr>
          <p:cNvPr id="5" name="Footer Placeholder 4">
            <a:extLst>
              <a:ext uri="{FF2B5EF4-FFF2-40B4-BE49-F238E27FC236}">
                <a16:creationId xmlns:a16="http://schemas.microsoft.com/office/drawing/2014/main" id="{EE64A99A-66DC-27BA-04E1-F6B36B740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28B3BE-AB2A-D8E0-2BA0-8282E7D86162}"/>
              </a:ext>
            </a:extLst>
          </p:cNvPr>
          <p:cNvSpPr>
            <a:spLocks noGrp="1"/>
          </p:cNvSpPr>
          <p:nvPr>
            <p:ph type="sldNum" sz="quarter" idx="12"/>
          </p:nvPr>
        </p:nvSpPr>
        <p:spPr/>
        <p:txBody>
          <a:bodyPr/>
          <a:lstStyle/>
          <a:p>
            <a:fld id="{FF1AF223-B9B9-C949-9CF4-09BAFBBEDBA4}" type="slidenum">
              <a:rPr lang="en-US" smtClean="0"/>
              <a:t>‹#›</a:t>
            </a:fld>
            <a:endParaRPr lang="en-US"/>
          </a:p>
        </p:txBody>
      </p:sp>
    </p:spTree>
    <p:extLst>
      <p:ext uri="{BB962C8B-B14F-4D97-AF65-F5344CB8AC3E}">
        <p14:creationId xmlns:p14="http://schemas.microsoft.com/office/powerpoint/2010/main" val="1826542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16C7F-ACC2-88CE-91CB-2C6C8B31539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3F188AC-99B9-B472-DE05-4C1B9F211CA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5D49E40-B4D9-0E57-18B0-67668C476A42}"/>
              </a:ext>
            </a:extLst>
          </p:cNvPr>
          <p:cNvSpPr>
            <a:spLocks noGrp="1"/>
          </p:cNvSpPr>
          <p:nvPr>
            <p:ph type="dt" sz="half" idx="10"/>
          </p:nvPr>
        </p:nvSpPr>
        <p:spPr/>
        <p:txBody>
          <a:bodyPr/>
          <a:lstStyle/>
          <a:p>
            <a:fld id="{3A8267F4-93B6-4E41-8413-D1A51F3187C3}" type="datetimeFigureOut">
              <a:rPr lang="en-US" smtClean="0"/>
              <a:t>4/26/24</a:t>
            </a:fld>
            <a:endParaRPr lang="en-US"/>
          </a:p>
        </p:txBody>
      </p:sp>
      <p:sp>
        <p:nvSpPr>
          <p:cNvPr id="5" name="Footer Placeholder 4">
            <a:extLst>
              <a:ext uri="{FF2B5EF4-FFF2-40B4-BE49-F238E27FC236}">
                <a16:creationId xmlns:a16="http://schemas.microsoft.com/office/drawing/2014/main" id="{03614AE8-03E0-375F-05EF-46E98EAEC2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C352DC-0DE9-377C-06B3-D2A4BB909ED3}"/>
              </a:ext>
            </a:extLst>
          </p:cNvPr>
          <p:cNvSpPr>
            <a:spLocks noGrp="1"/>
          </p:cNvSpPr>
          <p:nvPr>
            <p:ph type="sldNum" sz="quarter" idx="12"/>
          </p:nvPr>
        </p:nvSpPr>
        <p:spPr/>
        <p:txBody>
          <a:bodyPr/>
          <a:lstStyle/>
          <a:p>
            <a:fld id="{FF1AF223-B9B9-C949-9CF4-09BAFBBEDBA4}" type="slidenum">
              <a:rPr lang="en-US" smtClean="0"/>
              <a:t>‹#›</a:t>
            </a:fld>
            <a:endParaRPr lang="en-US"/>
          </a:p>
        </p:txBody>
      </p:sp>
    </p:spTree>
    <p:extLst>
      <p:ext uri="{BB962C8B-B14F-4D97-AF65-F5344CB8AC3E}">
        <p14:creationId xmlns:p14="http://schemas.microsoft.com/office/powerpoint/2010/main" val="1188534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DA14-FB6C-BB2D-C5C0-A7268977080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9B75D21-9492-AD9A-1C6B-6527BAC1F2A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1989FA6-ABBB-2866-4411-55A5C2D41584}"/>
              </a:ext>
            </a:extLst>
          </p:cNvPr>
          <p:cNvSpPr>
            <a:spLocks noGrp="1"/>
          </p:cNvSpPr>
          <p:nvPr>
            <p:ph type="dt" sz="half" idx="10"/>
          </p:nvPr>
        </p:nvSpPr>
        <p:spPr/>
        <p:txBody>
          <a:bodyPr/>
          <a:lstStyle/>
          <a:p>
            <a:fld id="{3A8267F4-93B6-4E41-8413-D1A51F3187C3}" type="datetimeFigureOut">
              <a:rPr lang="en-US" smtClean="0"/>
              <a:t>4/26/24</a:t>
            </a:fld>
            <a:endParaRPr lang="en-US"/>
          </a:p>
        </p:txBody>
      </p:sp>
      <p:sp>
        <p:nvSpPr>
          <p:cNvPr id="5" name="Footer Placeholder 4">
            <a:extLst>
              <a:ext uri="{FF2B5EF4-FFF2-40B4-BE49-F238E27FC236}">
                <a16:creationId xmlns:a16="http://schemas.microsoft.com/office/drawing/2014/main" id="{3691FCBB-335E-869F-286B-4384959E68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F8EF2C-8D71-8E24-CE92-9ECE7F2CCCFE}"/>
              </a:ext>
            </a:extLst>
          </p:cNvPr>
          <p:cNvSpPr>
            <a:spLocks noGrp="1"/>
          </p:cNvSpPr>
          <p:nvPr>
            <p:ph type="sldNum" sz="quarter" idx="12"/>
          </p:nvPr>
        </p:nvSpPr>
        <p:spPr/>
        <p:txBody>
          <a:bodyPr/>
          <a:lstStyle/>
          <a:p>
            <a:fld id="{FF1AF223-B9B9-C949-9CF4-09BAFBBEDBA4}" type="slidenum">
              <a:rPr lang="en-US" smtClean="0"/>
              <a:t>‹#›</a:t>
            </a:fld>
            <a:endParaRPr lang="en-US"/>
          </a:p>
        </p:txBody>
      </p:sp>
    </p:spTree>
    <p:extLst>
      <p:ext uri="{BB962C8B-B14F-4D97-AF65-F5344CB8AC3E}">
        <p14:creationId xmlns:p14="http://schemas.microsoft.com/office/powerpoint/2010/main" val="3095554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A01A7-217C-D86D-ACB6-E9935C9EE10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5F56C78-2C68-28BB-2423-D81BF38FED1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A6075E4-8D4F-F104-14CE-08638BBDF15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219654F-1669-2520-4CC6-E6D32E97AD18}"/>
              </a:ext>
            </a:extLst>
          </p:cNvPr>
          <p:cNvSpPr>
            <a:spLocks noGrp="1"/>
          </p:cNvSpPr>
          <p:nvPr>
            <p:ph type="dt" sz="half" idx="10"/>
          </p:nvPr>
        </p:nvSpPr>
        <p:spPr/>
        <p:txBody>
          <a:bodyPr/>
          <a:lstStyle/>
          <a:p>
            <a:fld id="{3A8267F4-93B6-4E41-8413-D1A51F3187C3}" type="datetimeFigureOut">
              <a:rPr lang="en-US" smtClean="0"/>
              <a:t>4/26/24</a:t>
            </a:fld>
            <a:endParaRPr lang="en-US"/>
          </a:p>
        </p:txBody>
      </p:sp>
      <p:sp>
        <p:nvSpPr>
          <p:cNvPr id="6" name="Footer Placeholder 5">
            <a:extLst>
              <a:ext uri="{FF2B5EF4-FFF2-40B4-BE49-F238E27FC236}">
                <a16:creationId xmlns:a16="http://schemas.microsoft.com/office/drawing/2014/main" id="{0E4375FE-FC48-DDD9-244E-E5CAD3FEF9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183416-808F-A29C-4BC0-3FE615C40DDC}"/>
              </a:ext>
            </a:extLst>
          </p:cNvPr>
          <p:cNvSpPr>
            <a:spLocks noGrp="1"/>
          </p:cNvSpPr>
          <p:nvPr>
            <p:ph type="sldNum" sz="quarter" idx="12"/>
          </p:nvPr>
        </p:nvSpPr>
        <p:spPr/>
        <p:txBody>
          <a:bodyPr/>
          <a:lstStyle/>
          <a:p>
            <a:fld id="{FF1AF223-B9B9-C949-9CF4-09BAFBBEDBA4}" type="slidenum">
              <a:rPr lang="en-US" smtClean="0"/>
              <a:t>‹#›</a:t>
            </a:fld>
            <a:endParaRPr lang="en-US"/>
          </a:p>
        </p:txBody>
      </p:sp>
    </p:spTree>
    <p:extLst>
      <p:ext uri="{BB962C8B-B14F-4D97-AF65-F5344CB8AC3E}">
        <p14:creationId xmlns:p14="http://schemas.microsoft.com/office/powerpoint/2010/main" val="464731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3514B-4735-7098-E127-E215EA8AB17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64B7618-4A1D-5AA6-A336-505D63D7CD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F121FD7-34F1-0D8F-5C4A-0102E40D8B7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B848FB8-3124-9B1F-3078-115A16A0B2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2260126-1DD4-5DB0-6F64-F0ADC2D9A5E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1D19D7A-4D15-42E5-C242-B8EB586182BE}"/>
              </a:ext>
            </a:extLst>
          </p:cNvPr>
          <p:cNvSpPr>
            <a:spLocks noGrp="1"/>
          </p:cNvSpPr>
          <p:nvPr>
            <p:ph type="dt" sz="half" idx="10"/>
          </p:nvPr>
        </p:nvSpPr>
        <p:spPr/>
        <p:txBody>
          <a:bodyPr/>
          <a:lstStyle/>
          <a:p>
            <a:fld id="{3A8267F4-93B6-4E41-8413-D1A51F3187C3}" type="datetimeFigureOut">
              <a:rPr lang="en-US" smtClean="0"/>
              <a:t>4/26/24</a:t>
            </a:fld>
            <a:endParaRPr lang="en-US"/>
          </a:p>
        </p:txBody>
      </p:sp>
      <p:sp>
        <p:nvSpPr>
          <p:cNvPr id="8" name="Footer Placeholder 7">
            <a:extLst>
              <a:ext uri="{FF2B5EF4-FFF2-40B4-BE49-F238E27FC236}">
                <a16:creationId xmlns:a16="http://schemas.microsoft.com/office/drawing/2014/main" id="{E94CF6A9-D9FF-8CFA-5209-F188901A20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5BD7D6-0EA9-4619-E189-0F25161E6860}"/>
              </a:ext>
            </a:extLst>
          </p:cNvPr>
          <p:cNvSpPr>
            <a:spLocks noGrp="1"/>
          </p:cNvSpPr>
          <p:nvPr>
            <p:ph type="sldNum" sz="quarter" idx="12"/>
          </p:nvPr>
        </p:nvSpPr>
        <p:spPr/>
        <p:txBody>
          <a:bodyPr/>
          <a:lstStyle/>
          <a:p>
            <a:fld id="{FF1AF223-B9B9-C949-9CF4-09BAFBBEDBA4}" type="slidenum">
              <a:rPr lang="en-US" smtClean="0"/>
              <a:t>‹#›</a:t>
            </a:fld>
            <a:endParaRPr lang="en-US"/>
          </a:p>
        </p:txBody>
      </p:sp>
    </p:spTree>
    <p:extLst>
      <p:ext uri="{BB962C8B-B14F-4D97-AF65-F5344CB8AC3E}">
        <p14:creationId xmlns:p14="http://schemas.microsoft.com/office/powerpoint/2010/main" val="1622073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CCB47-73E4-AE7C-476A-2D3F1121F25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2C217EE-4B0C-633E-8528-240BA870D10F}"/>
              </a:ext>
            </a:extLst>
          </p:cNvPr>
          <p:cNvSpPr>
            <a:spLocks noGrp="1"/>
          </p:cNvSpPr>
          <p:nvPr>
            <p:ph type="dt" sz="half" idx="10"/>
          </p:nvPr>
        </p:nvSpPr>
        <p:spPr/>
        <p:txBody>
          <a:bodyPr/>
          <a:lstStyle/>
          <a:p>
            <a:fld id="{3A8267F4-93B6-4E41-8413-D1A51F3187C3}" type="datetimeFigureOut">
              <a:rPr lang="en-US" smtClean="0"/>
              <a:t>4/26/24</a:t>
            </a:fld>
            <a:endParaRPr lang="en-US"/>
          </a:p>
        </p:txBody>
      </p:sp>
      <p:sp>
        <p:nvSpPr>
          <p:cNvPr id="4" name="Footer Placeholder 3">
            <a:extLst>
              <a:ext uri="{FF2B5EF4-FFF2-40B4-BE49-F238E27FC236}">
                <a16:creationId xmlns:a16="http://schemas.microsoft.com/office/drawing/2014/main" id="{E103BC18-8DA5-E412-C8F4-D69C68E26C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CA1AF5-4E2B-6ED1-EC06-F32D0C2802FC}"/>
              </a:ext>
            </a:extLst>
          </p:cNvPr>
          <p:cNvSpPr>
            <a:spLocks noGrp="1"/>
          </p:cNvSpPr>
          <p:nvPr>
            <p:ph type="sldNum" sz="quarter" idx="12"/>
          </p:nvPr>
        </p:nvSpPr>
        <p:spPr/>
        <p:txBody>
          <a:bodyPr/>
          <a:lstStyle/>
          <a:p>
            <a:fld id="{FF1AF223-B9B9-C949-9CF4-09BAFBBEDBA4}" type="slidenum">
              <a:rPr lang="en-US" smtClean="0"/>
              <a:t>‹#›</a:t>
            </a:fld>
            <a:endParaRPr lang="en-US"/>
          </a:p>
        </p:txBody>
      </p:sp>
    </p:spTree>
    <p:extLst>
      <p:ext uri="{BB962C8B-B14F-4D97-AF65-F5344CB8AC3E}">
        <p14:creationId xmlns:p14="http://schemas.microsoft.com/office/powerpoint/2010/main" val="3105686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D3D8CA-9ACA-A936-586E-C03B84F809D7}"/>
              </a:ext>
            </a:extLst>
          </p:cNvPr>
          <p:cNvSpPr>
            <a:spLocks noGrp="1"/>
          </p:cNvSpPr>
          <p:nvPr>
            <p:ph type="dt" sz="half" idx="10"/>
          </p:nvPr>
        </p:nvSpPr>
        <p:spPr/>
        <p:txBody>
          <a:bodyPr/>
          <a:lstStyle/>
          <a:p>
            <a:fld id="{3A8267F4-93B6-4E41-8413-D1A51F3187C3}" type="datetimeFigureOut">
              <a:rPr lang="en-US" smtClean="0"/>
              <a:t>4/26/24</a:t>
            </a:fld>
            <a:endParaRPr lang="en-US"/>
          </a:p>
        </p:txBody>
      </p:sp>
      <p:sp>
        <p:nvSpPr>
          <p:cNvPr id="3" name="Footer Placeholder 2">
            <a:extLst>
              <a:ext uri="{FF2B5EF4-FFF2-40B4-BE49-F238E27FC236}">
                <a16:creationId xmlns:a16="http://schemas.microsoft.com/office/drawing/2014/main" id="{0CBBBC74-CC03-17EE-BB23-CC4A193107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74226D-4C51-1D89-1210-5661E99A420D}"/>
              </a:ext>
            </a:extLst>
          </p:cNvPr>
          <p:cNvSpPr>
            <a:spLocks noGrp="1"/>
          </p:cNvSpPr>
          <p:nvPr>
            <p:ph type="sldNum" sz="quarter" idx="12"/>
          </p:nvPr>
        </p:nvSpPr>
        <p:spPr/>
        <p:txBody>
          <a:bodyPr/>
          <a:lstStyle/>
          <a:p>
            <a:fld id="{FF1AF223-B9B9-C949-9CF4-09BAFBBEDBA4}" type="slidenum">
              <a:rPr lang="en-US" smtClean="0"/>
              <a:t>‹#›</a:t>
            </a:fld>
            <a:endParaRPr lang="en-US"/>
          </a:p>
        </p:txBody>
      </p:sp>
    </p:spTree>
    <p:extLst>
      <p:ext uri="{BB962C8B-B14F-4D97-AF65-F5344CB8AC3E}">
        <p14:creationId xmlns:p14="http://schemas.microsoft.com/office/powerpoint/2010/main" val="558604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48902-95A2-2167-F348-954EF2F8A71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D05568F-9576-89DF-C5FE-EF3127DD2D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88463EE-6172-3066-E921-FD091D58CE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755AEFD-3721-2262-4901-9AA79312AF6D}"/>
              </a:ext>
            </a:extLst>
          </p:cNvPr>
          <p:cNvSpPr>
            <a:spLocks noGrp="1"/>
          </p:cNvSpPr>
          <p:nvPr>
            <p:ph type="dt" sz="half" idx="10"/>
          </p:nvPr>
        </p:nvSpPr>
        <p:spPr/>
        <p:txBody>
          <a:bodyPr/>
          <a:lstStyle/>
          <a:p>
            <a:fld id="{3A8267F4-93B6-4E41-8413-D1A51F3187C3}" type="datetimeFigureOut">
              <a:rPr lang="en-US" smtClean="0"/>
              <a:t>4/26/24</a:t>
            </a:fld>
            <a:endParaRPr lang="en-US"/>
          </a:p>
        </p:txBody>
      </p:sp>
      <p:sp>
        <p:nvSpPr>
          <p:cNvPr id="6" name="Footer Placeholder 5">
            <a:extLst>
              <a:ext uri="{FF2B5EF4-FFF2-40B4-BE49-F238E27FC236}">
                <a16:creationId xmlns:a16="http://schemas.microsoft.com/office/drawing/2014/main" id="{C89BEEBA-B7E8-406C-14D7-4B8398B4C9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CBD468-D359-AB61-A21A-5C8F690724BF}"/>
              </a:ext>
            </a:extLst>
          </p:cNvPr>
          <p:cNvSpPr>
            <a:spLocks noGrp="1"/>
          </p:cNvSpPr>
          <p:nvPr>
            <p:ph type="sldNum" sz="quarter" idx="12"/>
          </p:nvPr>
        </p:nvSpPr>
        <p:spPr/>
        <p:txBody>
          <a:bodyPr/>
          <a:lstStyle/>
          <a:p>
            <a:fld id="{FF1AF223-B9B9-C949-9CF4-09BAFBBEDBA4}" type="slidenum">
              <a:rPr lang="en-US" smtClean="0"/>
              <a:t>‹#›</a:t>
            </a:fld>
            <a:endParaRPr lang="en-US"/>
          </a:p>
        </p:txBody>
      </p:sp>
    </p:spTree>
    <p:extLst>
      <p:ext uri="{BB962C8B-B14F-4D97-AF65-F5344CB8AC3E}">
        <p14:creationId xmlns:p14="http://schemas.microsoft.com/office/powerpoint/2010/main" val="3211160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E8AE6-1CFD-30DC-679F-7DE2281E8D6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5902B11-569B-D0E2-9B95-0F13EBED53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A8706C-A2B6-267A-D7ED-3F29233D54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CF73D5E-89D3-1AB5-8EAD-EF9D4B9B431F}"/>
              </a:ext>
            </a:extLst>
          </p:cNvPr>
          <p:cNvSpPr>
            <a:spLocks noGrp="1"/>
          </p:cNvSpPr>
          <p:nvPr>
            <p:ph type="dt" sz="half" idx="10"/>
          </p:nvPr>
        </p:nvSpPr>
        <p:spPr/>
        <p:txBody>
          <a:bodyPr/>
          <a:lstStyle/>
          <a:p>
            <a:fld id="{3A8267F4-93B6-4E41-8413-D1A51F3187C3}" type="datetimeFigureOut">
              <a:rPr lang="en-US" smtClean="0"/>
              <a:t>4/26/24</a:t>
            </a:fld>
            <a:endParaRPr lang="en-US"/>
          </a:p>
        </p:txBody>
      </p:sp>
      <p:sp>
        <p:nvSpPr>
          <p:cNvPr id="6" name="Footer Placeholder 5">
            <a:extLst>
              <a:ext uri="{FF2B5EF4-FFF2-40B4-BE49-F238E27FC236}">
                <a16:creationId xmlns:a16="http://schemas.microsoft.com/office/drawing/2014/main" id="{0EC0BE60-568D-1978-62A4-C0948E18B9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FDA6EC-E2E5-4D9D-2C36-7BDF0D746CCF}"/>
              </a:ext>
            </a:extLst>
          </p:cNvPr>
          <p:cNvSpPr>
            <a:spLocks noGrp="1"/>
          </p:cNvSpPr>
          <p:nvPr>
            <p:ph type="sldNum" sz="quarter" idx="12"/>
          </p:nvPr>
        </p:nvSpPr>
        <p:spPr/>
        <p:txBody>
          <a:bodyPr/>
          <a:lstStyle/>
          <a:p>
            <a:fld id="{FF1AF223-B9B9-C949-9CF4-09BAFBBEDBA4}" type="slidenum">
              <a:rPr lang="en-US" smtClean="0"/>
              <a:t>‹#›</a:t>
            </a:fld>
            <a:endParaRPr lang="en-US"/>
          </a:p>
        </p:txBody>
      </p:sp>
    </p:spTree>
    <p:extLst>
      <p:ext uri="{BB962C8B-B14F-4D97-AF65-F5344CB8AC3E}">
        <p14:creationId xmlns:p14="http://schemas.microsoft.com/office/powerpoint/2010/main" val="2678629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99CF50-5378-919A-5F9D-CD8C91F014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41D141E-A45E-1D78-94CB-B18816E272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8E39801-2AA1-FB8B-F6F9-3B3768E5F9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A8267F4-93B6-4E41-8413-D1A51F3187C3}" type="datetimeFigureOut">
              <a:rPr lang="en-US" smtClean="0"/>
              <a:t>4/26/24</a:t>
            </a:fld>
            <a:endParaRPr lang="en-US"/>
          </a:p>
        </p:txBody>
      </p:sp>
      <p:sp>
        <p:nvSpPr>
          <p:cNvPr id="5" name="Footer Placeholder 4">
            <a:extLst>
              <a:ext uri="{FF2B5EF4-FFF2-40B4-BE49-F238E27FC236}">
                <a16:creationId xmlns:a16="http://schemas.microsoft.com/office/drawing/2014/main" id="{F0DCE2E1-4044-0399-B6BD-06F314D73D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CE02969-EA96-047B-86C6-ED8BBCFB17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F1AF223-B9B9-C949-9CF4-09BAFBBEDBA4}" type="slidenum">
              <a:rPr lang="en-US" smtClean="0"/>
              <a:t>‹#›</a:t>
            </a:fld>
            <a:endParaRPr lang="en-US"/>
          </a:p>
        </p:txBody>
      </p:sp>
    </p:spTree>
    <p:extLst>
      <p:ext uri="{BB962C8B-B14F-4D97-AF65-F5344CB8AC3E}">
        <p14:creationId xmlns:p14="http://schemas.microsoft.com/office/powerpoint/2010/main" val="868739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8220A-F0E8-9F0A-BC99-6248CBD962CE}"/>
              </a:ext>
            </a:extLst>
          </p:cNvPr>
          <p:cNvSpPr>
            <a:spLocks noGrp="1"/>
          </p:cNvSpPr>
          <p:nvPr>
            <p:ph type="ctrTitle"/>
          </p:nvPr>
        </p:nvSpPr>
        <p:spPr/>
        <p:txBody>
          <a:bodyPr>
            <a:normAutofit fontScale="90000"/>
          </a:bodyPr>
          <a:lstStyle/>
          <a:p>
            <a:pPr>
              <a:lnSpc>
                <a:spcPct val="200000"/>
              </a:lnSpc>
            </a:pPr>
            <a:r>
              <a:rPr lang="en-AU" b="1" i="0" dirty="0">
                <a:solidFill>
                  <a:srgbClr val="364152"/>
                </a:solidFill>
                <a:effectLst/>
                <a:highlight>
                  <a:srgbClr val="FFFFFF"/>
                </a:highlight>
                <a:latin typeface="Comic Sans MS" panose="030F0902030302020204" pitchFamily="66" charset="0"/>
              </a:rPr>
              <a:t>Exploring Cells and Organelles</a:t>
            </a:r>
            <a:endParaRPr lang="en-US" dirty="0">
              <a:latin typeface="Comic Sans MS" panose="030F0902030302020204" pitchFamily="66" charset="0"/>
            </a:endParaRPr>
          </a:p>
        </p:txBody>
      </p:sp>
      <p:sp>
        <p:nvSpPr>
          <p:cNvPr id="3" name="Subtitle 2">
            <a:extLst>
              <a:ext uri="{FF2B5EF4-FFF2-40B4-BE49-F238E27FC236}">
                <a16:creationId xmlns:a16="http://schemas.microsoft.com/office/drawing/2014/main" id="{4E2066AF-A7B9-3CC3-3BD2-FF0D161873EB}"/>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53591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1FD36-6B83-702D-1F20-3F29D7FECCB7}"/>
              </a:ext>
            </a:extLst>
          </p:cNvPr>
          <p:cNvSpPr>
            <a:spLocks noGrp="1"/>
          </p:cNvSpPr>
          <p:nvPr>
            <p:ph type="title"/>
          </p:nvPr>
        </p:nvSpPr>
        <p:spPr/>
        <p:txBody>
          <a:bodyPr>
            <a:normAutofit/>
          </a:bodyPr>
          <a:lstStyle/>
          <a:p>
            <a:r>
              <a:rPr lang="en-US" sz="4800" dirty="0">
                <a:latin typeface="Comic Sans MS" panose="030F0902030302020204" pitchFamily="66" charset="0"/>
              </a:rPr>
              <a:t>Golgi body</a:t>
            </a:r>
          </a:p>
        </p:txBody>
      </p:sp>
      <p:sp>
        <p:nvSpPr>
          <p:cNvPr id="3" name="Content Placeholder 2">
            <a:extLst>
              <a:ext uri="{FF2B5EF4-FFF2-40B4-BE49-F238E27FC236}">
                <a16:creationId xmlns:a16="http://schemas.microsoft.com/office/drawing/2014/main" id="{F277C2F4-81EA-215D-130A-82569AC55B51}"/>
              </a:ext>
            </a:extLst>
          </p:cNvPr>
          <p:cNvSpPr>
            <a:spLocks noGrp="1"/>
          </p:cNvSpPr>
          <p:nvPr>
            <p:ph idx="1"/>
          </p:nvPr>
        </p:nvSpPr>
        <p:spPr>
          <a:xfrm>
            <a:off x="1205520" y="1847925"/>
            <a:ext cx="5714264" cy="4120389"/>
          </a:xfrm>
        </p:spPr>
        <p:txBody>
          <a:bodyPr>
            <a:normAutofit/>
          </a:bodyPr>
          <a:lstStyle/>
          <a:p>
            <a:pPr marL="0" indent="0" algn="l">
              <a:lnSpc>
                <a:spcPct val="200000"/>
              </a:lnSpc>
              <a:buNone/>
            </a:pPr>
            <a:r>
              <a:rPr lang="en-AU" b="0" i="0" dirty="0">
                <a:solidFill>
                  <a:srgbClr val="364152"/>
                </a:solidFill>
                <a:effectLst/>
                <a:highlight>
                  <a:srgbClr val="FFFFFF"/>
                </a:highlight>
                <a:latin typeface="Comic Sans MS" panose="030F0902030302020204" pitchFamily="66" charset="0"/>
              </a:rPr>
              <a:t>The Golgi body processes and packages proteins and lipids made by the cell for transport to their proper destinations.</a:t>
            </a:r>
          </a:p>
          <a:p>
            <a:endParaRPr lang="en-US" dirty="0"/>
          </a:p>
        </p:txBody>
      </p:sp>
      <p:pic>
        <p:nvPicPr>
          <p:cNvPr id="9" name="Picture 2" descr="Golgi apparatus | Definition, Function, Location, &amp; Facts | Britannica">
            <a:extLst>
              <a:ext uri="{FF2B5EF4-FFF2-40B4-BE49-F238E27FC236}">
                <a16:creationId xmlns:a16="http://schemas.microsoft.com/office/drawing/2014/main" id="{02399BAD-7F2F-34D1-4874-26BAD4A7FB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4423" y="2289384"/>
            <a:ext cx="3316158" cy="3237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645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68320-2F3A-A00A-E4AD-7E72117B7BD8}"/>
              </a:ext>
            </a:extLst>
          </p:cNvPr>
          <p:cNvSpPr>
            <a:spLocks noGrp="1"/>
          </p:cNvSpPr>
          <p:nvPr>
            <p:ph type="title"/>
          </p:nvPr>
        </p:nvSpPr>
        <p:spPr/>
        <p:txBody>
          <a:bodyPr/>
          <a:lstStyle/>
          <a:p>
            <a:r>
              <a:rPr lang="en-US" sz="4800" dirty="0">
                <a:latin typeface="Comic Sans MS" panose="030F0902030302020204" pitchFamily="66" charset="0"/>
              </a:rPr>
              <a:t>Vacuole</a:t>
            </a:r>
            <a:endParaRPr lang="en-US" dirty="0">
              <a:latin typeface="Comic Sans MS" panose="030F0902030302020204" pitchFamily="66" charset="0"/>
            </a:endParaRPr>
          </a:p>
        </p:txBody>
      </p:sp>
      <p:sp>
        <p:nvSpPr>
          <p:cNvPr id="3" name="Content Placeholder 2">
            <a:extLst>
              <a:ext uri="{FF2B5EF4-FFF2-40B4-BE49-F238E27FC236}">
                <a16:creationId xmlns:a16="http://schemas.microsoft.com/office/drawing/2014/main" id="{A07791D5-F8F5-3B46-341D-D4A1F3285B80}"/>
              </a:ext>
            </a:extLst>
          </p:cNvPr>
          <p:cNvSpPr>
            <a:spLocks noGrp="1"/>
          </p:cNvSpPr>
          <p:nvPr>
            <p:ph idx="1"/>
          </p:nvPr>
        </p:nvSpPr>
        <p:spPr/>
        <p:txBody>
          <a:bodyPr>
            <a:normAutofit/>
          </a:bodyPr>
          <a:lstStyle/>
          <a:p>
            <a:pPr marL="0" indent="0" algn="l">
              <a:lnSpc>
                <a:spcPct val="200000"/>
              </a:lnSpc>
              <a:buNone/>
            </a:pPr>
            <a:r>
              <a:rPr lang="en-AU" b="0" i="0" dirty="0">
                <a:solidFill>
                  <a:srgbClr val="364152"/>
                </a:solidFill>
                <a:effectLst/>
                <a:highlight>
                  <a:srgbClr val="FFFFFF"/>
                </a:highlight>
                <a:latin typeface="Comic Sans MS" panose="030F0902030302020204" pitchFamily="66" charset="0"/>
              </a:rPr>
              <a:t>Vacuoles are storage sacs within the cell that can hold water, nutrients, or waste products, helping maintain the cell's shape and structure.</a:t>
            </a:r>
          </a:p>
          <a:p>
            <a:endParaRPr lang="en-US" dirty="0"/>
          </a:p>
        </p:txBody>
      </p:sp>
      <p:pic>
        <p:nvPicPr>
          <p:cNvPr id="5122" name="Picture 2" descr="What are Vacuoles? - Definition, Structure, and Functions">
            <a:extLst>
              <a:ext uri="{FF2B5EF4-FFF2-40B4-BE49-F238E27FC236}">
                <a16:creationId xmlns:a16="http://schemas.microsoft.com/office/drawing/2014/main" id="{63B232D7-4CD5-CCB9-518C-40AB256496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5043" y="3582945"/>
            <a:ext cx="3522978" cy="3064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3605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81A97-9FED-FE38-3340-0BE2D48FE279}"/>
              </a:ext>
            </a:extLst>
          </p:cNvPr>
          <p:cNvSpPr>
            <a:spLocks noGrp="1"/>
          </p:cNvSpPr>
          <p:nvPr>
            <p:ph type="title"/>
          </p:nvPr>
        </p:nvSpPr>
        <p:spPr/>
        <p:txBody>
          <a:bodyPr/>
          <a:lstStyle/>
          <a:p>
            <a:r>
              <a:rPr lang="en-US" dirty="0">
                <a:latin typeface="Comic Sans MS" panose="030F0902030302020204" pitchFamily="66" charset="0"/>
              </a:rPr>
              <a:t>Mitochondria</a:t>
            </a:r>
          </a:p>
        </p:txBody>
      </p:sp>
      <p:sp>
        <p:nvSpPr>
          <p:cNvPr id="3" name="Content Placeholder 2">
            <a:extLst>
              <a:ext uri="{FF2B5EF4-FFF2-40B4-BE49-F238E27FC236}">
                <a16:creationId xmlns:a16="http://schemas.microsoft.com/office/drawing/2014/main" id="{EA92BCFD-6234-39A1-AC86-E31BF7548777}"/>
              </a:ext>
            </a:extLst>
          </p:cNvPr>
          <p:cNvSpPr>
            <a:spLocks noGrp="1"/>
          </p:cNvSpPr>
          <p:nvPr>
            <p:ph idx="1"/>
          </p:nvPr>
        </p:nvSpPr>
        <p:spPr/>
        <p:txBody>
          <a:bodyPr>
            <a:normAutofit/>
          </a:bodyPr>
          <a:lstStyle/>
          <a:p>
            <a:pPr marL="0" indent="0" algn="l">
              <a:lnSpc>
                <a:spcPct val="200000"/>
              </a:lnSpc>
              <a:buNone/>
            </a:pPr>
            <a:r>
              <a:rPr lang="en-AU" b="0" i="0" dirty="0">
                <a:solidFill>
                  <a:srgbClr val="364152"/>
                </a:solidFill>
                <a:effectLst/>
                <a:highlight>
                  <a:srgbClr val="FFFFFF"/>
                </a:highlight>
                <a:latin typeface="Comic Sans MS" panose="030F0902030302020204" pitchFamily="66" charset="0"/>
              </a:rPr>
              <a:t>The mitochondria produce energy (ATP) through cellular respiration, keeping the cell functioning.</a:t>
            </a:r>
          </a:p>
          <a:p>
            <a:pPr marL="0" indent="0">
              <a:buNone/>
            </a:pPr>
            <a:endParaRPr lang="en-US" dirty="0"/>
          </a:p>
        </p:txBody>
      </p:sp>
      <p:pic>
        <p:nvPicPr>
          <p:cNvPr id="4098" name="Picture 2" descr="Beyond Energy: Mitochondria's Role in Diet and Health">
            <a:extLst>
              <a:ext uri="{FF2B5EF4-FFF2-40B4-BE49-F238E27FC236}">
                <a16:creationId xmlns:a16="http://schemas.microsoft.com/office/drawing/2014/main" id="{267BA959-C2DC-0916-6ACC-21D950F204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2519" y="3521675"/>
            <a:ext cx="5056907" cy="3178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243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4066B-2B1C-7734-9382-8D895AE4297E}"/>
              </a:ext>
            </a:extLst>
          </p:cNvPr>
          <p:cNvSpPr>
            <a:spLocks noGrp="1"/>
          </p:cNvSpPr>
          <p:nvPr>
            <p:ph type="title"/>
          </p:nvPr>
        </p:nvSpPr>
        <p:spPr/>
        <p:txBody>
          <a:bodyPr/>
          <a:lstStyle/>
          <a:p>
            <a:r>
              <a:rPr lang="en-US" dirty="0">
                <a:latin typeface="Comic Sans MS" panose="030F0902030302020204" pitchFamily="66" charset="0"/>
              </a:rPr>
              <a:t>Cytoplasm</a:t>
            </a:r>
          </a:p>
        </p:txBody>
      </p:sp>
      <p:sp>
        <p:nvSpPr>
          <p:cNvPr id="3" name="Content Placeholder 2">
            <a:extLst>
              <a:ext uri="{FF2B5EF4-FFF2-40B4-BE49-F238E27FC236}">
                <a16:creationId xmlns:a16="http://schemas.microsoft.com/office/drawing/2014/main" id="{9950D04F-C1EB-6871-B4DD-6F54ED31E324}"/>
              </a:ext>
            </a:extLst>
          </p:cNvPr>
          <p:cNvSpPr>
            <a:spLocks noGrp="1"/>
          </p:cNvSpPr>
          <p:nvPr>
            <p:ph idx="1"/>
          </p:nvPr>
        </p:nvSpPr>
        <p:spPr/>
        <p:txBody>
          <a:bodyPr>
            <a:normAutofit/>
          </a:bodyPr>
          <a:lstStyle/>
          <a:p>
            <a:pPr marL="0" indent="0" algn="l">
              <a:lnSpc>
                <a:spcPct val="200000"/>
              </a:lnSpc>
              <a:buNone/>
            </a:pPr>
            <a:r>
              <a:rPr lang="en-AU" b="0" i="0" dirty="0">
                <a:solidFill>
                  <a:srgbClr val="364152"/>
                </a:solidFill>
                <a:effectLst/>
                <a:highlight>
                  <a:srgbClr val="FFFFFF"/>
                </a:highlight>
                <a:latin typeface="Comic Sans MS" panose="030F0902030302020204" pitchFamily="66" charset="0"/>
              </a:rPr>
              <a:t>The jelly-like substance filling the cell, the cytoplasm supports the organelles and facilitates various cellular processes.</a:t>
            </a:r>
          </a:p>
          <a:p>
            <a:pPr marL="0" indent="0" algn="l">
              <a:buNone/>
            </a:pPr>
            <a:endParaRPr lang="en-AU" b="0" i="0" dirty="0">
              <a:solidFill>
                <a:srgbClr val="364152"/>
              </a:solidFill>
              <a:effectLst/>
              <a:highlight>
                <a:srgbClr val="FFFFFF"/>
              </a:highlight>
              <a:latin typeface="Inter"/>
            </a:endParaRPr>
          </a:p>
          <a:p>
            <a:endParaRPr lang="en-US" dirty="0"/>
          </a:p>
        </p:txBody>
      </p:sp>
      <p:pic>
        <p:nvPicPr>
          <p:cNvPr id="3076" name="Picture 4" descr="Cytoplasm: Definition, Structure &amp; Function (with Diagram) | Sciencing">
            <a:extLst>
              <a:ext uri="{FF2B5EF4-FFF2-40B4-BE49-F238E27FC236}">
                <a16:creationId xmlns:a16="http://schemas.microsoft.com/office/drawing/2014/main" id="{77D98710-90C9-068F-F1FA-6A42791E5A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3386" y="3659875"/>
            <a:ext cx="4691162" cy="2674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8472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33" name="Arc 103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F910461-5880-F307-48DD-922A92FA8483}"/>
              </a:ext>
            </a:extLst>
          </p:cNvPr>
          <p:cNvSpPr>
            <a:spLocks noGrp="1"/>
          </p:cNvSpPr>
          <p:nvPr>
            <p:ph type="title"/>
          </p:nvPr>
        </p:nvSpPr>
        <p:spPr>
          <a:xfrm>
            <a:off x="5894962" y="479493"/>
            <a:ext cx="5458838" cy="1325563"/>
          </a:xfrm>
        </p:spPr>
        <p:txBody>
          <a:bodyPr>
            <a:normAutofit/>
          </a:bodyPr>
          <a:lstStyle/>
          <a:p>
            <a:r>
              <a:rPr lang="en-AU" b="1" i="0" dirty="0">
                <a:effectLst/>
                <a:highlight>
                  <a:srgbClr val="FFFFFF"/>
                </a:highlight>
                <a:latin typeface="Comic Sans MS" panose="030F0902030302020204" pitchFamily="66" charset="0"/>
              </a:rPr>
              <a:t>Centrioles</a:t>
            </a:r>
            <a:endParaRPr lang="en-US" dirty="0">
              <a:latin typeface="Comic Sans MS" panose="030F0902030302020204" pitchFamily="66" charset="0"/>
            </a:endParaRPr>
          </a:p>
        </p:txBody>
      </p:sp>
      <p:sp>
        <p:nvSpPr>
          <p:cNvPr id="1035" name="Freeform: Shape 103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Centriole: Definition, Structure ...">
            <a:extLst>
              <a:ext uri="{FF2B5EF4-FFF2-40B4-BE49-F238E27FC236}">
                <a16:creationId xmlns:a16="http://schemas.microsoft.com/office/drawing/2014/main" id="{66D2DB18-8257-43E9-3FA3-CD6BCAA5256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3182" y="1465277"/>
            <a:ext cx="4777381" cy="375770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00E4039-002F-8E33-10F8-7CF727C23C41}"/>
              </a:ext>
            </a:extLst>
          </p:cNvPr>
          <p:cNvSpPr>
            <a:spLocks noGrp="1"/>
          </p:cNvSpPr>
          <p:nvPr>
            <p:ph idx="1"/>
          </p:nvPr>
        </p:nvSpPr>
        <p:spPr>
          <a:xfrm>
            <a:off x="5894962" y="1984443"/>
            <a:ext cx="5458838" cy="4192520"/>
          </a:xfrm>
        </p:spPr>
        <p:txBody>
          <a:bodyPr>
            <a:normAutofit lnSpcReduction="10000"/>
          </a:bodyPr>
          <a:lstStyle/>
          <a:p>
            <a:pPr marL="0" indent="0">
              <a:lnSpc>
                <a:spcPct val="200000"/>
              </a:lnSpc>
              <a:buNone/>
            </a:pPr>
            <a:r>
              <a:rPr lang="en-AU" b="0" i="0" dirty="0">
                <a:effectLst/>
                <a:highlight>
                  <a:srgbClr val="FFFFFF"/>
                </a:highlight>
                <a:latin typeface="Comic Sans MS" panose="030F0902030302020204" pitchFamily="66" charset="0"/>
              </a:rPr>
              <a:t>Centrioles are involved in cell division, helping to organize the microtubules to pull chromosomes apart during mitosis.</a:t>
            </a:r>
          </a:p>
        </p:txBody>
      </p:sp>
    </p:spTree>
    <p:extLst>
      <p:ext uri="{BB962C8B-B14F-4D97-AF65-F5344CB8AC3E}">
        <p14:creationId xmlns:p14="http://schemas.microsoft.com/office/powerpoint/2010/main" val="3681643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F01B4-115C-3A29-E0C2-CE8B43BBEE24}"/>
              </a:ext>
            </a:extLst>
          </p:cNvPr>
          <p:cNvSpPr>
            <a:spLocks noGrp="1"/>
          </p:cNvSpPr>
          <p:nvPr>
            <p:ph type="title"/>
          </p:nvPr>
        </p:nvSpPr>
        <p:spPr/>
        <p:txBody>
          <a:bodyPr/>
          <a:lstStyle/>
          <a:p>
            <a:r>
              <a:rPr lang="en-US" dirty="0">
                <a:latin typeface="Comic Sans MS" panose="030F0902030302020204" pitchFamily="66" charset="0"/>
              </a:rPr>
              <a:t>Lysosome</a:t>
            </a:r>
          </a:p>
        </p:txBody>
      </p:sp>
      <p:sp>
        <p:nvSpPr>
          <p:cNvPr id="3" name="Content Placeholder 2">
            <a:extLst>
              <a:ext uri="{FF2B5EF4-FFF2-40B4-BE49-F238E27FC236}">
                <a16:creationId xmlns:a16="http://schemas.microsoft.com/office/drawing/2014/main" id="{59BC1880-C46A-232C-AA20-F5AD3C177FC5}"/>
              </a:ext>
            </a:extLst>
          </p:cNvPr>
          <p:cNvSpPr>
            <a:spLocks noGrp="1"/>
          </p:cNvSpPr>
          <p:nvPr>
            <p:ph idx="1"/>
          </p:nvPr>
        </p:nvSpPr>
        <p:spPr>
          <a:xfrm>
            <a:off x="838200" y="1825625"/>
            <a:ext cx="4499919" cy="4351338"/>
          </a:xfrm>
        </p:spPr>
        <p:txBody>
          <a:bodyPr>
            <a:normAutofit fontScale="85000" lnSpcReduction="10000"/>
          </a:bodyPr>
          <a:lstStyle/>
          <a:p>
            <a:pPr marL="0" indent="0" algn="l">
              <a:lnSpc>
                <a:spcPct val="200000"/>
              </a:lnSpc>
              <a:buNone/>
            </a:pPr>
            <a:r>
              <a:rPr lang="en-AU" b="0" i="0" dirty="0">
                <a:solidFill>
                  <a:srgbClr val="364152"/>
                </a:solidFill>
                <a:effectLst/>
                <a:highlight>
                  <a:srgbClr val="FFFFFF"/>
                </a:highlight>
                <a:latin typeface="Comic Sans MS" panose="030F0902030302020204" pitchFamily="66" charset="0"/>
              </a:rPr>
              <a:t>Lysosomes are like the cell's recycling centre, breaking down waste materials and helping to keep the cell clean and organised.</a:t>
            </a:r>
          </a:p>
          <a:p>
            <a:pPr marL="0" indent="0">
              <a:buNone/>
            </a:pPr>
            <a:endParaRPr lang="en-US" dirty="0"/>
          </a:p>
        </p:txBody>
      </p:sp>
      <p:pic>
        <p:nvPicPr>
          <p:cNvPr id="10242" name="Picture 2" descr="Lysosome: Structure and Function • Microbe Online">
            <a:extLst>
              <a:ext uri="{FF2B5EF4-FFF2-40B4-BE49-F238E27FC236}">
                <a16:creationId xmlns:a16="http://schemas.microsoft.com/office/drawing/2014/main" id="{20ACE55F-0902-1C32-6DF9-69A4298E39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0492" y="2685579"/>
            <a:ext cx="5633173" cy="3943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292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F6D0A-0CF4-1EF5-15FF-B0B88031391A}"/>
              </a:ext>
            </a:extLst>
          </p:cNvPr>
          <p:cNvSpPr>
            <a:spLocks noGrp="1"/>
          </p:cNvSpPr>
          <p:nvPr>
            <p:ph type="title"/>
          </p:nvPr>
        </p:nvSpPr>
        <p:spPr>
          <a:xfrm>
            <a:off x="481013" y="3752849"/>
            <a:ext cx="3290887" cy="2452687"/>
          </a:xfrm>
        </p:spPr>
        <p:txBody>
          <a:bodyPr anchor="ctr">
            <a:normAutofit/>
          </a:bodyPr>
          <a:lstStyle/>
          <a:p>
            <a:r>
              <a:rPr lang="en-US" sz="3600">
                <a:latin typeface="Comic Sans MS" panose="030F0902030302020204" pitchFamily="66" charset="0"/>
              </a:rPr>
              <a:t>Smooth Endoplasmic Reticulum</a:t>
            </a:r>
          </a:p>
        </p:txBody>
      </p:sp>
      <p:pic>
        <p:nvPicPr>
          <p:cNvPr id="5" name="Picture 4" descr="Smooth Endoplasmic Reticulum (SER): Structure, Functions">
            <a:extLst>
              <a:ext uri="{FF2B5EF4-FFF2-40B4-BE49-F238E27FC236}">
                <a16:creationId xmlns:a16="http://schemas.microsoft.com/office/drawing/2014/main" id="{4DFDA5E4-1EB8-C84E-BAFD-8A026E3D275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5537" b="16492"/>
          <a:stretch/>
        </p:blipFill>
        <p:spPr bwMode="auto">
          <a:xfrm>
            <a:off x="0" y="42246"/>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7E068B1-D12C-DF11-0C45-20913C8598E3}"/>
              </a:ext>
            </a:extLst>
          </p:cNvPr>
          <p:cNvSpPr>
            <a:spLocks noGrp="1"/>
          </p:cNvSpPr>
          <p:nvPr>
            <p:ph idx="1"/>
          </p:nvPr>
        </p:nvSpPr>
        <p:spPr>
          <a:xfrm>
            <a:off x="4223982" y="3752850"/>
            <a:ext cx="7485413" cy="2452687"/>
          </a:xfrm>
        </p:spPr>
        <p:txBody>
          <a:bodyPr anchor="ctr">
            <a:normAutofit/>
          </a:bodyPr>
          <a:lstStyle/>
          <a:p>
            <a:pPr marL="0" indent="0">
              <a:lnSpc>
                <a:spcPct val="200000"/>
              </a:lnSpc>
              <a:buNone/>
            </a:pPr>
            <a:r>
              <a:rPr lang="en-AU" sz="2400" b="0" i="0" dirty="0">
                <a:effectLst/>
                <a:highlight>
                  <a:srgbClr val="FFFFFF"/>
                </a:highlight>
                <a:latin typeface="Comic Sans MS" panose="030F0902030302020204" pitchFamily="66" charset="0"/>
              </a:rPr>
              <a:t>The smooth ER is involved in fat metabolism and breaking down harmful substances in the cell.</a:t>
            </a:r>
          </a:p>
          <a:p>
            <a:endParaRPr lang="en-US" sz="1800" dirty="0"/>
          </a:p>
        </p:txBody>
      </p:sp>
    </p:spTree>
    <p:extLst>
      <p:ext uri="{BB962C8B-B14F-4D97-AF65-F5344CB8AC3E}">
        <p14:creationId xmlns:p14="http://schemas.microsoft.com/office/powerpoint/2010/main" val="950184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C4C10-BF7A-4356-14E9-DD23A00B2D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4F6853F-0B09-CD08-9A66-414D2BE8155A}"/>
              </a:ext>
            </a:extLst>
          </p:cNvPr>
          <p:cNvSpPr>
            <a:spLocks noGrp="1"/>
          </p:cNvSpPr>
          <p:nvPr>
            <p:ph idx="1"/>
          </p:nvPr>
        </p:nvSpPr>
        <p:spPr/>
        <p:txBody>
          <a:bodyPr>
            <a:normAutofit lnSpcReduction="10000"/>
          </a:bodyPr>
          <a:lstStyle/>
          <a:p>
            <a:pPr algn="l"/>
            <a:r>
              <a:rPr lang="en-AU" b="0" i="0" dirty="0">
                <a:solidFill>
                  <a:srgbClr val="364152"/>
                </a:solidFill>
                <a:effectLst/>
                <a:highlight>
                  <a:srgbClr val="FFFFFF"/>
                </a:highlight>
                <a:latin typeface="Inter"/>
              </a:rPr>
              <a:t>Another essential organelle is the mitochondria, also known as the "powerhouse" of the cell. Just like how we need food for energy, the mitochondria produce energy for the cell through a process called cellular respiration. Without mitochondria, our cells wouldn't have the energy they need to carry out their functions.</a:t>
            </a:r>
          </a:p>
          <a:p>
            <a:pPr algn="l"/>
            <a:r>
              <a:rPr lang="en-AU" b="0" i="0" dirty="0">
                <a:solidFill>
                  <a:srgbClr val="364152"/>
                </a:solidFill>
                <a:effectLst/>
                <a:highlight>
                  <a:srgbClr val="FFFFFF"/>
                </a:highlight>
                <a:latin typeface="Inter"/>
              </a:rPr>
              <a:t>In conclusion, organelles are like the dedicated workers in a busy factory, each with its own job to ensure the smooth operation of the cell. By working together harmoniously, these organelles enable cells to carry out complex functions essential for life. So the next time you look at a cell under a microscope, remember the intricate world of organelles that make it all possible.</a:t>
            </a:r>
          </a:p>
          <a:p>
            <a:endParaRPr lang="en-US" dirty="0"/>
          </a:p>
        </p:txBody>
      </p:sp>
    </p:spTree>
    <p:extLst>
      <p:ext uri="{BB962C8B-B14F-4D97-AF65-F5344CB8AC3E}">
        <p14:creationId xmlns:p14="http://schemas.microsoft.com/office/powerpoint/2010/main" val="238262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82E2D-A54B-20E8-A4F6-BD434F383986}"/>
              </a:ext>
            </a:extLst>
          </p:cNvPr>
          <p:cNvSpPr>
            <a:spLocks noGrp="1"/>
          </p:cNvSpPr>
          <p:nvPr>
            <p:ph type="title"/>
          </p:nvPr>
        </p:nvSpPr>
        <p:spPr>
          <a:xfrm>
            <a:off x="838200" y="365125"/>
            <a:ext cx="10515600" cy="1579289"/>
          </a:xfrm>
        </p:spPr>
        <p:txBody>
          <a:bodyPr>
            <a:normAutofit fontScale="90000"/>
          </a:bodyPr>
          <a:lstStyle/>
          <a:p>
            <a:pPr algn="ctr">
              <a:lnSpc>
                <a:spcPct val="200000"/>
              </a:lnSpc>
            </a:pPr>
            <a:r>
              <a:rPr lang="en-US" b="1" dirty="0">
                <a:latin typeface="Comic Sans MS" panose="030F0902030302020204" pitchFamily="66" charset="0"/>
              </a:rPr>
              <a:t>Cells are the building blocks of all living things</a:t>
            </a:r>
          </a:p>
        </p:txBody>
      </p:sp>
      <p:sp>
        <p:nvSpPr>
          <p:cNvPr id="3" name="Content Placeholder 2">
            <a:extLst>
              <a:ext uri="{FF2B5EF4-FFF2-40B4-BE49-F238E27FC236}">
                <a16:creationId xmlns:a16="http://schemas.microsoft.com/office/drawing/2014/main" id="{36A5510B-2313-A315-5E94-804043F4D781}"/>
              </a:ext>
            </a:extLst>
          </p:cNvPr>
          <p:cNvSpPr>
            <a:spLocks noGrp="1"/>
          </p:cNvSpPr>
          <p:nvPr>
            <p:ph idx="1"/>
          </p:nvPr>
        </p:nvSpPr>
        <p:spPr>
          <a:xfrm>
            <a:off x="922283" y="3128908"/>
            <a:ext cx="10515600" cy="4351338"/>
          </a:xfrm>
        </p:spPr>
        <p:txBody>
          <a:bodyPr>
            <a:normAutofit/>
          </a:bodyPr>
          <a:lstStyle/>
          <a:p>
            <a:pPr marL="0" indent="0" algn="l">
              <a:lnSpc>
                <a:spcPct val="150000"/>
              </a:lnSpc>
              <a:buNone/>
            </a:pPr>
            <a:r>
              <a:rPr lang="en-AU" b="0" i="0" dirty="0">
                <a:solidFill>
                  <a:srgbClr val="364152"/>
                </a:solidFill>
                <a:effectLst/>
                <a:highlight>
                  <a:srgbClr val="FFFFFF"/>
                </a:highlight>
                <a:latin typeface="Comic Sans MS" panose="030F0902030302020204" pitchFamily="66" charset="0"/>
              </a:rPr>
              <a:t>You may already know that cells are the building blocks of all living things, but have you ever wondered what makes up a cell and how it functions? Let's delve into the microscopic realm of biology to discover more about organelles and why they are so important.</a:t>
            </a:r>
          </a:p>
          <a:p>
            <a:pPr marL="0" indent="0" algn="l" fontAlgn="ctr">
              <a:buNone/>
            </a:pPr>
            <a:br>
              <a:rPr lang="en-AU" b="0" i="0" dirty="0">
                <a:solidFill>
                  <a:srgbClr val="364152"/>
                </a:solidFill>
                <a:effectLst/>
                <a:highlight>
                  <a:srgbClr val="F7F5F2"/>
                </a:highlight>
                <a:latin typeface="Inter"/>
              </a:rPr>
            </a:br>
            <a:endParaRPr lang="en-AU" b="0" i="0" dirty="0">
              <a:solidFill>
                <a:srgbClr val="364152"/>
              </a:solidFill>
              <a:effectLst/>
              <a:highlight>
                <a:srgbClr val="F7F5F2"/>
              </a:highlight>
              <a:latin typeface="Inter"/>
            </a:endParaRPr>
          </a:p>
          <a:p>
            <a:endParaRPr lang="en-US" dirty="0"/>
          </a:p>
        </p:txBody>
      </p:sp>
    </p:spTree>
    <p:extLst>
      <p:ext uri="{BB962C8B-B14F-4D97-AF65-F5344CB8AC3E}">
        <p14:creationId xmlns:p14="http://schemas.microsoft.com/office/powerpoint/2010/main" val="2153675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D53CB-DAE4-DFC1-8EB1-48C39946C560}"/>
              </a:ext>
            </a:extLst>
          </p:cNvPr>
          <p:cNvSpPr>
            <a:spLocks noGrp="1"/>
          </p:cNvSpPr>
          <p:nvPr>
            <p:ph type="title"/>
          </p:nvPr>
        </p:nvSpPr>
        <p:spPr>
          <a:xfrm>
            <a:off x="838200" y="365125"/>
            <a:ext cx="10515600" cy="2845786"/>
          </a:xfrm>
        </p:spPr>
        <p:txBody>
          <a:bodyPr>
            <a:normAutofit/>
          </a:bodyPr>
          <a:lstStyle/>
          <a:p>
            <a:r>
              <a:rPr lang="en-US" dirty="0">
                <a:latin typeface="Comic Sans MS" panose="030F0902030302020204" pitchFamily="66" charset="0"/>
              </a:rPr>
              <a:t>Organelles are </a:t>
            </a:r>
            <a:r>
              <a:rPr lang="en-US" dirty="0" err="1">
                <a:latin typeface="Comic Sans MS" panose="030F0902030302020204" pitchFamily="66" charset="0"/>
              </a:rPr>
              <a:t>specialised</a:t>
            </a:r>
            <a:r>
              <a:rPr lang="en-US" dirty="0">
                <a:latin typeface="Comic Sans MS" panose="030F0902030302020204" pitchFamily="66" charset="0"/>
              </a:rPr>
              <a:t> structures that work together to keep the cell alive and functioning correctly</a:t>
            </a:r>
          </a:p>
        </p:txBody>
      </p:sp>
      <p:sp>
        <p:nvSpPr>
          <p:cNvPr id="3" name="Content Placeholder 2">
            <a:extLst>
              <a:ext uri="{FF2B5EF4-FFF2-40B4-BE49-F238E27FC236}">
                <a16:creationId xmlns:a16="http://schemas.microsoft.com/office/drawing/2014/main" id="{B309E929-030D-C24F-2807-0B1B71FF0CEA}"/>
              </a:ext>
            </a:extLst>
          </p:cNvPr>
          <p:cNvSpPr>
            <a:spLocks noGrp="1"/>
          </p:cNvSpPr>
          <p:nvPr>
            <p:ph idx="1"/>
          </p:nvPr>
        </p:nvSpPr>
        <p:spPr>
          <a:xfrm>
            <a:off x="838200" y="3647089"/>
            <a:ext cx="10515600" cy="2529873"/>
          </a:xfrm>
        </p:spPr>
        <p:txBody>
          <a:bodyPr>
            <a:normAutofit/>
          </a:bodyPr>
          <a:lstStyle/>
          <a:p>
            <a:pPr marL="0" indent="0" algn="l">
              <a:lnSpc>
                <a:spcPct val="150000"/>
              </a:lnSpc>
              <a:buNone/>
            </a:pPr>
            <a:r>
              <a:rPr lang="en-AU" b="0" i="0" dirty="0">
                <a:solidFill>
                  <a:srgbClr val="364152"/>
                </a:solidFill>
                <a:effectLst/>
                <a:highlight>
                  <a:srgbClr val="FFFFFF"/>
                </a:highlight>
                <a:latin typeface="Comic Sans MS" panose="030F0902030302020204" pitchFamily="66" charset="0"/>
              </a:rPr>
              <a:t>Just like how different parts of a car work together to make it run smoothly, organelles have specific roles that contribute to the overall health of the cell.</a:t>
            </a:r>
          </a:p>
          <a:p>
            <a:endParaRPr lang="en-US" dirty="0"/>
          </a:p>
        </p:txBody>
      </p:sp>
    </p:spTree>
    <p:extLst>
      <p:ext uri="{BB962C8B-B14F-4D97-AF65-F5344CB8AC3E}">
        <p14:creationId xmlns:p14="http://schemas.microsoft.com/office/powerpoint/2010/main" val="3159402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6C802-011D-33D5-EC65-2555EAD759C2}"/>
              </a:ext>
            </a:extLst>
          </p:cNvPr>
          <p:cNvSpPr>
            <a:spLocks noGrp="1"/>
          </p:cNvSpPr>
          <p:nvPr>
            <p:ph type="title"/>
          </p:nvPr>
        </p:nvSpPr>
        <p:spPr/>
        <p:txBody>
          <a:bodyPr/>
          <a:lstStyle/>
          <a:p>
            <a:r>
              <a:rPr lang="en-US" dirty="0">
                <a:latin typeface="Comic Sans MS" panose="030F0902030302020204" pitchFamily="66" charset="0"/>
              </a:rPr>
              <a:t>Organelles help cells adapt to changes in their environment</a:t>
            </a:r>
          </a:p>
        </p:txBody>
      </p:sp>
      <p:sp>
        <p:nvSpPr>
          <p:cNvPr id="3" name="Content Placeholder 2">
            <a:extLst>
              <a:ext uri="{FF2B5EF4-FFF2-40B4-BE49-F238E27FC236}">
                <a16:creationId xmlns:a16="http://schemas.microsoft.com/office/drawing/2014/main" id="{1804CC95-CAE4-A55F-477E-98970620C338}"/>
              </a:ext>
            </a:extLst>
          </p:cNvPr>
          <p:cNvSpPr>
            <a:spLocks noGrp="1"/>
          </p:cNvSpPr>
          <p:nvPr>
            <p:ph idx="1"/>
          </p:nvPr>
        </p:nvSpPr>
        <p:spPr/>
        <p:txBody>
          <a:bodyPr/>
          <a:lstStyle/>
          <a:p>
            <a:pPr marL="0" indent="0">
              <a:lnSpc>
                <a:spcPct val="200000"/>
              </a:lnSpc>
              <a:buNone/>
            </a:pPr>
            <a:r>
              <a:rPr lang="en-AU" b="0" i="0" dirty="0">
                <a:solidFill>
                  <a:srgbClr val="364152"/>
                </a:solidFill>
                <a:effectLst/>
                <a:highlight>
                  <a:srgbClr val="FFFFFF"/>
                </a:highlight>
                <a:latin typeface="Comic Sans MS" panose="030F0902030302020204" pitchFamily="66" charset="0"/>
              </a:rPr>
              <a:t>Without organelles, cells would not be able to perform vital functions like growth, repair, and reproduction.</a:t>
            </a:r>
          </a:p>
          <a:p>
            <a:endParaRPr lang="en-US" dirty="0"/>
          </a:p>
        </p:txBody>
      </p:sp>
    </p:spTree>
    <p:extLst>
      <p:ext uri="{BB962C8B-B14F-4D97-AF65-F5344CB8AC3E}">
        <p14:creationId xmlns:p14="http://schemas.microsoft.com/office/powerpoint/2010/main" val="4058807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8DE416-54E5-B390-DA49-0A830D2578BA}"/>
              </a:ext>
            </a:extLst>
          </p:cNvPr>
          <p:cNvSpPr>
            <a:spLocks noGrp="1"/>
          </p:cNvSpPr>
          <p:nvPr>
            <p:ph type="title"/>
          </p:nvPr>
        </p:nvSpPr>
        <p:spPr>
          <a:xfrm>
            <a:off x="640080" y="325369"/>
            <a:ext cx="4368602" cy="1956841"/>
          </a:xfrm>
        </p:spPr>
        <p:txBody>
          <a:bodyPr anchor="b">
            <a:normAutofit/>
          </a:bodyPr>
          <a:lstStyle/>
          <a:p>
            <a:r>
              <a:rPr lang="en-AU" sz="5400" b="1" i="0">
                <a:effectLst/>
                <a:highlight>
                  <a:srgbClr val="FFFFFF"/>
                </a:highlight>
                <a:latin typeface="Comic Sans MS" panose="030F0902030302020204" pitchFamily="66" charset="0"/>
              </a:rPr>
              <a:t>Cell Membrane</a:t>
            </a:r>
            <a:endParaRPr lang="en-US" sz="5400">
              <a:latin typeface="Comic Sans MS" panose="030F0902030302020204" pitchFamily="66" charset="0"/>
            </a:endParaRPr>
          </a:p>
        </p:txBody>
      </p:sp>
      <p:sp>
        <p:nvSpPr>
          <p:cNvPr id="820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1F0039E-B137-B8DD-6E9C-17B94EF15959}"/>
              </a:ext>
            </a:extLst>
          </p:cNvPr>
          <p:cNvSpPr>
            <a:spLocks noGrp="1"/>
          </p:cNvSpPr>
          <p:nvPr>
            <p:ph idx="1"/>
          </p:nvPr>
        </p:nvSpPr>
        <p:spPr>
          <a:xfrm>
            <a:off x="640080" y="2872899"/>
            <a:ext cx="4243589" cy="3320668"/>
          </a:xfrm>
        </p:spPr>
        <p:txBody>
          <a:bodyPr>
            <a:normAutofit lnSpcReduction="10000"/>
          </a:bodyPr>
          <a:lstStyle/>
          <a:p>
            <a:pPr marL="0" indent="0">
              <a:lnSpc>
                <a:spcPct val="200000"/>
              </a:lnSpc>
              <a:buNone/>
            </a:pPr>
            <a:r>
              <a:rPr lang="en-AU" sz="2200" b="0" i="0" dirty="0">
                <a:effectLst/>
                <a:highlight>
                  <a:srgbClr val="FFFFFF"/>
                </a:highlight>
                <a:latin typeface="Comic Sans MS" panose="030F0902030302020204" pitchFamily="66" charset="0"/>
              </a:rPr>
              <a:t>The cell membrane acts as the border patrol of the cell, controlling what goes in and out to maintain the cell's internal environment.</a:t>
            </a:r>
          </a:p>
          <a:p>
            <a:endParaRPr lang="en-US" sz="2200" dirty="0"/>
          </a:p>
        </p:txBody>
      </p:sp>
      <p:pic>
        <p:nvPicPr>
          <p:cNvPr id="8198" name="Picture 6" descr="Structure of the cell membrane. | Download Scientific Diagram">
            <a:extLst>
              <a:ext uri="{FF2B5EF4-FFF2-40B4-BE49-F238E27FC236}">
                <a16:creationId xmlns:a16="http://schemas.microsoft.com/office/drawing/2014/main" id="{6DA67536-FB0B-A53A-4769-04CF67FA14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7192" y="1365374"/>
            <a:ext cx="6394728" cy="356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0246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B46762-4847-5F2A-76B9-FBC1B6253A68}"/>
              </a:ext>
            </a:extLst>
          </p:cNvPr>
          <p:cNvSpPr>
            <a:spLocks noGrp="1"/>
          </p:cNvSpPr>
          <p:nvPr>
            <p:ph type="title"/>
          </p:nvPr>
        </p:nvSpPr>
        <p:spPr>
          <a:xfrm>
            <a:off x="640080" y="325369"/>
            <a:ext cx="4368602" cy="1956841"/>
          </a:xfrm>
        </p:spPr>
        <p:txBody>
          <a:bodyPr anchor="b">
            <a:normAutofit/>
          </a:bodyPr>
          <a:lstStyle/>
          <a:p>
            <a:r>
              <a:rPr lang="en-AU" sz="5400" b="1" i="0">
                <a:effectLst/>
                <a:highlight>
                  <a:srgbClr val="FFFFFF"/>
                </a:highlight>
                <a:latin typeface="Comic Sans MS" panose="030F0902030302020204" pitchFamily="66" charset="0"/>
              </a:rPr>
              <a:t>Nucleus</a:t>
            </a:r>
            <a:endParaRPr lang="en-US" sz="5400">
              <a:latin typeface="Comic Sans MS" panose="030F0902030302020204" pitchFamily="66" charset="0"/>
            </a:endParaRP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A84352B-31EF-45CB-A8F9-F98869A31FB8}"/>
              </a:ext>
            </a:extLst>
          </p:cNvPr>
          <p:cNvSpPr>
            <a:spLocks noGrp="1"/>
          </p:cNvSpPr>
          <p:nvPr>
            <p:ph idx="1"/>
          </p:nvPr>
        </p:nvSpPr>
        <p:spPr>
          <a:xfrm>
            <a:off x="640080" y="2872899"/>
            <a:ext cx="4243589" cy="3641444"/>
          </a:xfrm>
        </p:spPr>
        <p:txBody>
          <a:bodyPr>
            <a:normAutofit fontScale="85000" lnSpcReduction="10000"/>
          </a:bodyPr>
          <a:lstStyle/>
          <a:p>
            <a:pPr marL="0" indent="0">
              <a:lnSpc>
                <a:spcPct val="200000"/>
              </a:lnSpc>
              <a:buNone/>
            </a:pPr>
            <a:r>
              <a:rPr lang="en-AU" sz="2300" b="0" i="0" dirty="0">
                <a:effectLst/>
                <a:highlight>
                  <a:srgbClr val="FFFFFF"/>
                </a:highlight>
                <a:latin typeface="Comic Sans MS" panose="030F0902030302020204" pitchFamily="66" charset="0"/>
              </a:rPr>
              <a:t>One of the most crucial organelles in a cell is the nucleus, often referred to as the "control </a:t>
            </a:r>
            <a:r>
              <a:rPr lang="en-AU" sz="2300" b="0" i="0" dirty="0" err="1">
                <a:effectLst/>
                <a:highlight>
                  <a:srgbClr val="FFFFFF"/>
                </a:highlight>
                <a:latin typeface="Comic Sans MS" panose="030F0902030302020204" pitchFamily="66" charset="0"/>
              </a:rPr>
              <a:t>center</a:t>
            </a:r>
            <a:r>
              <a:rPr lang="en-AU" sz="2300" b="0" i="0" dirty="0">
                <a:effectLst/>
                <a:highlight>
                  <a:srgbClr val="FFFFFF"/>
                </a:highlight>
                <a:latin typeface="Comic Sans MS" panose="030F0902030302020204" pitchFamily="66" charset="0"/>
              </a:rPr>
              <a:t>."  The nucleus houses the genetic material (DNA) and </a:t>
            </a:r>
            <a:r>
              <a:rPr lang="en-AU" sz="2300" dirty="0">
                <a:highlight>
                  <a:srgbClr val="FFFFFF"/>
                </a:highlight>
                <a:latin typeface="Comic Sans MS" panose="030F0902030302020204" pitchFamily="66" charset="0"/>
              </a:rPr>
              <a:t>directs</a:t>
            </a:r>
            <a:r>
              <a:rPr lang="en-AU" sz="2300" b="0" i="0" dirty="0">
                <a:effectLst/>
                <a:highlight>
                  <a:srgbClr val="FFFFFF"/>
                </a:highlight>
                <a:latin typeface="Comic Sans MS" panose="030F0902030302020204" pitchFamily="66" charset="0"/>
              </a:rPr>
              <a:t> the cell's activities.</a:t>
            </a:r>
          </a:p>
          <a:p>
            <a:pPr marL="0" indent="0">
              <a:lnSpc>
                <a:spcPct val="200000"/>
              </a:lnSpc>
              <a:buNone/>
            </a:pPr>
            <a:endParaRPr lang="en-AU" sz="2200" b="0" i="0" dirty="0">
              <a:effectLst/>
              <a:highlight>
                <a:srgbClr val="FFFFFF"/>
              </a:highlight>
              <a:latin typeface="Comic Sans MS" panose="030F0902030302020204" pitchFamily="66" charset="0"/>
            </a:endParaRPr>
          </a:p>
          <a:p>
            <a:endParaRPr lang="en-US" sz="2200" dirty="0"/>
          </a:p>
        </p:txBody>
      </p:sp>
      <p:pic>
        <p:nvPicPr>
          <p:cNvPr id="4" name="Picture 2" descr="Nucleus Stock Illustrations – 39,410 Nucleus Stock Illustrations, Vectors &amp;  Clipart - Dreamstime">
            <a:extLst>
              <a:ext uri="{FF2B5EF4-FFF2-40B4-BE49-F238E27FC236}">
                <a16:creationId xmlns:a16="http://schemas.microsoft.com/office/drawing/2014/main" id="{BDCC0F45-43C0-BD02-C21A-0973A496A66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536" r="1" b="1"/>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498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03505-3EBE-D39D-FBDD-97562656B922}"/>
              </a:ext>
            </a:extLst>
          </p:cNvPr>
          <p:cNvSpPr>
            <a:spLocks noGrp="1"/>
          </p:cNvSpPr>
          <p:nvPr>
            <p:ph type="title"/>
          </p:nvPr>
        </p:nvSpPr>
        <p:spPr/>
        <p:txBody>
          <a:bodyPr/>
          <a:lstStyle/>
          <a:p>
            <a:r>
              <a:rPr lang="en-AU" sz="5400" b="1" i="0" dirty="0">
                <a:solidFill>
                  <a:srgbClr val="364152"/>
                </a:solidFill>
                <a:effectLst/>
                <a:highlight>
                  <a:srgbClr val="FFFFFF"/>
                </a:highlight>
                <a:latin typeface="Comic Sans MS" panose="030F0902030302020204" pitchFamily="66" charset="0"/>
              </a:rPr>
              <a:t>Nucleolus</a:t>
            </a:r>
            <a:endParaRPr lang="en-US" dirty="0">
              <a:latin typeface="Comic Sans MS" panose="030F0902030302020204" pitchFamily="66" charset="0"/>
            </a:endParaRPr>
          </a:p>
        </p:txBody>
      </p:sp>
      <p:sp>
        <p:nvSpPr>
          <p:cNvPr id="3" name="Content Placeholder 2">
            <a:extLst>
              <a:ext uri="{FF2B5EF4-FFF2-40B4-BE49-F238E27FC236}">
                <a16:creationId xmlns:a16="http://schemas.microsoft.com/office/drawing/2014/main" id="{19178DC3-9701-92DB-EF0D-C23FA889488C}"/>
              </a:ext>
            </a:extLst>
          </p:cNvPr>
          <p:cNvSpPr>
            <a:spLocks noGrp="1"/>
          </p:cNvSpPr>
          <p:nvPr>
            <p:ph idx="1"/>
          </p:nvPr>
        </p:nvSpPr>
        <p:spPr>
          <a:xfrm>
            <a:off x="838200" y="1825625"/>
            <a:ext cx="4450492" cy="4351338"/>
          </a:xfrm>
        </p:spPr>
        <p:txBody>
          <a:bodyPr>
            <a:normAutofit/>
          </a:bodyPr>
          <a:lstStyle/>
          <a:p>
            <a:pPr marL="0" indent="0" algn="l">
              <a:lnSpc>
                <a:spcPct val="200000"/>
              </a:lnSpc>
              <a:buNone/>
            </a:pPr>
            <a:r>
              <a:rPr lang="en-AU" b="0" i="0" dirty="0">
                <a:solidFill>
                  <a:srgbClr val="364152"/>
                </a:solidFill>
                <a:effectLst/>
                <a:highlight>
                  <a:srgbClr val="FFFFFF"/>
                </a:highlight>
                <a:latin typeface="Comic Sans MS" panose="030F0902030302020204" pitchFamily="66" charset="0"/>
              </a:rPr>
              <a:t>Inside the nucleus, the nucleolus plays a key role in making ribosomes, the cell's protein factories.</a:t>
            </a:r>
          </a:p>
          <a:p>
            <a:endParaRPr lang="en-US" dirty="0"/>
          </a:p>
        </p:txBody>
      </p:sp>
      <p:pic>
        <p:nvPicPr>
          <p:cNvPr id="7170" name="Picture 2" descr="Nucleolus - Function, Difference Between Nucleus &amp; Nucleolus">
            <a:extLst>
              <a:ext uri="{FF2B5EF4-FFF2-40B4-BE49-F238E27FC236}">
                <a16:creationId xmlns:a16="http://schemas.microsoft.com/office/drawing/2014/main" id="{8E3978EF-3C44-C55A-9547-581B654E35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4005" y="3534031"/>
            <a:ext cx="4751889" cy="2958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233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57" name="Arc 205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4E56575-DA09-E426-D6A1-8CAA8B954DCA}"/>
              </a:ext>
            </a:extLst>
          </p:cNvPr>
          <p:cNvSpPr>
            <a:spLocks noGrp="1"/>
          </p:cNvSpPr>
          <p:nvPr>
            <p:ph type="title"/>
          </p:nvPr>
        </p:nvSpPr>
        <p:spPr>
          <a:xfrm>
            <a:off x="5894962" y="479493"/>
            <a:ext cx="5458838" cy="1325563"/>
          </a:xfrm>
        </p:spPr>
        <p:txBody>
          <a:bodyPr>
            <a:normAutofit/>
          </a:bodyPr>
          <a:lstStyle/>
          <a:p>
            <a:r>
              <a:rPr lang="en-US" dirty="0">
                <a:latin typeface="Comic Sans MS" panose="030F0902030302020204" pitchFamily="66" charset="0"/>
              </a:rPr>
              <a:t>Ribosome</a:t>
            </a:r>
          </a:p>
        </p:txBody>
      </p:sp>
      <p:sp>
        <p:nvSpPr>
          <p:cNvPr id="2059" name="Freeform: Shape 205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descr="Ribosomes: Structure, Types, Functions and Diagram">
            <a:extLst>
              <a:ext uri="{FF2B5EF4-FFF2-40B4-BE49-F238E27FC236}">
                <a16:creationId xmlns:a16="http://schemas.microsoft.com/office/drawing/2014/main" id="{E806652E-F513-B92F-D6D4-2060F6FFD6A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3182" y="2090065"/>
            <a:ext cx="4777381" cy="2508125"/>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2538359-281C-37A7-B61B-C02633F84E96}"/>
              </a:ext>
            </a:extLst>
          </p:cNvPr>
          <p:cNvSpPr>
            <a:spLocks noGrp="1"/>
          </p:cNvSpPr>
          <p:nvPr>
            <p:ph idx="1"/>
          </p:nvPr>
        </p:nvSpPr>
        <p:spPr>
          <a:xfrm>
            <a:off x="5894962" y="1984443"/>
            <a:ext cx="5458838" cy="4192520"/>
          </a:xfrm>
        </p:spPr>
        <p:txBody>
          <a:bodyPr>
            <a:normAutofit/>
          </a:bodyPr>
          <a:lstStyle/>
          <a:p>
            <a:pPr marL="0" indent="0">
              <a:lnSpc>
                <a:spcPct val="150000"/>
              </a:lnSpc>
              <a:buNone/>
            </a:pPr>
            <a:r>
              <a:rPr lang="en-AU" b="0" i="0" dirty="0">
                <a:effectLst/>
                <a:highlight>
                  <a:srgbClr val="FFFFFF"/>
                </a:highlight>
                <a:latin typeface="Comic Sans MS" panose="030F0902030302020204" pitchFamily="66" charset="0"/>
              </a:rPr>
              <a:t>Ribosomes are where proteins are synthesised, following the instructions encoded in the DNA.</a:t>
            </a:r>
          </a:p>
          <a:p>
            <a:endParaRPr lang="en-US" b="1" dirty="0"/>
          </a:p>
        </p:txBody>
      </p:sp>
    </p:spTree>
    <p:extLst>
      <p:ext uri="{BB962C8B-B14F-4D97-AF65-F5344CB8AC3E}">
        <p14:creationId xmlns:p14="http://schemas.microsoft.com/office/powerpoint/2010/main" val="4077250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5" name="Rectangle 1127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5250DE-A841-B80B-9C68-7CB2F1597344}"/>
              </a:ext>
            </a:extLst>
          </p:cNvPr>
          <p:cNvSpPr>
            <a:spLocks noGrp="1"/>
          </p:cNvSpPr>
          <p:nvPr>
            <p:ph type="title"/>
          </p:nvPr>
        </p:nvSpPr>
        <p:spPr>
          <a:xfrm>
            <a:off x="630936" y="639520"/>
            <a:ext cx="3429000" cy="1719072"/>
          </a:xfrm>
        </p:spPr>
        <p:txBody>
          <a:bodyPr anchor="b">
            <a:normAutofit/>
          </a:bodyPr>
          <a:lstStyle/>
          <a:p>
            <a:r>
              <a:rPr lang="en-AU" sz="3400" b="1" i="0">
                <a:effectLst/>
                <a:highlight>
                  <a:srgbClr val="FFFFFF"/>
                </a:highlight>
                <a:latin typeface="Comic Sans MS" panose="030F0902030302020204" pitchFamily="66" charset="0"/>
              </a:rPr>
              <a:t>Rough Endoplasmic Reticulum (ER)</a:t>
            </a:r>
            <a:endParaRPr lang="en-US" sz="3400">
              <a:latin typeface="Comic Sans MS" panose="030F0902030302020204" pitchFamily="66" charset="0"/>
            </a:endParaRPr>
          </a:p>
        </p:txBody>
      </p:sp>
      <p:sp>
        <p:nvSpPr>
          <p:cNvPr id="1127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4ED6A6C-BF8F-3E88-E187-41CDC742403B}"/>
              </a:ext>
            </a:extLst>
          </p:cNvPr>
          <p:cNvSpPr>
            <a:spLocks noGrp="1"/>
          </p:cNvSpPr>
          <p:nvPr>
            <p:ph idx="1"/>
          </p:nvPr>
        </p:nvSpPr>
        <p:spPr>
          <a:xfrm>
            <a:off x="630936" y="2807208"/>
            <a:ext cx="3429000" cy="3410712"/>
          </a:xfrm>
        </p:spPr>
        <p:txBody>
          <a:bodyPr anchor="t">
            <a:normAutofit/>
          </a:bodyPr>
          <a:lstStyle/>
          <a:p>
            <a:pPr marL="0" indent="0">
              <a:buNone/>
            </a:pPr>
            <a:r>
              <a:rPr lang="en-AU" sz="2200" b="0" i="0">
                <a:effectLst/>
                <a:highlight>
                  <a:srgbClr val="FFFFFF"/>
                </a:highlight>
                <a:latin typeface="Comic Sans MS" panose="030F0902030302020204" pitchFamily="66" charset="0"/>
              </a:rPr>
              <a:t>The rough ER has ribosomes attached to its surface and is involved in protein synthesis and transport</a:t>
            </a:r>
            <a:endParaRPr lang="en-US" sz="2200">
              <a:latin typeface="Comic Sans MS" panose="030F0902030302020204" pitchFamily="66" charset="0"/>
            </a:endParaRPr>
          </a:p>
          <a:p>
            <a:pPr marL="0" indent="0">
              <a:buNone/>
            </a:pPr>
            <a:endParaRPr lang="en-US" sz="2200"/>
          </a:p>
        </p:txBody>
      </p:sp>
      <p:pic>
        <p:nvPicPr>
          <p:cNvPr id="11270" name="Picture 6" descr="Endoplasmic Reticulum (Rough)">
            <a:extLst>
              <a:ext uri="{FF2B5EF4-FFF2-40B4-BE49-F238E27FC236}">
                <a16:creationId xmlns:a16="http://schemas.microsoft.com/office/drawing/2014/main" id="{3E45CE65-FAA3-1C60-3343-13A44296B8C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254328"/>
            <a:ext cx="6903720" cy="4349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09199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80B15804-0FF4-41F0-B794-94EA4DA4A6D0}"/>
</file>

<file path=customXml/itemProps2.xml><?xml version="1.0" encoding="utf-8"?>
<ds:datastoreItem xmlns:ds="http://schemas.openxmlformats.org/officeDocument/2006/customXml" ds:itemID="{B5C5703E-5508-4F88-9618-A0C83BC4A3BC}"/>
</file>

<file path=customXml/itemProps3.xml><?xml version="1.0" encoding="utf-8"?>
<ds:datastoreItem xmlns:ds="http://schemas.openxmlformats.org/officeDocument/2006/customXml" ds:itemID="{DEBD3DB5-F18F-4733-A1C4-5FC5F1255B16}"/>
</file>

<file path=docProps/app.xml><?xml version="1.0" encoding="utf-8"?>
<Properties xmlns="http://schemas.openxmlformats.org/officeDocument/2006/extended-properties" xmlns:vt="http://schemas.openxmlformats.org/officeDocument/2006/docPropsVTypes">
  <TotalTime>303</TotalTime>
  <Words>539</Words>
  <Application>Microsoft Macintosh PowerPoint</Application>
  <PresentationFormat>Widescreen</PresentationFormat>
  <Paragraphs>34</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Aptos Display</vt:lpstr>
      <vt:lpstr>Arial</vt:lpstr>
      <vt:lpstr>Calibri</vt:lpstr>
      <vt:lpstr>Comic Sans MS</vt:lpstr>
      <vt:lpstr>Inter</vt:lpstr>
      <vt:lpstr>Office Theme</vt:lpstr>
      <vt:lpstr>Exploring Cells and Organelles</vt:lpstr>
      <vt:lpstr>Cells are the building blocks of all living things</vt:lpstr>
      <vt:lpstr>Organelles are specialised structures that work together to keep the cell alive and functioning correctly</vt:lpstr>
      <vt:lpstr>Organelles help cells adapt to changes in their environment</vt:lpstr>
      <vt:lpstr>Cell Membrane</vt:lpstr>
      <vt:lpstr>Nucleus</vt:lpstr>
      <vt:lpstr>Nucleolus</vt:lpstr>
      <vt:lpstr>Ribosome</vt:lpstr>
      <vt:lpstr>Rough Endoplasmic Reticulum (ER)</vt:lpstr>
      <vt:lpstr>Golgi body</vt:lpstr>
      <vt:lpstr>Vacuole</vt:lpstr>
      <vt:lpstr>Mitochondria</vt:lpstr>
      <vt:lpstr>Cytoplasm</vt:lpstr>
      <vt:lpstr>Centrioles</vt:lpstr>
      <vt:lpstr>Lysosome</vt:lpstr>
      <vt:lpstr>Smooth Endoplasmic Reticulum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Cells and Organelles</dc:title>
  <dc:creator>CHANDLER Felicity [Southern River College]</dc:creator>
  <cp:lastModifiedBy>CHANDLER Felicity [Southern River College]</cp:lastModifiedBy>
  <cp:revision>1</cp:revision>
  <dcterms:created xsi:type="dcterms:W3CDTF">2024-04-26T00:09:17Z</dcterms:created>
  <dcterms:modified xsi:type="dcterms:W3CDTF">2024-04-26T05:13:00Z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ies>
</file>