
<file path=[Content_Types].xml><?xml version="1.0" encoding="utf-8"?>
<Types xmlns="http://schemas.openxmlformats.org/package/2006/content-types">
  <Default Extension="bin" ContentType="application/vnd.openxmlformats-officedocument.presentationml.printerSetting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0" r:id="rId2"/>
    <p:sldId id="281" r:id="rId3"/>
    <p:sldId id="282"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8" d="100"/>
          <a:sy n="68" d="100"/>
        </p:scale>
        <p:origin x="-1752" y="-4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3" Type="http://schemas.openxmlformats.org/officeDocument/2006/relationships/slide" Target="slides/slide12.xml"/><Relationship Id="rId18" Type="http://schemas.openxmlformats.org/officeDocument/2006/relationships/slide" Target="slides/slide17.xml"/><Relationship Id="rId21" Type="http://schemas.openxmlformats.org/officeDocument/2006/relationships/slide" Target="slides/slide20.xml"/><Relationship Id="rId3" Type="http://schemas.openxmlformats.org/officeDocument/2006/relationships/slide" Target="slides/slide2.xml"/><Relationship Id="rId34" Type="http://schemas.openxmlformats.org/officeDocument/2006/relationships/customXml" Target="../customXml/item2.xml"/><Relationship Id="rId25" Type="http://schemas.openxmlformats.org/officeDocument/2006/relationships/slide" Target="slides/slide24.xml"/><Relationship Id="rId12" Type="http://schemas.openxmlformats.org/officeDocument/2006/relationships/slide" Target="slides/slide11.xml"/><Relationship Id="rId17" Type="http://schemas.openxmlformats.org/officeDocument/2006/relationships/slide" Target="slides/slide16.xml"/><Relationship Id="rId7" Type="http://schemas.openxmlformats.org/officeDocument/2006/relationships/slide" Target="slides/slide6.xml"/><Relationship Id="rId33" Type="http://schemas.openxmlformats.org/officeDocument/2006/relationships/customXml" Target="../customXml/item1.xml"/><Relationship Id="rId20" Type="http://schemas.openxmlformats.org/officeDocument/2006/relationships/slide" Target="slides/slide19.xml"/><Relationship Id="rId29" Type="http://schemas.openxmlformats.org/officeDocument/2006/relationships/presProps" Target="presProps.xml"/><Relationship Id="rId16" Type="http://schemas.openxmlformats.org/officeDocument/2006/relationships/slide" Target="slides/slide15.xml"/><Relationship Id="rId2" Type="http://schemas.openxmlformats.org/officeDocument/2006/relationships/slide" Target="slides/slide1.xml"/><Relationship Id="rId24" Type="http://schemas.openxmlformats.org/officeDocument/2006/relationships/slide" Target="slides/slide23.xml"/><Relationship Id="rId32" Type="http://schemas.openxmlformats.org/officeDocument/2006/relationships/tableStyles" Target="tableStyles.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printerSettings" Target="printerSettings/printerSettings1.bin"/><Relationship Id="rId15" Type="http://schemas.openxmlformats.org/officeDocument/2006/relationships/slide" Target="slides/slide14.xml"/><Relationship Id="rId5" Type="http://schemas.openxmlformats.org/officeDocument/2006/relationships/slide" Target="slides/slide4.xml"/><Relationship Id="rId3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9" Type="http://schemas.openxmlformats.org/officeDocument/2006/relationships/slide" Target="slides/slide8.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14" Type="http://schemas.openxmlformats.org/officeDocument/2006/relationships/slide" Target="slides/slide13.xml"/><Relationship Id="rId4" Type="http://schemas.openxmlformats.org/officeDocument/2006/relationships/slide" Target="slides/slide3.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8EDB0D-DA98-4368-B88A-1A9BA5C89829}" type="datetimeFigureOut">
              <a:rPr lang="en-US" smtClean="0"/>
              <a:t>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44810-D32B-4DE0-9B7E-FA243C3735B9}" type="slidenum">
              <a:rPr lang="en-US" smtClean="0"/>
              <a:t>‹#›</a:t>
            </a:fld>
            <a:endParaRPr lang="en-US"/>
          </a:p>
        </p:txBody>
      </p:sp>
    </p:spTree>
    <p:extLst>
      <p:ext uri="{BB962C8B-B14F-4D97-AF65-F5344CB8AC3E}">
        <p14:creationId xmlns:p14="http://schemas.microsoft.com/office/powerpoint/2010/main" val="216175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9117153-AD3C-4D45-AD34-776F0B3B38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64763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728C59E-2592-4A1A-9951-CFC612A84F3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44424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3052055-947F-48E3-A2E0-37A49EE5760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71412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73D36C8-7CD9-4723-8266-E016703D7DD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180837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D51A1CE-D544-48A0-9F02-7E4CFF92070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7284758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156F5F1-2D79-4067-8DCF-FEFD3828342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513560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39DCEB03-1A16-4558-B384-EC920335B6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231660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7C4CF69-B4A7-4133-BC07-E61D314160C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240928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8623F1D-3AF0-4B60-9B99-71119997EB2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55742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AC0EDB3-1EDE-484D-8FB6-DCB55D28089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804237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0BF5DD-784F-40FA-B8CE-4127BF132CE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43406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latin typeface="Arial"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latin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CF73CBB4-8116-4417-AC1B-779F8CAE6D22}" type="slidenum">
              <a:rPr lang="en-US">
                <a:solidFill>
                  <a:srgbClr val="000000"/>
                </a:solidFill>
                <a:latin typeface="Arial" charset="0"/>
              </a:rPr>
              <a:pPr fontAlgn="base">
                <a:spcBef>
                  <a:spcPct val="0"/>
                </a:spcBef>
                <a:spcAft>
                  <a:spcPct val="0"/>
                </a:spcAft>
              </a:pPr>
              <a:t>‹#›</a:t>
            </a:fld>
            <a:endParaRPr lang="en-US">
              <a:solidFill>
                <a:srgbClr val="000000"/>
              </a:solidFill>
              <a:latin typeface="Arial" charset="0"/>
            </a:endParaRPr>
          </a:p>
        </p:txBody>
      </p:sp>
    </p:spTree>
    <p:extLst>
      <p:ext uri="{BB962C8B-B14F-4D97-AF65-F5344CB8AC3E}">
        <p14:creationId xmlns:p14="http://schemas.microsoft.com/office/powerpoint/2010/main" val="1176758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microsoft.com/office/2007/relationships/hdphoto" Target="../media/hdphoto4.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microsoft.com/office/2007/relationships/hdphoto" Target="../media/hdphoto5.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6.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7.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microsoft.com/office/2007/relationships/hdphoto" Target="../media/hdphoto8.wdp"/><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9.wdp"/><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1.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1" Type="http://schemas.openxmlformats.org/officeDocument/2006/relationships/hyperlink" Target="https://www.teacherspayteachers.com/Store/Kimberly-Geswein-Fonts" TargetMode="External"/><Relationship Id="rId12" Type="http://schemas.openxmlformats.org/officeDocument/2006/relationships/hyperlink" Target="http://www.teacherspayteachers.com/Store/This-Little-Piggy-Reads/Category/Fonts" TargetMode="External"/><Relationship Id="rId13" Type="http://schemas.openxmlformats.org/officeDocument/2006/relationships/hyperlink" Target="http://www.teacherspayteachers.com/Store/Khrys-Bosland/Category/Fonts" TargetMode="External"/><Relationship Id="rId14" Type="http://schemas.openxmlformats.org/officeDocument/2006/relationships/hyperlink" Target="https://www.youtube.com/c/GettingNerdy" TargetMode="External"/><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https://www.teacherspayteachers.com/Store/Getting-Nerdy-With-Mel-And-Gerdy" TargetMode="External"/><Relationship Id="rId4" Type="http://schemas.openxmlformats.org/officeDocument/2006/relationships/hyperlink" Target="mailto:gettingnerdywithmelandgerdy@gmail.com" TargetMode="External"/><Relationship Id="rId5" Type="http://schemas.openxmlformats.org/officeDocument/2006/relationships/hyperlink" Target="http://www.teacherspayteachers.com/Store/Getting-Nerdy-With-Mel-And-Gerdy" TargetMode="External"/><Relationship Id="rId6" Type="http://schemas.openxmlformats.org/officeDocument/2006/relationships/hyperlink" Target="http://gettingnerdywithmelandgerdy.us8.list-manage1.com/subscribe?u=c1c4da1d72e65dac8abee53db&amp;id=8f877c906e" TargetMode="External"/><Relationship Id="rId7" Type="http://schemas.openxmlformats.org/officeDocument/2006/relationships/hyperlink" Target="https://instagram.com/gettingnerdy/" TargetMode="External"/><Relationship Id="rId8" Type="http://schemas.openxmlformats.org/officeDocument/2006/relationships/hyperlink" Target="https://www.pinterest.com/gettingnerdy" TargetMode="External"/><Relationship Id="rId9" Type="http://schemas.openxmlformats.org/officeDocument/2006/relationships/hyperlink" Target="https://www.facebook.com/gettingnerdy" TargetMode="External"/><Relationship Id="rId10" Type="http://schemas.openxmlformats.org/officeDocument/2006/relationships/hyperlink" Target="https://www.teacherspayteachers.com/Store/Ashley-Hughes-3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6"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86444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http://images.clipart.com/thw/thw11/CL/5433_2005010014/000803_1087_35/21385048.thb.jpg?000803_1087_3504_v__v"/>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228600" y="228600"/>
            <a:ext cx="8686800" cy="6385034"/>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3048000"/>
            <a:ext cx="1905000" cy="3657600"/>
          </a:xfrm>
        </p:spPr>
        <p:txBody>
          <a:bodyPr/>
          <a:lstStyle/>
          <a:p>
            <a:r>
              <a:rPr lang="en-US" sz="40000" dirty="0">
                <a:latin typeface="Calibri" pitchFamily="34" charset="0"/>
                <a:cs typeface="Calibri" pitchFamily="34" charset="0"/>
              </a:rPr>
              <a:t>1</a:t>
            </a:r>
          </a:p>
        </p:txBody>
      </p:sp>
      <p:pic>
        <p:nvPicPr>
          <p:cNvPr id="6" name="Picture 2" descr="http://images.clipart.com/thw/thw11/CL/5344_2005010018/000803_1054_78/21705721.thb.jpg?000803_1054_7814_v__v"/>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0" b="100000" l="0" r="100000">
                        <a14:foregroundMark x1="18455" y1="27143" x2="33906" y2="28000"/>
                        <a14:foregroundMark x1="27039" y1="24857" x2="34764" y2="25143"/>
                        <a14:foregroundMark x1="22747" y1="10000" x2="48069" y2="5429"/>
                        <a14:foregroundMark x1="36052" y1="17143" x2="44635" y2="6857"/>
                      </a14:backgroundRemoval>
                    </a14:imgEffect>
                  </a14:imgLayer>
                </a14:imgProps>
              </a:ext>
              <a:ext uri="{28A0092B-C50C-407E-A947-70E740481C1C}">
                <a14:useLocalDpi xmlns:a14="http://schemas.microsoft.com/office/drawing/2010/main" val="0"/>
              </a:ext>
            </a:extLst>
          </a:blip>
          <a:srcRect/>
          <a:stretch>
            <a:fillRect/>
          </a:stretch>
        </p:blipFill>
        <p:spPr bwMode="auto">
          <a:xfrm>
            <a:off x="6553200" y="2990850"/>
            <a:ext cx="2219325" cy="3333750"/>
          </a:xfrm>
          <a:prstGeom prst="rect">
            <a:avLst/>
          </a:prstGeom>
          <a:noFill/>
          <a:extLst>
            <a:ext uri="{909E8E84-426E-40dd-AFC4-6F175D3DCCD1}">
              <a14:hiddenFill xmlns:a14="http://schemas.microsoft.com/office/drawing/2010/main">
                <a:solidFill>
                  <a:srgbClr val="FFFFFF"/>
                </a:solidFill>
              </a14:hiddenFill>
            </a:ext>
          </a:extLst>
        </p:spPr>
      </p:pic>
      <p:sp>
        <p:nvSpPr>
          <p:cNvPr id="234499" name="Rectangle 3"/>
          <p:cNvSpPr>
            <a:spLocks noGrp="1" noChangeArrowheads="1"/>
          </p:cNvSpPr>
          <p:nvPr>
            <p:ph type="body" idx="1"/>
          </p:nvPr>
        </p:nvSpPr>
        <p:spPr>
          <a:xfrm>
            <a:off x="2209800" y="1219200"/>
            <a:ext cx="5929477" cy="4338224"/>
          </a:xfrm>
        </p:spPr>
        <p:txBody>
          <a:bodyPr/>
          <a:lstStyle/>
          <a:p>
            <a:pPr marL="0" indent="0" algn="just">
              <a:buFontTx/>
              <a:buNone/>
            </a:pPr>
            <a:r>
              <a:rPr lang="en-US" sz="2800" dirty="0" smtClean="0">
                <a:latin typeface="Calibri" pitchFamily="34" charset="0"/>
                <a:cs typeface="Calibri" pitchFamily="34" charset="0"/>
              </a:rPr>
              <a:t>A volcano erupts spreading ash and spilling lava.  The </a:t>
            </a:r>
            <a:r>
              <a:rPr lang="en-US" sz="2800" dirty="0" err="1" smtClean="0">
                <a:latin typeface="Calibri" pitchFamily="34" charset="0"/>
                <a:cs typeface="Calibri" pitchFamily="34" charset="0"/>
              </a:rPr>
              <a:t>Banananana</a:t>
            </a:r>
            <a:r>
              <a:rPr lang="en-US" sz="2800" dirty="0" smtClean="0">
                <a:latin typeface="Calibri" pitchFamily="34" charset="0"/>
                <a:cs typeface="Calibri" pitchFamily="34" charset="0"/>
              </a:rPr>
              <a:t> trees have all burned down.  Long-tailed monkeys have lost their home.  </a:t>
            </a:r>
            <a:r>
              <a:rPr lang="en-US" sz="2800" dirty="0">
                <a:latin typeface="Calibri" pitchFamily="34" charset="0"/>
                <a:cs typeface="Calibri" pitchFamily="34" charset="0"/>
              </a:rPr>
              <a:t>If you are a group with </a:t>
            </a:r>
            <a:r>
              <a:rPr lang="en-US" sz="2800" dirty="0" smtClean="0">
                <a:latin typeface="Calibri" pitchFamily="34" charset="0"/>
                <a:cs typeface="Calibri" pitchFamily="34" charset="0"/>
              </a:rPr>
              <a:t>long tails, each monkey will choose a fortune cookie from the pouch of predestination. </a:t>
            </a:r>
            <a:r>
              <a:rPr lang="en-US" sz="2800" dirty="0">
                <a:latin typeface="Calibri" pitchFamily="34" charset="0"/>
                <a:cs typeface="Calibri" pitchFamily="34" charset="0"/>
              </a:rPr>
              <a:t>If it is </a:t>
            </a:r>
            <a:r>
              <a:rPr lang="en-US" sz="2800" dirty="0" smtClean="0">
                <a:latin typeface="Calibri" pitchFamily="34" charset="0"/>
                <a:cs typeface="Calibri" pitchFamily="34" charset="0"/>
              </a:rPr>
              <a:t>black, </a:t>
            </a:r>
            <a:r>
              <a:rPr lang="en-US" sz="2800" dirty="0">
                <a:latin typeface="Calibri" pitchFamily="34" charset="0"/>
                <a:cs typeface="Calibri" pitchFamily="34" charset="0"/>
              </a:rPr>
              <a:t>you </a:t>
            </a:r>
            <a:r>
              <a:rPr lang="en-US" sz="2800" dirty="0" smtClean="0">
                <a:latin typeface="Calibri" pitchFamily="34" charset="0"/>
                <a:cs typeface="Calibri" pitchFamily="34" charset="0"/>
              </a:rPr>
              <a:t>die and go to paradise.  If it is white, you live and stay with your group.</a:t>
            </a:r>
            <a:endParaRPr lang="en-US" sz="2800" dirty="0">
              <a:latin typeface="Calibri" pitchFamily="34" charset="0"/>
              <a:cs typeface="Calibri" pitchFamily="34" charset="0"/>
            </a:endParaRPr>
          </a:p>
          <a:p>
            <a:pPr marL="609600" indent="-609600" algn="just">
              <a:buFontTx/>
              <a:buNone/>
            </a:pPr>
            <a:endParaRPr lang="en-US" sz="2800" dirty="0">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10259392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http://images.clipart.com/thw/thw11/CL/5344_2005010018/000803_1065_76/22182689.thb.jpg?000803_1065_7649_v__v"/>
          <p:cNvPicPr>
            <a:picLocks noChangeAspect="1" noChangeArrowheads="1"/>
          </p:cNvPicPr>
          <p:nvPr/>
        </p:nvPicPr>
        <p:blipFill rotWithShape="1">
          <a:blip r:embed="rId2">
            <a:lum bright="70000" contrast="-70000"/>
            <a:extLst>
              <a:ext uri="{BEBA8EAE-BF5A-486C-A8C5-ECC9F3942E4B}">
                <a14:imgProps xmlns:a14="http://schemas.microsoft.com/office/drawing/2010/main">
                  <a14:imgLayer r:embed="rId3">
                    <a14:imgEffect>
                      <a14:backgroundRemoval t="24286" b="99714" l="0" r="100000">
                        <a14:foregroundMark x1="1124" y1="39429" x2="30712" y2="34286"/>
                        <a14:foregroundMark x1="47566" y1="55143" x2="75655" y2="55143"/>
                        <a14:foregroundMark x1="8989" y1="92571" x2="30712" y2="92000"/>
                        <a14:foregroundMark x1="66667" y1="95143" x2="88015" y2="96286"/>
                        <a14:foregroundMark x1="50936" y1="61714" x2="71536" y2="62286"/>
                        <a14:foregroundMark x1="58427" y1="39143" x2="65169" y2="40857"/>
                        <a14:foregroundMark x1="7865" y1="35429" x2="10112" y2="34286"/>
                        <a14:foregroundMark x1="28464" y1="50857" x2="49064" y2="44857"/>
                        <a14:backgroundMark x1="62172" y1="42000" x2="65918" y2="24286"/>
                      </a14:backgroundRemoval>
                    </a14:imgEffect>
                    <a14:imgEffect>
                      <a14:colorTemperature colorTemp="6400"/>
                    </a14:imgEffect>
                    <a14:imgEffect>
                      <a14:brightnessContrast bright="20000" contrast="20000"/>
                    </a14:imgEffect>
                  </a14:imgLayer>
                </a14:imgProps>
              </a:ext>
              <a:ext uri="{28A0092B-C50C-407E-A947-70E740481C1C}">
                <a14:useLocalDpi xmlns:a14="http://schemas.microsoft.com/office/drawing/2010/main" val="0"/>
              </a:ext>
            </a:extLst>
          </a:blip>
          <a:srcRect t="24521"/>
          <a:stretch/>
        </p:blipFill>
        <p:spPr bwMode="auto">
          <a:xfrm>
            <a:off x="1676400" y="-301717"/>
            <a:ext cx="7505700" cy="7159717"/>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3048000"/>
            <a:ext cx="1905000" cy="3657600"/>
          </a:xfrm>
        </p:spPr>
        <p:txBody>
          <a:bodyPr/>
          <a:lstStyle/>
          <a:p>
            <a:r>
              <a:rPr lang="en-US" sz="40000" dirty="0" smtClean="0">
                <a:latin typeface="Calibri" pitchFamily="34" charset="0"/>
                <a:cs typeface="Calibri" pitchFamily="34" charset="0"/>
              </a:rPr>
              <a:t>2</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2209800" y="1371600"/>
            <a:ext cx="5929477" cy="3962400"/>
          </a:xfrm>
        </p:spPr>
        <p:txBody>
          <a:bodyPr/>
          <a:lstStyle/>
          <a:p>
            <a:pPr marL="0" indent="0" algn="just">
              <a:buFontTx/>
              <a:buNone/>
            </a:pPr>
            <a:r>
              <a:rPr lang="en-US" sz="2800" dirty="0">
                <a:latin typeface="Calibri" pitchFamily="34" charset="0"/>
                <a:cs typeface="Calibri" pitchFamily="34" charset="0"/>
              </a:rPr>
              <a:t>Tailless funky monkeys are better able to show off their bright red butts to the opposite sex. If you are in a funky monkey group without tails, choose a fortune cookie from the pouch of predestination to see if you reproduce. If you choose white, you have a baby- pick an “angel” from paradise.  Choose black, and you remain childless.</a:t>
            </a:r>
          </a:p>
          <a:p>
            <a:pPr marL="609600" indent="-609600" algn="just">
              <a:buFontTx/>
              <a:buNone/>
            </a:pPr>
            <a:endParaRPr lang="en-US" sz="2800" dirty="0">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27236497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http://images.clipart.com/thw/thw11/CL/5433_2005010014/000803_1071_45/20887311.thb.jpg?000803_1071_4520_v__v"/>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0980" y="685800"/>
            <a:ext cx="8810620" cy="5638800"/>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2971800"/>
            <a:ext cx="1905000" cy="3657600"/>
          </a:xfrm>
        </p:spPr>
        <p:txBody>
          <a:bodyPr/>
          <a:lstStyle/>
          <a:p>
            <a:r>
              <a:rPr lang="en-US" sz="40000" dirty="0" smtClean="0">
                <a:latin typeface="Calibri" pitchFamily="34" charset="0"/>
                <a:cs typeface="Calibri" pitchFamily="34" charset="0"/>
              </a:rPr>
              <a:t>3</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2133600" y="4038600"/>
            <a:ext cx="6767677" cy="2590800"/>
          </a:xfrm>
        </p:spPr>
        <p:txBody>
          <a:bodyPr/>
          <a:lstStyle/>
          <a:p>
            <a:pPr marL="50800" indent="-50800" algn="just">
              <a:buFontTx/>
              <a:buNone/>
            </a:pPr>
            <a:r>
              <a:rPr lang="en-US" sz="2800" dirty="0">
                <a:solidFill>
                  <a:schemeClr val="tx1">
                    <a:lumMod val="95000"/>
                    <a:lumOff val="5000"/>
                  </a:schemeClr>
                </a:solidFill>
                <a:latin typeface="Calibri" pitchFamily="34" charset="0"/>
                <a:cs typeface="Calibri" pitchFamily="34" charset="0"/>
              </a:rPr>
              <a:t>The once protected Funky Monkey island has lifted the hunting ban on Funky Monkeys.  </a:t>
            </a:r>
            <a:r>
              <a:rPr lang="en-US" sz="2800" dirty="0" smtClean="0">
                <a:solidFill>
                  <a:schemeClr val="tx1">
                    <a:lumMod val="95000"/>
                    <a:lumOff val="5000"/>
                  </a:schemeClr>
                </a:solidFill>
                <a:latin typeface="Calibri" pitchFamily="34" charset="0"/>
                <a:cs typeface="Calibri" pitchFamily="34" charset="0"/>
              </a:rPr>
              <a:t>Brown furred </a:t>
            </a:r>
            <a:r>
              <a:rPr lang="en-US" sz="2800" dirty="0">
                <a:solidFill>
                  <a:schemeClr val="tx1">
                    <a:lumMod val="95000"/>
                    <a:lumOff val="5000"/>
                  </a:schemeClr>
                </a:solidFill>
                <a:latin typeface="Calibri" pitchFamily="34" charset="0"/>
                <a:cs typeface="Calibri" pitchFamily="34" charset="0"/>
              </a:rPr>
              <a:t>Funky Monkeys are much more difficult to find against the brown and green vegetation. If you are </a:t>
            </a:r>
            <a:r>
              <a:rPr lang="en-US" sz="2800" dirty="0" smtClean="0">
                <a:solidFill>
                  <a:schemeClr val="tx1">
                    <a:lumMod val="95000"/>
                    <a:lumOff val="5000"/>
                  </a:schemeClr>
                </a:solidFill>
                <a:latin typeface="Calibri" pitchFamily="34" charset="0"/>
                <a:cs typeface="Calibri" pitchFamily="34" charset="0"/>
              </a:rPr>
              <a:t>blonde furred</a:t>
            </a:r>
            <a:r>
              <a:rPr lang="en-US" sz="2800" dirty="0">
                <a:solidFill>
                  <a:schemeClr val="tx1">
                    <a:lumMod val="95000"/>
                    <a:lumOff val="5000"/>
                  </a:schemeClr>
                </a:solidFill>
                <a:latin typeface="Calibri" pitchFamily="34" charset="0"/>
                <a:cs typeface="Calibri" pitchFamily="34" charset="0"/>
              </a:rPr>
              <a:t>, choose a chip. If it is black, you die.</a:t>
            </a:r>
          </a:p>
          <a:p>
            <a:pPr marL="609600" indent="-609600" algn="just">
              <a:buFontTx/>
              <a:buNone/>
            </a:pPr>
            <a:endParaRPr lang="en-US" sz="2800" dirty="0">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
        <p:nvSpPr>
          <p:cNvPr id="2" name="TextBox 1"/>
          <p:cNvSpPr txBox="1"/>
          <p:nvPr/>
        </p:nvSpPr>
        <p:spPr>
          <a:xfrm>
            <a:off x="76200" y="76200"/>
            <a:ext cx="1031051" cy="169277"/>
          </a:xfrm>
          <a:prstGeom prst="rect">
            <a:avLst/>
          </a:prstGeom>
          <a:noFill/>
        </p:spPr>
        <p:txBody>
          <a:bodyPr wrap="none" rtlCol="0">
            <a:spAutoFit/>
          </a:bodyPr>
          <a:lstStyle/>
          <a:p>
            <a:r>
              <a:rPr lang="en-US" sz="500" dirty="0">
                <a:solidFill>
                  <a:srgbClr val="FFFFFF"/>
                </a:solidFill>
                <a:latin typeface="Arial"/>
                <a:cs typeface="Arial"/>
              </a:rPr>
              <a:t>d</a:t>
            </a:r>
            <a:r>
              <a:rPr lang="en-US" sz="500" dirty="0" smtClean="0">
                <a:solidFill>
                  <a:srgbClr val="FFFFFF"/>
                </a:solidFill>
                <a:latin typeface="Arial"/>
                <a:cs typeface="Arial"/>
              </a:rPr>
              <a:t>irty gerdy smelly mellie gnllc</a:t>
            </a:r>
            <a:endParaRPr lang="en-US" sz="500" dirty="0">
              <a:solidFill>
                <a:srgbClr val="FFFFFF"/>
              </a:solidFill>
              <a:latin typeface="Arial"/>
              <a:cs typeface="Arial"/>
            </a:endParaRPr>
          </a:p>
        </p:txBody>
      </p:sp>
    </p:spTree>
    <p:extLst>
      <p:ext uri="{BB962C8B-B14F-4D97-AF65-F5344CB8AC3E}">
        <p14:creationId xmlns:p14="http://schemas.microsoft.com/office/powerpoint/2010/main" val="35190454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gvikingson\AppData\Local\Microsoft\Windows\Temporary Internet Files\Content.IE5\4O3BXESW\MP900446575[1].jpg"/>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09600" y="381001"/>
            <a:ext cx="7894097" cy="6095999"/>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304800" y="3048000"/>
            <a:ext cx="1905000" cy="3657600"/>
          </a:xfrm>
        </p:spPr>
        <p:txBody>
          <a:bodyPr/>
          <a:lstStyle/>
          <a:p>
            <a:r>
              <a:rPr lang="en-US" sz="40000" dirty="0" smtClean="0">
                <a:latin typeface="Calibri" pitchFamily="34" charset="0"/>
                <a:cs typeface="Calibri" pitchFamily="34" charset="0"/>
              </a:rPr>
              <a:t>4</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2376323" y="857250"/>
            <a:ext cx="5929477" cy="5238750"/>
          </a:xfrm>
        </p:spPr>
        <p:txBody>
          <a:bodyPr/>
          <a:lstStyle/>
          <a:p>
            <a:pPr marL="0" indent="0" algn="just">
              <a:buNone/>
            </a:pPr>
            <a:r>
              <a:rPr lang="en-US" sz="2800" dirty="0">
                <a:solidFill>
                  <a:schemeClr val="accent6">
                    <a:lumMod val="75000"/>
                  </a:schemeClr>
                </a:solidFill>
                <a:latin typeface="Calibri" pitchFamily="34" charset="0"/>
                <a:cs typeface="Calibri" pitchFamily="34" charset="0"/>
              </a:rPr>
              <a:t>Humans have begun training Funky Elephants using bananas from the beloved </a:t>
            </a:r>
            <a:r>
              <a:rPr lang="en-US" sz="2800" dirty="0" err="1">
                <a:solidFill>
                  <a:schemeClr val="accent6">
                    <a:lumMod val="75000"/>
                  </a:schemeClr>
                </a:solidFill>
                <a:latin typeface="Calibri" pitchFamily="34" charset="0"/>
                <a:cs typeface="Calibri" pitchFamily="34" charset="0"/>
              </a:rPr>
              <a:t>Banananana</a:t>
            </a:r>
            <a:r>
              <a:rPr lang="en-US" sz="2800" dirty="0">
                <a:solidFill>
                  <a:schemeClr val="accent6">
                    <a:lumMod val="75000"/>
                  </a:schemeClr>
                </a:solidFill>
                <a:latin typeface="Calibri" pitchFamily="34" charset="0"/>
                <a:cs typeface="Calibri" pitchFamily="34" charset="0"/>
              </a:rPr>
              <a:t> Tree.  The elephants love them so much now that they have begun eating them in the wild and there aren’t enough bananas for the monkeys.  If you are an herbivorous, long-tailed Funky Monkey, choose a fortune cookie from the pouch of predestination. If it is black, you die and go to paradise.  If it is white, you </a:t>
            </a:r>
            <a:r>
              <a:rPr lang="en-US" sz="2800" dirty="0" smtClean="0">
                <a:solidFill>
                  <a:schemeClr val="accent6">
                    <a:lumMod val="75000"/>
                  </a:schemeClr>
                </a:solidFill>
                <a:latin typeface="Calibri" pitchFamily="34" charset="0"/>
                <a:cs typeface="Calibri" pitchFamily="34" charset="0"/>
              </a:rPr>
              <a:t>live.</a:t>
            </a:r>
            <a:endParaRPr lang="en-US" sz="2800" dirty="0">
              <a:solidFill>
                <a:schemeClr val="accent6">
                  <a:lumMod val="75000"/>
                </a:schemeClr>
              </a:solidFill>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34833351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gvikingson\AppData\Local\Microsoft\Windows\Temporary Internet Files\Content.IE5\YONN6526\MP900446595[1].jp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990600" y="203914"/>
            <a:ext cx="7162800" cy="6501686"/>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2971800"/>
            <a:ext cx="1905000" cy="3657600"/>
          </a:xfrm>
        </p:spPr>
        <p:txBody>
          <a:bodyPr/>
          <a:lstStyle/>
          <a:p>
            <a:r>
              <a:rPr lang="en-US" sz="40000" dirty="0" smtClean="0">
                <a:latin typeface="Calibri" pitchFamily="34" charset="0"/>
                <a:cs typeface="Calibri" pitchFamily="34" charset="0"/>
              </a:rPr>
              <a:t>5</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5715000" y="381000"/>
            <a:ext cx="2895600" cy="5257800"/>
          </a:xfrm>
        </p:spPr>
        <p:txBody>
          <a:bodyPr/>
          <a:lstStyle/>
          <a:p>
            <a:pPr marL="0" indent="0" algn="just">
              <a:buFontTx/>
              <a:buNone/>
            </a:pPr>
            <a:r>
              <a:rPr lang="en-US" sz="2600" dirty="0">
                <a:solidFill>
                  <a:schemeClr val="tx1">
                    <a:lumMod val="95000"/>
                    <a:lumOff val="5000"/>
                  </a:schemeClr>
                </a:solidFill>
                <a:latin typeface="Calibri" pitchFamily="34" charset="0"/>
                <a:cs typeface="Calibri" pitchFamily="34" charset="0"/>
              </a:rPr>
              <a:t>Carnivorous Funky Monkeys have found that their favorite treat, the </a:t>
            </a:r>
            <a:r>
              <a:rPr lang="en-US" sz="2600" dirty="0" err="1">
                <a:solidFill>
                  <a:schemeClr val="tx1">
                    <a:lumMod val="95000"/>
                    <a:lumOff val="5000"/>
                  </a:schemeClr>
                </a:solidFill>
                <a:latin typeface="Calibri" pitchFamily="34" charset="0"/>
                <a:cs typeface="Calibri" pitchFamily="34" charset="0"/>
              </a:rPr>
              <a:t>Boogley</a:t>
            </a:r>
            <a:r>
              <a:rPr lang="en-US" sz="2600" dirty="0">
                <a:solidFill>
                  <a:schemeClr val="tx1">
                    <a:lumMod val="95000"/>
                    <a:lumOff val="5000"/>
                  </a:schemeClr>
                </a:solidFill>
                <a:latin typeface="Calibri" pitchFamily="34" charset="0"/>
                <a:cs typeface="Calibri" pitchFamily="34" charset="0"/>
              </a:rPr>
              <a:t>-eyed frog, had a population explosion due to an increase in flies.  Carnivorous monkeys rejoice! If carnivorous, choose a chip. If it is white, you reproduce.</a:t>
            </a:r>
          </a:p>
          <a:p>
            <a:pPr marL="609600" indent="-609600" algn="just">
              <a:buFontTx/>
              <a:buNone/>
            </a:pPr>
            <a:endParaRPr lang="en-US" sz="2800" dirty="0">
              <a:solidFill>
                <a:schemeClr val="tx1">
                  <a:lumMod val="95000"/>
                  <a:lumOff val="5000"/>
                </a:schemeClr>
              </a:solidFill>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10581763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gvikingson\AppData\Local\Microsoft\Windows\Temporary Internet Files\Content.IE5\TMF5Y1AU\MP900446597[1].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Effect>
                      <a14:saturation sat="400000"/>
                    </a14:imgEffect>
                    <a14:imgEffect>
                      <a14:brightnessContrast bright="-20000" contrast="40000"/>
                    </a14:imgEffect>
                  </a14:imgLayer>
                </a14:imgProps>
              </a:ext>
              <a:ext uri="{28A0092B-C50C-407E-A947-70E740481C1C}">
                <a14:useLocalDpi xmlns:a14="http://schemas.microsoft.com/office/drawing/2010/main" val="0"/>
              </a:ext>
            </a:extLst>
          </a:blip>
          <a:srcRect b="29243"/>
          <a:stretch/>
        </p:blipFill>
        <p:spPr bwMode="auto">
          <a:xfrm>
            <a:off x="488732" y="304800"/>
            <a:ext cx="8153400" cy="6363740"/>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2971800"/>
            <a:ext cx="1905000" cy="3657600"/>
          </a:xfrm>
        </p:spPr>
        <p:txBody>
          <a:bodyPr/>
          <a:lstStyle/>
          <a:p>
            <a:r>
              <a:rPr lang="en-US" sz="40000" dirty="0" smtClean="0">
                <a:latin typeface="Calibri" pitchFamily="34" charset="0"/>
                <a:cs typeface="Calibri" pitchFamily="34" charset="0"/>
              </a:rPr>
              <a:t>6</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2209800" y="4038600"/>
            <a:ext cx="6248400" cy="2667000"/>
          </a:xfrm>
        </p:spPr>
        <p:txBody>
          <a:bodyPr/>
          <a:lstStyle/>
          <a:p>
            <a:pPr marL="0" indent="0" algn="just">
              <a:buFontTx/>
              <a:buNone/>
            </a:pPr>
            <a:r>
              <a:rPr lang="en-US" sz="2800" dirty="0">
                <a:solidFill>
                  <a:schemeClr val="bg1"/>
                </a:solidFill>
                <a:latin typeface="Calibri" pitchFamily="34" charset="0"/>
                <a:cs typeface="Calibri" pitchFamily="34" charset="0"/>
              </a:rPr>
              <a:t>A drought comes and destroys the fragile </a:t>
            </a:r>
            <a:r>
              <a:rPr lang="en-US" sz="2800" dirty="0" err="1">
                <a:solidFill>
                  <a:schemeClr val="bg1"/>
                </a:solidFill>
                <a:latin typeface="Calibri" pitchFamily="34" charset="0"/>
                <a:cs typeface="Calibri" pitchFamily="34" charset="0"/>
              </a:rPr>
              <a:t>banananana</a:t>
            </a:r>
            <a:r>
              <a:rPr lang="en-US" sz="2800" dirty="0">
                <a:solidFill>
                  <a:schemeClr val="bg1"/>
                </a:solidFill>
                <a:latin typeface="Calibri" pitchFamily="34" charset="0"/>
                <a:cs typeface="Calibri" pitchFamily="34" charset="0"/>
              </a:rPr>
              <a:t> trees. Tailless Funky Monkeys are better adapted to eat berries from the low lying </a:t>
            </a:r>
            <a:r>
              <a:rPr lang="en-US" sz="2800" dirty="0" err="1">
                <a:solidFill>
                  <a:schemeClr val="bg1"/>
                </a:solidFill>
                <a:latin typeface="Calibri" pitchFamily="34" charset="0"/>
                <a:cs typeface="Calibri" pitchFamily="34" charset="0"/>
              </a:rPr>
              <a:t>bungabunga</a:t>
            </a:r>
            <a:r>
              <a:rPr lang="en-US" sz="2800" dirty="0">
                <a:solidFill>
                  <a:schemeClr val="bg1"/>
                </a:solidFill>
                <a:latin typeface="Calibri" pitchFamily="34" charset="0"/>
                <a:cs typeface="Calibri" pitchFamily="34" charset="0"/>
              </a:rPr>
              <a:t> bush. If Tailless and herbivorous, choose a chip. If it is white, you reproduce.</a:t>
            </a: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39828126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images.clipart.com/thw/thw11/CL/5344_2005010018/000803_1077_68/20148865.thb.jpg?000803_1077_6833_v__v"/>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905000" y="187372"/>
            <a:ext cx="6238875" cy="6518228"/>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3048000"/>
            <a:ext cx="1905000" cy="3657600"/>
          </a:xfrm>
        </p:spPr>
        <p:txBody>
          <a:bodyPr/>
          <a:lstStyle/>
          <a:p>
            <a:r>
              <a:rPr lang="en-US" sz="40000" dirty="0" smtClean="0">
                <a:latin typeface="Calibri" pitchFamily="34" charset="0"/>
                <a:cs typeface="Calibri" pitchFamily="34" charset="0"/>
              </a:rPr>
              <a:t>7</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2209800" y="1838325"/>
            <a:ext cx="5929477" cy="3038475"/>
          </a:xfrm>
        </p:spPr>
        <p:txBody>
          <a:bodyPr/>
          <a:lstStyle/>
          <a:p>
            <a:pPr marL="0" indent="0" algn="just">
              <a:buFontTx/>
              <a:buNone/>
            </a:pPr>
            <a:r>
              <a:rPr lang="en-US" sz="2800" dirty="0">
                <a:latin typeface="Calibri" pitchFamily="34" charset="0"/>
                <a:cs typeface="Calibri" pitchFamily="34" charset="0"/>
              </a:rPr>
              <a:t>The bananas on the </a:t>
            </a:r>
            <a:r>
              <a:rPr lang="en-US" sz="2800" dirty="0" err="1">
                <a:latin typeface="Calibri" pitchFamily="34" charset="0"/>
                <a:cs typeface="Calibri" pitchFamily="34" charset="0"/>
              </a:rPr>
              <a:t>banananana</a:t>
            </a:r>
            <a:r>
              <a:rPr lang="en-US" sz="2800" dirty="0">
                <a:latin typeface="Calibri" pitchFamily="34" charset="0"/>
                <a:cs typeface="Calibri" pitchFamily="34" charset="0"/>
              </a:rPr>
              <a:t> tree contain a lot of potassium. This prevents muscle cramps in the very hyper herbivorous, long-tailed Funky Monkeys.  If herbivorous AND long-tailed, choose a chip. If it is white, you reproduce</a:t>
            </a:r>
            <a:r>
              <a:rPr lang="en-US" sz="2800" dirty="0" smtClean="0">
                <a:latin typeface="Calibri" pitchFamily="34" charset="0"/>
                <a:cs typeface="Calibri" pitchFamily="34" charset="0"/>
              </a:rPr>
              <a:t>.</a:t>
            </a:r>
            <a:endParaRPr lang="en-US" sz="2800" dirty="0">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29406561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gvikingson\AppData\Local\Microsoft\Windows\Temporary Internet Files\Content.IE5\7N1D86K4\MP90044657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8" y="380999"/>
            <a:ext cx="8098031" cy="6253479"/>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228600" y="2971800"/>
            <a:ext cx="1905000" cy="3657600"/>
          </a:xfrm>
        </p:spPr>
        <p:txBody>
          <a:bodyPr/>
          <a:lstStyle/>
          <a:p>
            <a:r>
              <a:rPr lang="en-US" sz="40000" dirty="0" smtClean="0">
                <a:latin typeface="Calibri" pitchFamily="34" charset="0"/>
                <a:cs typeface="Calibri" pitchFamily="34" charset="0"/>
              </a:rPr>
              <a:t>8</a:t>
            </a:r>
            <a:endParaRPr lang="en-US" sz="400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2300123" y="4724400"/>
            <a:ext cx="5929477" cy="1828800"/>
          </a:xfrm>
        </p:spPr>
        <p:txBody>
          <a:bodyPr/>
          <a:lstStyle/>
          <a:p>
            <a:pPr marL="0" indent="0" algn="just">
              <a:buFontTx/>
              <a:buNone/>
            </a:pPr>
            <a:r>
              <a:rPr lang="en-US" sz="2800" dirty="0">
                <a:solidFill>
                  <a:schemeClr val="accent3"/>
                </a:solidFill>
                <a:latin typeface="Calibri" pitchFamily="34" charset="0"/>
                <a:cs typeface="Calibri" pitchFamily="34" charset="0"/>
              </a:rPr>
              <a:t>A disease carrying ant colony arrives at Funky Island.  The disease affects EVERY group of Funky Monkeys.  Choose a chip. If it is black, you die.</a:t>
            </a:r>
          </a:p>
          <a:p>
            <a:pPr marL="609600" indent="-609600" algn="just">
              <a:buFontTx/>
              <a:buNone/>
            </a:pPr>
            <a:endParaRPr lang="en-US" sz="2800" dirty="0">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22742503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images.clipart.com/thw/thw11/CL/5344_2005010018/000803_1064_36/22132545.thb.jpg?000803_1064_3621_v__v"/>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295400" y="304800"/>
            <a:ext cx="6553200" cy="65532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rot="587069">
            <a:off x="6298213" y="54421"/>
            <a:ext cx="2727952" cy="2554876"/>
            <a:chOff x="5334000" y="4139619"/>
            <a:chExt cx="2819400" cy="2642181"/>
          </a:xfrm>
        </p:grpSpPr>
        <p:pic>
          <p:nvPicPr>
            <p:cNvPr id="9" name="Picture 4" descr="http://images.clipart.com/thw/thw11/CL/5433_2005010014/000803_1054_63/20427885.thb.jpg?000803_1054_6325_v__v"/>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0" b="100000" l="0" r="100000">
                          <a14:foregroundMark x1="40286" y1="77439" x2="56571" y2="96951"/>
                          <a14:foregroundMark x1="35143" y1="97256" x2="41429" y2="94207"/>
                        </a14:backgroundRemoval>
                      </a14:imgEffect>
                    </a14:imgLayer>
                  </a14:imgProps>
                </a:ext>
                <a:ext uri="{28A0092B-C50C-407E-A947-70E740481C1C}">
                  <a14:useLocalDpi xmlns:a14="http://schemas.microsoft.com/office/drawing/2010/main" val="0"/>
                </a:ext>
              </a:extLst>
            </a:blip>
            <a:srcRect/>
            <a:stretch>
              <a:fillRect/>
            </a:stretch>
          </p:blipFill>
          <p:spPr bwMode="auto">
            <a:xfrm>
              <a:off x="5334000" y="4139619"/>
              <a:ext cx="2819400" cy="26421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19800" y="4495800"/>
              <a:ext cx="1524000" cy="1200329"/>
            </a:xfrm>
            <a:prstGeom prst="rect">
              <a:avLst/>
            </a:prstGeom>
            <a:noFill/>
          </p:spPr>
          <p:txBody>
            <a:bodyPr wrap="square" rtlCol="0">
              <a:spAutoFit/>
            </a:bodyPr>
            <a:lstStyle/>
            <a:p>
              <a:pPr fontAlgn="base">
                <a:spcBef>
                  <a:spcPct val="0"/>
                </a:spcBef>
                <a:spcAft>
                  <a:spcPct val="0"/>
                </a:spcAft>
              </a:pPr>
              <a:r>
                <a:rPr lang="en-US" sz="2400" b="1" cap="small" dirty="0">
                  <a:solidFill>
                    <a:srgbClr val="FFFFFF">
                      <a:lumMod val="75000"/>
                    </a:srgbClr>
                  </a:solidFill>
                  <a:latin typeface="Tempus Sans ITC" pitchFamily="82" charset="0"/>
                  <a:cs typeface="Calibri" pitchFamily="34" charset="0"/>
                </a:rPr>
                <a:t>Do Not Feed the Monkeys</a:t>
              </a:r>
            </a:p>
          </p:txBody>
        </p:sp>
      </p:grpSp>
      <p:sp>
        <p:nvSpPr>
          <p:cNvPr id="234498" name="Rectangle 2"/>
          <p:cNvSpPr>
            <a:spLocks noGrp="1" noChangeArrowheads="1"/>
          </p:cNvSpPr>
          <p:nvPr>
            <p:ph type="title"/>
          </p:nvPr>
        </p:nvSpPr>
        <p:spPr>
          <a:xfrm>
            <a:off x="228600" y="3048000"/>
            <a:ext cx="1905000" cy="3657600"/>
          </a:xfrm>
        </p:spPr>
        <p:txBody>
          <a:bodyPr/>
          <a:lstStyle/>
          <a:p>
            <a:r>
              <a:rPr lang="en-US" sz="40000" dirty="0">
                <a:latin typeface="Calibri" pitchFamily="34" charset="0"/>
                <a:cs typeface="Calibri" pitchFamily="34" charset="0"/>
              </a:rPr>
              <a:t>9</a:t>
            </a:r>
          </a:p>
        </p:txBody>
      </p:sp>
      <p:sp>
        <p:nvSpPr>
          <p:cNvPr id="234499" name="Rectangle 3"/>
          <p:cNvSpPr>
            <a:spLocks noGrp="1" noChangeArrowheads="1"/>
          </p:cNvSpPr>
          <p:nvPr>
            <p:ph type="body" idx="1"/>
          </p:nvPr>
        </p:nvSpPr>
        <p:spPr>
          <a:xfrm>
            <a:off x="2209800" y="1838325"/>
            <a:ext cx="5929477" cy="3495675"/>
          </a:xfrm>
        </p:spPr>
        <p:txBody>
          <a:bodyPr/>
          <a:lstStyle/>
          <a:p>
            <a:pPr marL="0" indent="0" algn="just">
              <a:buFontTx/>
              <a:buNone/>
            </a:pPr>
            <a:r>
              <a:rPr lang="en-US" sz="2800" dirty="0">
                <a:latin typeface="Calibri" pitchFamily="34" charset="0"/>
                <a:cs typeface="Calibri" pitchFamily="34" charset="0"/>
              </a:rPr>
              <a:t>Ecotourism has taken off and humans have begun visiting Funky Island in droves.  They never pay attention to the “Do Not Feed” signs and now the herbivorous monkeys are getting over fed and populations soar.  If you are an herbivorous Funky Monkey, choose a chip.  If it’s white you reproduce.</a:t>
            </a: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11894941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310" y="381000"/>
            <a:ext cx="8238485" cy="61722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pic>
        <p:nvPicPr>
          <p:cNvPr id="12" name="Picture 3" descr="C:\Users\gvikingson\AppData\Local\Microsoft\Windows\Temporary Internet Files\Content.IE5\DS4VOUT3\MC900434613[1].wmf"/>
          <p:cNvPicPr>
            <a:picLocks noChangeAspect="1" noChangeArrowheads="1"/>
          </p:cNvPicPr>
          <p:nvPr/>
        </p:nvPicPr>
        <p:blipFill>
          <a:blip r:embed="rId2" cstate="print">
            <a:lum/>
            <a:extLst>
              <a:ext uri="{28A0092B-C50C-407E-A947-70E740481C1C}">
                <a14:useLocalDpi xmlns:a14="http://schemas.microsoft.com/office/drawing/2010/main" val="0"/>
              </a:ext>
            </a:extLst>
          </a:blip>
          <a:srcRect/>
          <a:stretch>
            <a:fillRect/>
          </a:stretch>
        </p:blipFill>
        <p:spPr bwMode="auto">
          <a:xfrm>
            <a:off x="3586515" y="381000"/>
            <a:ext cx="5100285" cy="6248400"/>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762000" y="2038584"/>
            <a:ext cx="5410200" cy="7257816"/>
          </a:xfrm>
        </p:spPr>
        <p:txBody>
          <a:bodyPr/>
          <a:lstStyle/>
          <a:p>
            <a:pPr>
              <a:lnSpc>
                <a:spcPts val="30000"/>
              </a:lnSpc>
            </a:pPr>
            <a:r>
              <a:rPr lang="en-US" sz="32500" dirty="0" smtClean="0">
                <a:latin typeface="Calibri" pitchFamily="34" charset="0"/>
                <a:cs typeface="Calibri" pitchFamily="34" charset="0"/>
              </a:rPr>
              <a:t>10</a:t>
            </a:r>
            <a:endParaRPr lang="en-US" sz="325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3429000" y="762000"/>
            <a:ext cx="5190484" cy="3886200"/>
          </a:xfrm>
        </p:spPr>
        <p:txBody>
          <a:bodyPr/>
          <a:lstStyle/>
          <a:p>
            <a:pPr marL="0" indent="0" algn="just">
              <a:buFontTx/>
              <a:buNone/>
            </a:pPr>
            <a:r>
              <a:rPr lang="en-US" sz="2800" dirty="0">
                <a:solidFill>
                  <a:schemeClr val="bg1"/>
                </a:solidFill>
                <a:latin typeface="Calibri" pitchFamily="34" charset="0"/>
                <a:cs typeface="Calibri" pitchFamily="34" charset="0"/>
              </a:rPr>
              <a:t>Alternating days of sun and rain </a:t>
            </a:r>
            <a:r>
              <a:rPr lang="en-US" sz="2800" dirty="0" smtClean="0">
                <a:solidFill>
                  <a:schemeClr val="bg1"/>
                </a:solidFill>
                <a:latin typeface="Calibri" pitchFamily="34" charset="0"/>
                <a:cs typeface="Calibri" pitchFamily="34" charset="0"/>
              </a:rPr>
              <a:t>means </a:t>
            </a:r>
            <a:r>
              <a:rPr lang="en-US" sz="2800" dirty="0">
                <a:solidFill>
                  <a:schemeClr val="bg1"/>
                </a:solidFill>
                <a:latin typeface="Calibri" pitchFamily="34" charset="0"/>
                <a:cs typeface="Calibri" pitchFamily="34" charset="0"/>
              </a:rPr>
              <a:t>TONS of vegetative growth.  Long-tailed, herbivorous Funky Monkeys are better able to feed their </a:t>
            </a:r>
            <a:r>
              <a:rPr lang="en-US" sz="2800" dirty="0" smtClean="0">
                <a:solidFill>
                  <a:schemeClr val="bg1"/>
                </a:solidFill>
                <a:latin typeface="Calibri" pitchFamily="34" charset="0"/>
                <a:cs typeface="Calibri" pitchFamily="34" charset="0"/>
              </a:rPr>
              <a:t>young </a:t>
            </a:r>
            <a:r>
              <a:rPr lang="en-US" sz="2800" dirty="0">
                <a:solidFill>
                  <a:schemeClr val="bg1"/>
                </a:solidFill>
                <a:latin typeface="Calibri" pitchFamily="34" charset="0"/>
                <a:cs typeface="Calibri" pitchFamily="34" charset="0"/>
              </a:rPr>
              <a:t>because the </a:t>
            </a:r>
            <a:r>
              <a:rPr lang="en-US" sz="2800" dirty="0" err="1">
                <a:solidFill>
                  <a:schemeClr val="bg1"/>
                </a:solidFill>
                <a:latin typeface="Calibri" pitchFamily="34" charset="0"/>
                <a:cs typeface="Calibri" pitchFamily="34" charset="0"/>
              </a:rPr>
              <a:t>banananana</a:t>
            </a:r>
            <a:r>
              <a:rPr lang="en-US" sz="2800" dirty="0">
                <a:solidFill>
                  <a:schemeClr val="bg1"/>
                </a:solidFill>
                <a:latin typeface="Calibri" pitchFamily="34" charset="0"/>
                <a:cs typeface="Calibri" pitchFamily="34" charset="0"/>
              </a:rPr>
              <a:t> tree is flourishing. If long-tailed AND herbivorous, choose a chip. If it is white, you reproduce.</a:t>
            </a: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25496603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805370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11418" y="21021"/>
            <a:ext cx="7432583" cy="655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248400" y="3789636"/>
            <a:ext cx="2425970" cy="283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4498" name="Rectangle 2"/>
          <p:cNvSpPr>
            <a:spLocks noGrp="1" noChangeArrowheads="1"/>
          </p:cNvSpPr>
          <p:nvPr>
            <p:ph type="title"/>
          </p:nvPr>
        </p:nvSpPr>
        <p:spPr>
          <a:xfrm>
            <a:off x="-762000" y="2038584"/>
            <a:ext cx="5410200" cy="7257816"/>
          </a:xfrm>
        </p:spPr>
        <p:txBody>
          <a:bodyPr/>
          <a:lstStyle/>
          <a:p>
            <a:pPr>
              <a:lnSpc>
                <a:spcPts val="30000"/>
              </a:lnSpc>
            </a:pPr>
            <a:r>
              <a:rPr lang="en-US" sz="32500" dirty="0" smtClean="0">
                <a:latin typeface="Calibri" pitchFamily="34" charset="0"/>
                <a:cs typeface="Calibri" pitchFamily="34" charset="0"/>
              </a:rPr>
              <a:t>11</a:t>
            </a:r>
            <a:endParaRPr lang="en-US" sz="325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3801116" y="1219200"/>
            <a:ext cx="5190484" cy="3886200"/>
          </a:xfrm>
        </p:spPr>
        <p:txBody>
          <a:bodyPr/>
          <a:lstStyle/>
          <a:p>
            <a:pPr marL="0" indent="0" algn="just">
              <a:buFontTx/>
              <a:buNone/>
            </a:pPr>
            <a:r>
              <a:rPr lang="en-US" sz="2800" dirty="0" err="1">
                <a:latin typeface="Calibri" pitchFamily="34" charset="0"/>
                <a:cs typeface="Calibri" pitchFamily="34" charset="0"/>
              </a:rPr>
              <a:t>Bungabunga</a:t>
            </a:r>
            <a:r>
              <a:rPr lang="en-US" sz="2800" dirty="0">
                <a:latin typeface="Calibri" pitchFamily="34" charset="0"/>
                <a:cs typeface="Calibri" pitchFamily="34" charset="0"/>
              </a:rPr>
              <a:t> bushes are busy reproducing this spring.   The winds pick up and blow their pollen into the Funky Monkey population.  The fair skinned Blonde furred population has sever allergies and their population dwindles.  If you are a blonde furred Funky Monkey, pick a chip.  If it is black you die.</a:t>
            </a: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
        <p:nvSpPr>
          <p:cNvPr id="3" name="Oval 2"/>
          <p:cNvSpPr/>
          <p:nvPr/>
        </p:nvSpPr>
        <p:spPr>
          <a:xfrm>
            <a:off x="3657600" y="4572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9" name="Oval 8"/>
          <p:cNvSpPr/>
          <p:nvPr/>
        </p:nvSpPr>
        <p:spPr>
          <a:xfrm>
            <a:off x="1447800" y="14478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0" name="Oval 9"/>
          <p:cNvSpPr/>
          <p:nvPr/>
        </p:nvSpPr>
        <p:spPr>
          <a:xfrm>
            <a:off x="2743200" y="7620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1" name="Oval 10"/>
          <p:cNvSpPr/>
          <p:nvPr/>
        </p:nvSpPr>
        <p:spPr>
          <a:xfrm>
            <a:off x="2057400" y="18288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3" name="Oval 12"/>
          <p:cNvSpPr/>
          <p:nvPr/>
        </p:nvSpPr>
        <p:spPr>
          <a:xfrm>
            <a:off x="1219200" y="19050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4" name="Oval 13"/>
          <p:cNvSpPr/>
          <p:nvPr/>
        </p:nvSpPr>
        <p:spPr>
          <a:xfrm>
            <a:off x="2438400" y="22860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5" name="Oval 14"/>
          <p:cNvSpPr/>
          <p:nvPr/>
        </p:nvSpPr>
        <p:spPr>
          <a:xfrm>
            <a:off x="609600" y="22098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6" name="Oval 15"/>
          <p:cNvSpPr/>
          <p:nvPr/>
        </p:nvSpPr>
        <p:spPr>
          <a:xfrm>
            <a:off x="1447800" y="7620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7" name="Oval 16"/>
          <p:cNvSpPr/>
          <p:nvPr/>
        </p:nvSpPr>
        <p:spPr>
          <a:xfrm>
            <a:off x="2362200" y="12954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8" name="Oval 17"/>
          <p:cNvSpPr/>
          <p:nvPr/>
        </p:nvSpPr>
        <p:spPr>
          <a:xfrm>
            <a:off x="1219200" y="26670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19" name="Oval 18"/>
          <p:cNvSpPr/>
          <p:nvPr/>
        </p:nvSpPr>
        <p:spPr>
          <a:xfrm>
            <a:off x="1676400" y="24384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0" name="Oval 19"/>
          <p:cNvSpPr/>
          <p:nvPr/>
        </p:nvSpPr>
        <p:spPr>
          <a:xfrm>
            <a:off x="2590800" y="31242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21" name="Oval 20"/>
          <p:cNvSpPr/>
          <p:nvPr/>
        </p:nvSpPr>
        <p:spPr>
          <a:xfrm>
            <a:off x="4419600" y="609600"/>
            <a:ext cx="228600" cy="228600"/>
          </a:xfrm>
          <a:prstGeom prst="ellipse">
            <a:avLst/>
          </a:prstGeom>
          <a:solidFill>
            <a:srgbClr val="FFFF00"/>
          </a:solidFill>
          <a:ln>
            <a:solidFill>
              <a:srgbClr val="FFC000"/>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90147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C:\Users\gvikingson\AppData\Local\Microsoft\Windows\Temporary Internet Files\Content.IE5\YONN6526\MP90044657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76" y="304800"/>
            <a:ext cx="8115820" cy="6267216"/>
          </a:xfrm>
          <a:prstGeom prst="rect">
            <a:avLst/>
          </a:prstGeom>
          <a:noFill/>
          <a:extLst>
            <a:ext uri="{909E8E84-426E-40dd-AFC4-6F175D3DCCD1}">
              <a14:hiddenFill xmlns:a14="http://schemas.microsoft.com/office/drawing/2010/main">
                <a:solidFill>
                  <a:srgbClr val="FFFFFF"/>
                </a:solidFill>
              </a14:hiddenFill>
            </a:ext>
          </a:extLst>
        </p:spPr>
      </p:pic>
      <p:sp>
        <p:nvSpPr>
          <p:cNvPr id="234498" name="Rectangle 2"/>
          <p:cNvSpPr>
            <a:spLocks noGrp="1" noChangeArrowheads="1"/>
          </p:cNvSpPr>
          <p:nvPr>
            <p:ph type="title"/>
          </p:nvPr>
        </p:nvSpPr>
        <p:spPr>
          <a:xfrm>
            <a:off x="-762000" y="2038584"/>
            <a:ext cx="5410200" cy="7257816"/>
          </a:xfrm>
        </p:spPr>
        <p:txBody>
          <a:bodyPr/>
          <a:lstStyle/>
          <a:p>
            <a:pPr>
              <a:lnSpc>
                <a:spcPts val="30000"/>
              </a:lnSpc>
            </a:pPr>
            <a:r>
              <a:rPr lang="en-US" sz="32500" dirty="0" smtClean="0">
                <a:latin typeface="Calibri" pitchFamily="34" charset="0"/>
                <a:cs typeface="Calibri" pitchFamily="34" charset="0"/>
              </a:rPr>
              <a:t>12</a:t>
            </a:r>
            <a:endParaRPr lang="en-US" sz="32500" dirty="0">
              <a:latin typeface="Calibri" pitchFamily="34" charset="0"/>
              <a:cs typeface="Calibri" pitchFamily="34" charset="0"/>
            </a:endParaRPr>
          </a:p>
        </p:txBody>
      </p:sp>
      <p:sp>
        <p:nvSpPr>
          <p:cNvPr id="234499" name="Rectangle 3"/>
          <p:cNvSpPr>
            <a:spLocks noGrp="1" noChangeArrowheads="1"/>
          </p:cNvSpPr>
          <p:nvPr>
            <p:ph type="body" idx="1"/>
          </p:nvPr>
        </p:nvSpPr>
        <p:spPr>
          <a:xfrm>
            <a:off x="3657600" y="1752600"/>
            <a:ext cx="4971396" cy="4876800"/>
          </a:xfrm>
        </p:spPr>
        <p:txBody>
          <a:bodyPr/>
          <a:lstStyle/>
          <a:p>
            <a:pPr marL="0" indent="0" algn="just">
              <a:buNone/>
            </a:pPr>
            <a:r>
              <a:rPr lang="en-US" sz="2800" dirty="0">
                <a:solidFill>
                  <a:schemeClr val="bg1"/>
                </a:solidFill>
                <a:latin typeface="Calibri" pitchFamily="34" charset="0"/>
                <a:cs typeface="Calibri" pitchFamily="34" charset="0"/>
              </a:rPr>
              <a:t>The once populous </a:t>
            </a:r>
            <a:r>
              <a:rPr lang="en-US" sz="2800" dirty="0" err="1">
                <a:solidFill>
                  <a:schemeClr val="bg1"/>
                </a:solidFill>
                <a:latin typeface="Calibri" pitchFamily="34" charset="0"/>
                <a:cs typeface="Calibri" pitchFamily="34" charset="0"/>
              </a:rPr>
              <a:t>Boogley</a:t>
            </a:r>
            <a:r>
              <a:rPr lang="en-US" sz="2800" dirty="0">
                <a:solidFill>
                  <a:schemeClr val="bg1"/>
                </a:solidFill>
                <a:latin typeface="Calibri" pitchFamily="34" charset="0"/>
                <a:cs typeface="Calibri" pitchFamily="34" charset="0"/>
              </a:rPr>
              <a:t>-eyed frogs have died due to a new species of snake that inhabits the island.  Tailless, carnivorous Funky Monkeys have nothing to eat.  Luckily the long-tailed carnivores are enjoying the Slimy-footed cousin of the </a:t>
            </a:r>
            <a:r>
              <a:rPr lang="en-US" sz="2800" dirty="0" err="1">
                <a:solidFill>
                  <a:schemeClr val="bg1"/>
                </a:solidFill>
                <a:latin typeface="Calibri" pitchFamily="34" charset="0"/>
                <a:cs typeface="Calibri" pitchFamily="34" charset="0"/>
              </a:rPr>
              <a:t>Boogley</a:t>
            </a:r>
            <a:r>
              <a:rPr lang="en-US" sz="2800" dirty="0">
                <a:solidFill>
                  <a:schemeClr val="bg1"/>
                </a:solidFill>
                <a:latin typeface="Calibri" pitchFamily="34" charset="0"/>
                <a:cs typeface="Calibri" pitchFamily="34" charset="0"/>
              </a:rPr>
              <a:t>-eyed frog.   If you are tailless AND carnivorous, pick a chip.  If it is black, you die</a:t>
            </a:r>
            <a:r>
              <a:rPr lang="en-US" sz="2800" dirty="0" smtClean="0">
                <a:solidFill>
                  <a:schemeClr val="bg1"/>
                </a:solidFill>
                <a:latin typeface="Calibri" pitchFamily="34" charset="0"/>
                <a:cs typeface="Calibri" pitchFamily="34" charset="0"/>
              </a:rPr>
              <a:t>.</a:t>
            </a:r>
            <a:endParaRPr lang="en-US" sz="2800" dirty="0">
              <a:solidFill>
                <a:schemeClr val="bg1"/>
              </a:solidFill>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33140755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381000" y="457200"/>
            <a:ext cx="8382000" cy="4648200"/>
          </a:xfrm>
        </p:spPr>
        <p:txBody>
          <a:bodyPr/>
          <a:lstStyle/>
          <a:p>
            <a:pPr marL="0" indent="0">
              <a:buNone/>
            </a:pPr>
            <a:r>
              <a:rPr lang="en-US" sz="2800" b="1" dirty="0">
                <a:latin typeface="Calibri" pitchFamily="34" charset="0"/>
                <a:cs typeface="Calibri" pitchFamily="34" charset="0"/>
              </a:rPr>
              <a:t>The Results: What Happened?  </a:t>
            </a:r>
          </a:p>
          <a:p>
            <a:pPr marL="0" indent="0" algn="ctr">
              <a:buNone/>
            </a:pPr>
            <a:r>
              <a:rPr lang="en-US" sz="2400" dirty="0" smtClean="0">
                <a:latin typeface="Calibri" pitchFamily="34" charset="0"/>
                <a:cs typeface="Calibri" pitchFamily="34" charset="0"/>
              </a:rPr>
              <a:t>Stay </a:t>
            </a:r>
            <a:r>
              <a:rPr lang="en-US" sz="2400" dirty="0">
                <a:latin typeface="Calibri" pitchFamily="34" charset="0"/>
                <a:cs typeface="Calibri" pitchFamily="34" charset="0"/>
              </a:rPr>
              <a:t>with your Funky Monkey group or in Funky Monkey Paradise and let’s tally our results.  How many individuals remain in each </a:t>
            </a:r>
            <a:r>
              <a:rPr lang="en-US" sz="2400" dirty="0" smtClean="0">
                <a:latin typeface="Calibri" pitchFamily="34" charset="0"/>
                <a:cs typeface="Calibri" pitchFamily="34" charset="0"/>
              </a:rPr>
              <a:t>funky monkey group</a:t>
            </a:r>
            <a:r>
              <a:rPr lang="en-US" sz="2400" dirty="0">
                <a:latin typeface="Calibri" pitchFamily="34" charset="0"/>
                <a:cs typeface="Calibri" pitchFamily="34" charset="0"/>
              </a:rPr>
              <a:t>?</a:t>
            </a:r>
            <a:br>
              <a:rPr lang="en-US" sz="2400" dirty="0">
                <a:latin typeface="Calibri" pitchFamily="34" charset="0"/>
                <a:cs typeface="Calibri" pitchFamily="34" charset="0"/>
              </a:rPr>
            </a:br>
            <a:endParaRPr lang="en-US" sz="2400" dirty="0" smtClean="0">
              <a:latin typeface="Calibri" pitchFamily="34" charset="0"/>
              <a:cs typeface="Calibri" pitchFamily="34" charset="0"/>
            </a:endParaRPr>
          </a:p>
          <a:p>
            <a:pPr marL="0" indent="0" algn="just">
              <a:buNone/>
            </a:pPr>
            <a:endParaRPr lang="en-US" sz="2400" dirty="0" smtClean="0">
              <a:latin typeface="Calibri" pitchFamily="34" charset="0"/>
              <a:cs typeface="Calibri" pitchFamily="34" charset="0"/>
            </a:endParaRPr>
          </a:p>
          <a:p>
            <a:pPr marL="0" indent="0" algn="just">
              <a:buNone/>
            </a:pPr>
            <a:endParaRPr lang="en-US" sz="2400" dirty="0">
              <a:latin typeface="Calibri" pitchFamily="34" charset="0"/>
              <a:cs typeface="Calibri" pitchFamily="34" charset="0"/>
            </a:endParaRPr>
          </a:p>
          <a:p>
            <a:pPr marL="0" indent="0" algn="just">
              <a:buNone/>
            </a:pPr>
            <a:endParaRPr lang="en-US" sz="2400" dirty="0" smtClean="0">
              <a:latin typeface="Calibri" pitchFamily="34" charset="0"/>
              <a:cs typeface="Calibri" pitchFamily="34" charset="0"/>
            </a:endParaRPr>
          </a:p>
          <a:p>
            <a:pPr marL="0" indent="0" algn="just">
              <a:buNone/>
            </a:pPr>
            <a:endParaRPr lang="en-US" sz="2400" dirty="0" smtClean="0">
              <a:latin typeface="Calibri" pitchFamily="34" charset="0"/>
              <a:cs typeface="Calibri" pitchFamily="34" charset="0"/>
            </a:endParaRPr>
          </a:p>
          <a:p>
            <a:pPr marL="0" indent="0" algn="just">
              <a:buNone/>
            </a:pPr>
            <a:r>
              <a:rPr lang="en-US" sz="2400" dirty="0" smtClean="0">
                <a:latin typeface="Calibri" pitchFamily="34" charset="0"/>
                <a:cs typeface="Calibri" pitchFamily="34" charset="0"/>
              </a:rPr>
              <a:t>Use the above information to answer the questions on your sheet.</a:t>
            </a:r>
            <a:endParaRPr lang="en-US" sz="2400" b="1" dirty="0">
              <a:latin typeface="Calibri" pitchFamily="34" charset="0"/>
              <a:cs typeface="Calibri" pitchFamily="34" charset="0"/>
            </a:endParaRPr>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pic>
        <p:nvPicPr>
          <p:cNvPr id="4" name="Picture 2" descr="http://images.clipart.com/thb/thb15/PH/pub5367_po_071112/45288540.thb.jpg?1001617200"/>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90" b="100000" l="0" r="100000"/>
                    </a14:imgEffect>
                  </a14:imgLayer>
                </a14:imgProps>
              </a:ext>
              <a:ext uri="{28A0092B-C50C-407E-A947-70E740481C1C}">
                <a14:useLocalDpi xmlns:a14="http://schemas.microsoft.com/office/drawing/2010/main" val="0"/>
              </a:ext>
            </a:extLst>
          </a:blip>
          <a:srcRect/>
          <a:stretch>
            <a:fillRect/>
          </a:stretch>
        </p:blipFill>
        <p:spPr bwMode="auto">
          <a:xfrm>
            <a:off x="2667000" y="4572000"/>
            <a:ext cx="3850731" cy="2209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129776416"/>
              </p:ext>
            </p:extLst>
          </p:nvPr>
        </p:nvGraphicFramePr>
        <p:xfrm>
          <a:off x="654267" y="2362200"/>
          <a:ext cx="7848601" cy="1577340"/>
        </p:xfrm>
        <a:graphic>
          <a:graphicData uri="http://schemas.openxmlformats.org/drawingml/2006/table">
            <a:tbl>
              <a:tblPr firstRow="1" firstCol="1" bandRow="1">
                <a:tableStyleId>{5C22544A-7EE6-4342-B048-85BDC9FD1C3A}</a:tableStyleId>
              </a:tblPr>
              <a:tblGrid>
                <a:gridCol w="4495800"/>
                <a:gridCol w="1752600"/>
                <a:gridCol w="1600201"/>
              </a:tblGrid>
              <a:tr h="223483">
                <a:tc>
                  <a:txBody>
                    <a:bodyPr/>
                    <a:lstStyle/>
                    <a:p>
                      <a:pPr marL="0" marR="0" algn="ctr">
                        <a:lnSpc>
                          <a:spcPct val="115000"/>
                        </a:lnSpc>
                        <a:spcBef>
                          <a:spcPts val="0"/>
                        </a:spcBef>
                        <a:spcAft>
                          <a:spcPts val="0"/>
                        </a:spcAft>
                      </a:pPr>
                      <a:r>
                        <a:rPr lang="en-US" sz="1800" dirty="0">
                          <a:solidFill>
                            <a:schemeClr val="tx1"/>
                          </a:solidFill>
                          <a:effectLst/>
                        </a:rPr>
                        <a:t>Monkey Type</a:t>
                      </a:r>
                      <a:endParaRPr lang="en-US" sz="1800" dirty="0">
                        <a:solidFill>
                          <a:schemeClr val="tx1"/>
                        </a:solidFill>
                        <a:effectLst/>
                        <a:latin typeface="Calibri"/>
                        <a:ea typeface="Calibri"/>
                        <a:cs typeface="Times New Roman"/>
                      </a:endParaRPr>
                    </a:p>
                  </a:txBody>
                  <a:tcPr marL="29419" marR="29419" marT="0" marB="0" anchor="ctr"/>
                </a:tc>
                <a:tc>
                  <a:txBody>
                    <a:bodyPr/>
                    <a:lstStyle/>
                    <a:p>
                      <a:pPr marL="0" marR="0" algn="ctr">
                        <a:lnSpc>
                          <a:spcPct val="115000"/>
                        </a:lnSpc>
                        <a:spcBef>
                          <a:spcPts val="0"/>
                        </a:spcBef>
                        <a:spcAft>
                          <a:spcPts val="0"/>
                        </a:spcAft>
                      </a:pPr>
                      <a:r>
                        <a:rPr lang="en-US" sz="1800">
                          <a:solidFill>
                            <a:schemeClr val="tx1"/>
                          </a:solidFill>
                          <a:effectLst/>
                        </a:rPr>
                        <a:t>Initial Numbers</a:t>
                      </a:r>
                      <a:endParaRPr lang="en-US" sz="1800">
                        <a:solidFill>
                          <a:schemeClr val="tx1"/>
                        </a:solidFill>
                        <a:effectLst/>
                        <a:latin typeface="Calibri"/>
                        <a:ea typeface="Calibri"/>
                        <a:cs typeface="Times New Roman"/>
                      </a:endParaRPr>
                    </a:p>
                  </a:txBody>
                  <a:tcPr marL="29419" marR="29419" marT="0" marB="0" anchor="ctr"/>
                </a:tc>
                <a:tc>
                  <a:txBody>
                    <a:bodyPr/>
                    <a:lstStyle/>
                    <a:p>
                      <a:pPr marL="0" marR="0" algn="ctr">
                        <a:lnSpc>
                          <a:spcPct val="115000"/>
                        </a:lnSpc>
                        <a:spcBef>
                          <a:spcPts val="0"/>
                        </a:spcBef>
                        <a:spcAft>
                          <a:spcPts val="0"/>
                        </a:spcAft>
                      </a:pPr>
                      <a:r>
                        <a:rPr lang="en-US" sz="1800" dirty="0">
                          <a:solidFill>
                            <a:schemeClr val="tx1"/>
                          </a:solidFill>
                          <a:effectLst/>
                        </a:rPr>
                        <a:t>Final Numbers</a:t>
                      </a:r>
                      <a:endParaRPr lang="en-US" sz="1800" dirty="0">
                        <a:solidFill>
                          <a:schemeClr val="tx1"/>
                        </a:solidFill>
                        <a:effectLst/>
                        <a:latin typeface="Calibri"/>
                        <a:ea typeface="Calibri"/>
                        <a:cs typeface="Times New Roman"/>
                      </a:endParaRPr>
                    </a:p>
                  </a:txBody>
                  <a:tcPr marL="29419" marR="29419" marT="0" marB="0" anchor="ctr"/>
                </a:tc>
              </a:tr>
              <a:tr h="299000">
                <a:tc>
                  <a:txBody>
                    <a:bodyPr/>
                    <a:lstStyle/>
                    <a:p>
                      <a:pPr marL="0" marR="0" algn="ctr">
                        <a:lnSpc>
                          <a:spcPct val="115000"/>
                        </a:lnSpc>
                        <a:spcBef>
                          <a:spcPts val="0"/>
                        </a:spcBef>
                        <a:spcAft>
                          <a:spcPts val="0"/>
                        </a:spcAft>
                      </a:pPr>
                      <a:r>
                        <a:rPr lang="en-US" sz="1800" b="0" dirty="0">
                          <a:solidFill>
                            <a:schemeClr val="tx1"/>
                          </a:solidFill>
                          <a:effectLst/>
                        </a:rPr>
                        <a:t>Long-tailed, herbivorous, brown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r>
              <a:tr h="269654">
                <a:tc>
                  <a:txBody>
                    <a:bodyPr/>
                    <a:lstStyle/>
                    <a:p>
                      <a:pPr marL="0" marR="0" algn="ctr">
                        <a:lnSpc>
                          <a:spcPct val="115000"/>
                        </a:lnSpc>
                        <a:spcBef>
                          <a:spcPts val="0"/>
                        </a:spcBef>
                        <a:spcAft>
                          <a:spcPts val="0"/>
                        </a:spcAft>
                        <a:tabLst>
                          <a:tab pos="7029450" algn="l"/>
                        </a:tabLst>
                      </a:pPr>
                      <a:r>
                        <a:rPr lang="en-US" sz="1800" b="0" dirty="0">
                          <a:solidFill>
                            <a:schemeClr val="tx1"/>
                          </a:solidFill>
                          <a:effectLst/>
                        </a:rPr>
                        <a:t>Tailless, carnivorous, brown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r>
              <a:tr h="269654">
                <a:tc>
                  <a:txBody>
                    <a:bodyPr/>
                    <a:lstStyle/>
                    <a:p>
                      <a:pPr marL="0" marR="0" algn="ctr">
                        <a:lnSpc>
                          <a:spcPct val="115000"/>
                        </a:lnSpc>
                        <a:spcBef>
                          <a:spcPts val="0"/>
                        </a:spcBef>
                        <a:spcAft>
                          <a:spcPts val="0"/>
                        </a:spcAft>
                        <a:tabLst>
                          <a:tab pos="7029450" algn="l"/>
                        </a:tabLst>
                      </a:pPr>
                      <a:r>
                        <a:rPr lang="en-US" sz="1800" b="0" dirty="0">
                          <a:solidFill>
                            <a:schemeClr val="tx1"/>
                          </a:solidFill>
                          <a:effectLst/>
                        </a:rPr>
                        <a:t>Tailless, herbivorous, blonde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r>
              <a:tr h="310451">
                <a:tc>
                  <a:txBody>
                    <a:bodyPr/>
                    <a:lstStyle/>
                    <a:p>
                      <a:pPr marL="0" marR="0" algn="ctr">
                        <a:lnSpc>
                          <a:spcPct val="115000"/>
                        </a:lnSpc>
                        <a:spcBef>
                          <a:spcPts val="0"/>
                        </a:spcBef>
                        <a:spcAft>
                          <a:spcPts val="0"/>
                        </a:spcAft>
                        <a:tabLst>
                          <a:tab pos="7029450" algn="l"/>
                        </a:tabLst>
                      </a:pPr>
                      <a:r>
                        <a:rPr lang="en-US" sz="1800" b="0" dirty="0">
                          <a:solidFill>
                            <a:schemeClr val="tx1"/>
                          </a:solidFill>
                          <a:effectLst/>
                        </a:rPr>
                        <a:t>Long-tailed, carnivorous, blonde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r>
            </a:tbl>
          </a:graphicData>
        </a:graphic>
      </p:graphicFrame>
    </p:spTree>
    <p:extLst>
      <p:ext uri="{BB962C8B-B14F-4D97-AF65-F5344CB8AC3E}">
        <p14:creationId xmlns:p14="http://schemas.microsoft.com/office/powerpoint/2010/main" val="1766299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76200" y="1143000"/>
            <a:ext cx="2362200" cy="4800600"/>
          </a:xfrm>
        </p:spPr>
        <p:txBody>
          <a:bodyPr/>
          <a:lstStyle/>
          <a:p>
            <a:pPr marL="0" indent="0" algn="ctr">
              <a:buNone/>
            </a:pPr>
            <a:r>
              <a:rPr lang="en-US" sz="2800" b="1" dirty="0">
                <a:latin typeface="Calibri" pitchFamily="34" charset="0"/>
                <a:cs typeface="Calibri" pitchFamily="34" charset="0"/>
              </a:rPr>
              <a:t>The Results: What Happened</a:t>
            </a:r>
            <a:r>
              <a:rPr lang="en-US" sz="2800" b="1" dirty="0" smtClean="0">
                <a:latin typeface="Calibri" pitchFamily="34" charset="0"/>
                <a:cs typeface="Calibri" pitchFamily="34" charset="0"/>
              </a:rPr>
              <a:t>?</a:t>
            </a:r>
          </a:p>
          <a:p>
            <a:pPr marL="0" lvl="0" indent="0" algn="ctr">
              <a:buNone/>
            </a:pPr>
            <a:r>
              <a:rPr lang="en-US" sz="2000" dirty="0">
                <a:latin typeface="Calibri" pitchFamily="34" charset="0"/>
                <a:ea typeface="Calibri" pitchFamily="34" charset="0"/>
                <a:cs typeface="Calibri" pitchFamily="34" charset="0"/>
              </a:rPr>
              <a:t>Create a Double Bar Graph with the information from your chart.  Be sure to label your X and Y axis, provide a title for your graph, and label your data.  Use this data to answer the questions that follow.</a:t>
            </a:r>
            <a:endParaRPr lang="en-US" sz="2000" dirty="0">
              <a:latin typeface="Arial" pitchFamily="34" charset="0"/>
              <a:cs typeface="Arial" pitchFamily="34" charset="0"/>
            </a:endParaRPr>
          </a:p>
          <a:p>
            <a:pPr marL="0" indent="0" algn="ctr">
              <a:buNone/>
            </a:pPr>
            <a:endParaRPr lang="en-US" sz="2800" b="1" dirty="0" smtClean="0">
              <a:latin typeface="Calibri" pitchFamily="34" charset="0"/>
              <a:cs typeface="Calibri" pitchFamily="34" charset="0"/>
            </a:endParaRPr>
          </a:p>
          <a:p>
            <a:pPr marL="0" indent="0" algn="ctr">
              <a:buNone/>
            </a:pPr>
            <a:r>
              <a:rPr lang="en-US" sz="2800" b="1" dirty="0" smtClean="0">
                <a:latin typeface="Calibri" pitchFamily="34" charset="0"/>
                <a:cs typeface="Calibri" pitchFamily="34" charset="0"/>
              </a:rPr>
              <a:t>  </a:t>
            </a:r>
            <a:endParaRPr lang="en-US" sz="2800" b="1" dirty="0">
              <a:latin typeface="Calibri" pitchFamily="34" charset="0"/>
              <a:cs typeface="Calibri" pitchFamily="34" charset="0"/>
            </a:endParaRPr>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graphicFrame>
        <p:nvGraphicFramePr>
          <p:cNvPr id="2" name="Table 1"/>
          <p:cNvGraphicFramePr>
            <a:graphicFrameLocks noGrp="1"/>
          </p:cNvGraphicFramePr>
          <p:nvPr>
            <p:extLst>
              <p:ext uri="{D42A27DB-BD31-4B8C-83A1-F6EECF244321}">
                <p14:modId xmlns:p14="http://schemas.microsoft.com/office/powerpoint/2010/main" val="1565777407"/>
              </p:ext>
            </p:extLst>
          </p:nvPr>
        </p:nvGraphicFramePr>
        <p:xfrm>
          <a:off x="2514600" y="838200"/>
          <a:ext cx="6356512" cy="5440344"/>
        </p:xfrm>
        <a:graphic>
          <a:graphicData uri="http://schemas.openxmlformats.org/drawingml/2006/table">
            <a:tbl>
              <a:tblPr>
                <a:tableStyleId>{ED083AE6-46FA-4A59-8FB0-9F97EB10719F}</a:tableStyleId>
              </a:tblPr>
              <a:tblGrid>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gridCol w="198641"/>
              </a:tblGrid>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r>
              <a:tr h="209244">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a:effectLst/>
                        </a:rPr>
                        <a:t> </a:t>
                      </a:r>
                      <a:endParaRPr lang="en-US" sz="900">
                        <a:effectLst/>
                        <a:latin typeface="Calibri"/>
                        <a:ea typeface="Calibri"/>
                        <a:cs typeface="Times New Roman"/>
                      </a:endParaRPr>
                    </a:p>
                  </a:txBody>
                  <a:tcPr marL="56764" marR="56764" marT="0" marB="0"/>
                </a:tc>
                <a:tc>
                  <a:txBody>
                    <a:bodyPr/>
                    <a:lstStyle/>
                    <a:p>
                      <a:pPr marL="0" marR="0" algn="just">
                        <a:lnSpc>
                          <a:spcPct val="115000"/>
                        </a:lnSpc>
                        <a:spcBef>
                          <a:spcPts val="0"/>
                        </a:spcBef>
                        <a:spcAft>
                          <a:spcPts val="0"/>
                        </a:spcAft>
                      </a:pPr>
                      <a:r>
                        <a:rPr lang="en-US" sz="1000" dirty="0">
                          <a:effectLst/>
                        </a:rPr>
                        <a:t> </a:t>
                      </a:r>
                      <a:endParaRPr lang="en-US" sz="900" dirty="0">
                        <a:effectLst/>
                        <a:latin typeface="Calibri"/>
                        <a:ea typeface="Calibri"/>
                        <a:cs typeface="Times New Roman"/>
                      </a:endParaRPr>
                    </a:p>
                  </a:txBody>
                  <a:tcPr marL="56764" marR="56764" marT="0" marB="0"/>
                </a:tc>
              </a:tr>
            </a:tbl>
          </a:graphicData>
        </a:graphic>
      </p:graphicFrame>
    </p:spTree>
    <p:extLst>
      <p:ext uri="{BB962C8B-B14F-4D97-AF65-F5344CB8AC3E}">
        <p14:creationId xmlns:p14="http://schemas.microsoft.com/office/powerpoint/2010/main" val="38512714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381000" y="457200"/>
            <a:ext cx="8382000" cy="4648200"/>
          </a:xfrm>
        </p:spPr>
        <p:txBody>
          <a:bodyPr/>
          <a:lstStyle/>
          <a:p>
            <a:pPr marL="0" indent="0">
              <a:buNone/>
            </a:pPr>
            <a:r>
              <a:rPr lang="en-US" sz="2800" b="1" dirty="0">
                <a:latin typeface="Calibri" pitchFamily="34" charset="0"/>
                <a:cs typeface="Calibri" pitchFamily="34" charset="0"/>
              </a:rPr>
              <a:t>The Results: What Happened?  </a:t>
            </a:r>
          </a:p>
          <a:p>
            <a:pPr marL="457200" lvl="0" indent="-457200" algn="just">
              <a:buFont typeface="+mj-lt"/>
              <a:buAutoNum type="arabicPeriod"/>
            </a:pPr>
            <a:r>
              <a:rPr lang="en-US" sz="2400" dirty="0"/>
              <a:t>What traits are present in the current Funky Monkey population?  Is there the same variety as the beginning of the activity?</a:t>
            </a:r>
          </a:p>
          <a:p>
            <a:pPr marL="457200" lvl="0" indent="-457200" algn="just">
              <a:buFont typeface="+mj-lt"/>
              <a:buAutoNum type="arabicPeriod"/>
            </a:pPr>
            <a:r>
              <a:rPr lang="en-US" sz="2400" dirty="0" smtClean="0"/>
              <a:t>Compare </a:t>
            </a:r>
            <a:r>
              <a:rPr lang="en-US" sz="2400" dirty="0"/>
              <a:t>the data from your graph on the previous page.  Which, if any, of the Funky Monkey groups are ENDANGERED?  How did you determine this?</a:t>
            </a:r>
          </a:p>
          <a:p>
            <a:pPr marL="457200" lvl="0" indent="-457200" algn="just">
              <a:buFont typeface="+mj-lt"/>
              <a:buAutoNum type="arabicPeriod"/>
            </a:pPr>
            <a:r>
              <a:rPr lang="en-US" sz="2400" dirty="0" smtClean="0"/>
              <a:t>Which</a:t>
            </a:r>
            <a:r>
              <a:rPr lang="en-US" sz="2400" dirty="0"/>
              <a:t>, if any, of the Funky Monkey groups became EXTINCT?  </a:t>
            </a:r>
          </a:p>
          <a:p>
            <a:pPr marL="457200" lvl="0" indent="-457200" algn="just">
              <a:buFont typeface="+mj-lt"/>
              <a:buAutoNum type="arabicPeriod"/>
            </a:pPr>
            <a:r>
              <a:rPr lang="en-US" sz="2400" dirty="0" smtClean="0"/>
              <a:t>Why </a:t>
            </a:r>
            <a:r>
              <a:rPr lang="en-US" sz="2400" dirty="0"/>
              <a:t>do you think certain groups were more susceptible to endangerment and/or extinction</a:t>
            </a:r>
            <a:r>
              <a:rPr lang="en-US" sz="2400" dirty="0" smtClean="0"/>
              <a:t>?</a:t>
            </a:r>
            <a:endParaRPr lang="en-US" sz="2400" dirty="0"/>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pic>
        <p:nvPicPr>
          <p:cNvPr id="4" name="Picture 2" descr="http://images.clipart.com/thb/thb15/PH/pub5367_po_071112/45288540.thb.jpg?1001617200"/>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90" b="100000" l="0" r="100000"/>
                    </a14:imgEffect>
                  </a14:imgLayer>
                </a14:imgProps>
              </a:ext>
              <a:ext uri="{28A0092B-C50C-407E-A947-70E740481C1C}">
                <a14:useLocalDpi xmlns:a14="http://schemas.microsoft.com/office/drawing/2010/main" val="0"/>
              </a:ext>
            </a:extLst>
          </a:blip>
          <a:srcRect/>
          <a:stretch>
            <a:fillRect/>
          </a:stretch>
        </p:blipFill>
        <p:spPr bwMode="auto">
          <a:xfrm>
            <a:off x="2667000" y="4724400"/>
            <a:ext cx="3850731"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9711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381000" y="228600"/>
            <a:ext cx="8382000" cy="5334000"/>
          </a:xfrm>
        </p:spPr>
        <p:txBody>
          <a:bodyPr/>
          <a:lstStyle/>
          <a:p>
            <a:pPr marL="0" indent="0">
              <a:buNone/>
            </a:pPr>
            <a:r>
              <a:rPr lang="en-US" sz="2800" b="1" dirty="0">
                <a:latin typeface="Calibri" pitchFamily="34" charset="0"/>
                <a:cs typeface="Calibri" pitchFamily="34" charset="0"/>
              </a:rPr>
              <a:t>The Results: What Happened</a:t>
            </a:r>
            <a:r>
              <a:rPr lang="en-US" sz="2800" b="1" dirty="0" smtClean="0">
                <a:latin typeface="Calibri" pitchFamily="34" charset="0"/>
                <a:cs typeface="Calibri" pitchFamily="34" charset="0"/>
              </a:rPr>
              <a:t>? </a:t>
            </a:r>
            <a:r>
              <a:rPr lang="en-US" sz="2400" i="1" dirty="0" smtClean="0">
                <a:latin typeface="Calibri" pitchFamily="34" charset="0"/>
                <a:cs typeface="Calibri" pitchFamily="34" charset="0"/>
              </a:rPr>
              <a:t>(continued…)</a:t>
            </a:r>
            <a:r>
              <a:rPr lang="en-US" sz="2800" b="1" dirty="0" smtClean="0">
                <a:latin typeface="Calibri" pitchFamily="34" charset="0"/>
                <a:cs typeface="Calibri" pitchFamily="34" charset="0"/>
              </a:rPr>
              <a:t>  </a:t>
            </a:r>
            <a:endParaRPr lang="en-US" sz="2800" b="1" dirty="0">
              <a:latin typeface="Calibri" pitchFamily="34" charset="0"/>
              <a:cs typeface="Calibri" pitchFamily="34" charset="0"/>
            </a:endParaRPr>
          </a:p>
          <a:p>
            <a:pPr marL="457200" lvl="0" indent="-457200" algn="just">
              <a:buFont typeface="+mj-lt"/>
              <a:buAutoNum type="arabicPeriod" startAt="5"/>
            </a:pPr>
            <a:r>
              <a:rPr lang="en-US" sz="2200" dirty="0"/>
              <a:t>Which characteristics have become more plentiful in the Funky Monkey population?  Why do you think those characteristics have become so abundant?</a:t>
            </a:r>
          </a:p>
          <a:p>
            <a:pPr marL="457200" lvl="0" indent="-457200" algn="just">
              <a:buFont typeface="+mj-lt"/>
              <a:buAutoNum type="arabicPeriod" startAt="5"/>
            </a:pPr>
            <a:r>
              <a:rPr lang="en-US" sz="2200" dirty="0"/>
              <a:t>Basing your hypothesis on our current environmental conditions, what do you think the Funky Monkey population will look if we roll the dice another 30 times?</a:t>
            </a:r>
          </a:p>
          <a:p>
            <a:pPr marL="457200" lvl="0" indent="-457200" algn="just">
              <a:buFont typeface="+mj-lt"/>
              <a:buAutoNum type="arabicPeriod" startAt="5"/>
            </a:pPr>
            <a:r>
              <a:rPr lang="en-US" sz="2200" dirty="0"/>
              <a:t>In this activity, how does adaptation affect the survival of the funky monkeys?</a:t>
            </a:r>
          </a:p>
          <a:p>
            <a:pPr marL="457200" lvl="0" indent="-457200" algn="just">
              <a:buFont typeface="+mj-lt"/>
              <a:buAutoNum type="arabicPeriod" startAt="5"/>
            </a:pPr>
            <a:r>
              <a:rPr lang="en-US" sz="2200" dirty="0"/>
              <a:t>Pick an “endangered” group from the population.  What kind of environmental change might benefit this group, causing them to become more populous?  </a:t>
            </a:r>
            <a:endParaRPr lang="en-US" sz="2200" dirty="0" smtClean="0"/>
          </a:p>
          <a:p>
            <a:pPr marL="0" lvl="0" indent="0" algn="just">
              <a:buNone/>
            </a:pPr>
            <a:r>
              <a:rPr lang="en-US" sz="2200" i="1" dirty="0" smtClean="0"/>
              <a:t>Draw </a:t>
            </a:r>
            <a:r>
              <a:rPr lang="en-US" sz="2200" i="1" dirty="0"/>
              <a:t>what this new environment will look like in the space </a:t>
            </a:r>
            <a:r>
              <a:rPr lang="en-US" sz="2200" i="1" dirty="0" smtClean="0"/>
              <a:t>on your paper.</a:t>
            </a:r>
            <a:endParaRPr lang="en-US" sz="2200" dirty="0"/>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pic>
        <p:nvPicPr>
          <p:cNvPr id="4" name="Picture 2" descr="http://images.clipart.com/thb/thb15/PH/pub5367_po_071112/45288540.thb.jpg?1001617200"/>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90" b="100000" l="0" r="100000"/>
                    </a14:imgEffect>
                  </a14:imgLayer>
                </a14:imgProps>
              </a:ext>
              <a:ext uri="{28A0092B-C50C-407E-A947-70E740481C1C}">
                <a14:useLocalDpi xmlns:a14="http://schemas.microsoft.com/office/drawing/2010/main" val="0"/>
              </a:ext>
            </a:extLst>
          </a:blip>
          <a:srcRect/>
          <a:stretch>
            <a:fillRect/>
          </a:stretch>
        </p:blipFill>
        <p:spPr bwMode="auto">
          <a:xfrm>
            <a:off x="2891837" y="4876800"/>
            <a:ext cx="3585163"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55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1" y="10991"/>
            <a:ext cx="9122019" cy="6841514"/>
          </a:xfrm>
          <a:prstGeom prst="rect">
            <a:avLst/>
          </a:prstGeom>
        </p:spPr>
      </p:pic>
      <p:sp>
        <p:nvSpPr>
          <p:cNvPr id="6" name="Oval 5">
            <a:hlinkClick r:id="rId3"/>
          </p:cNvPr>
          <p:cNvSpPr/>
          <p:nvPr/>
        </p:nvSpPr>
        <p:spPr>
          <a:xfrm>
            <a:off x="0" y="142875"/>
            <a:ext cx="1285875" cy="123825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7" name="Oval 6">
            <a:hlinkClick r:id="rId4"/>
          </p:cNvPr>
          <p:cNvSpPr/>
          <p:nvPr/>
        </p:nvSpPr>
        <p:spPr>
          <a:xfrm>
            <a:off x="1952625" y="2333625"/>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8" name="Oval 7">
            <a:hlinkClick r:id="rId5"/>
          </p:cNvPr>
          <p:cNvSpPr/>
          <p:nvPr/>
        </p:nvSpPr>
        <p:spPr>
          <a:xfrm>
            <a:off x="2857500" y="2333625"/>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9" name="Oval 8">
            <a:hlinkClick r:id="rId6"/>
          </p:cNvPr>
          <p:cNvSpPr/>
          <p:nvPr/>
        </p:nvSpPr>
        <p:spPr>
          <a:xfrm>
            <a:off x="3768587" y="2266869"/>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0" name="Oval 9">
            <a:hlinkClick r:id="rId7"/>
          </p:cNvPr>
          <p:cNvSpPr/>
          <p:nvPr/>
        </p:nvSpPr>
        <p:spPr>
          <a:xfrm>
            <a:off x="4683815" y="2333625"/>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1" name="Oval 10">
            <a:hlinkClick r:id="rId8"/>
          </p:cNvPr>
          <p:cNvSpPr/>
          <p:nvPr/>
        </p:nvSpPr>
        <p:spPr>
          <a:xfrm>
            <a:off x="5599043" y="2316565"/>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2" name="Oval 11">
            <a:hlinkClick r:id="rId9"/>
          </p:cNvPr>
          <p:cNvSpPr/>
          <p:nvPr/>
        </p:nvSpPr>
        <p:spPr>
          <a:xfrm>
            <a:off x="6510130" y="2333625"/>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3" name="Oval 12">
            <a:hlinkClick r:id="rId10"/>
          </p:cNvPr>
          <p:cNvSpPr/>
          <p:nvPr/>
        </p:nvSpPr>
        <p:spPr>
          <a:xfrm>
            <a:off x="142875" y="3238500"/>
            <a:ext cx="952500" cy="85189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4" name="Oval 13">
            <a:hlinkClick r:id="rId11"/>
          </p:cNvPr>
          <p:cNvSpPr/>
          <p:nvPr/>
        </p:nvSpPr>
        <p:spPr>
          <a:xfrm>
            <a:off x="142875" y="2266870"/>
            <a:ext cx="948358" cy="819626"/>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5" name="Oval 14">
            <a:hlinkClick r:id="rId12"/>
          </p:cNvPr>
          <p:cNvSpPr/>
          <p:nvPr/>
        </p:nvSpPr>
        <p:spPr>
          <a:xfrm>
            <a:off x="142874" y="1435246"/>
            <a:ext cx="948358" cy="819626"/>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6" name="Oval 15">
            <a:hlinkClick r:id="rId13"/>
          </p:cNvPr>
          <p:cNvSpPr/>
          <p:nvPr/>
        </p:nvSpPr>
        <p:spPr>
          <a:xfrm>
            <a:off x="179112" y="4152621"/>
            <a:ext cx="948358" cy="819626"/>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17" name="Oval 16">
            <a:hlinkClick r:id="rId3"/>
          </p:cNvPr>
          <p:cNvSpPr/>
          <p:nvPr/>
        </p:nvSpPr>
        <p:spPr>
          <a:xfrm>
            <a:off x="91939" y="6038374"/>
            <a:ext cx="948358" cy="819626"/>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
        <p:nvSpPr>
          <p:cNvPr id="3" name="Rectangle 2">
            <a:hlinkClick r:id="rId4"/>
          </p:cNvPr>
          <p:cNvSpPr/>
          <p:nvPr/>
        </p:nvSpPr>
        <p:spPr>
          <a:xfrm>
            <a:off x="5922066" y="1295400"/>
            <a:ext cx="2917135" cy="309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hlinkClick r:id="rId14"/>
          </p:cNvPr>
          <p:cNvSpPr/>
          <p:nvPr/>
        </p:nvSpPr>
        <p:spPr>
          <a:xfrm>
            <a:off x="7429500" y="2286000"/>
            <a:ext cx="714375" cy="752870"/>
          </a:xfrm>
          <a:prstGeom prst="ellipse">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a:p>
        </p:txBody>
      </p:sp>
    </p:spTree>
    <p:extLst>
      <p:ext uri="{BB962C8B-B14F-4D97-AF65-F5344CB8AC3E}">
        <p14:creationId xmlns:p14="http://schemas.microsoft.com/office/powerpoint/2010/main" val="19758337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0" y="0"/>
            <a:ext cx="7085436" cy="1238192"/>
          </a:xfrm>
        </p:spPr>
        <p:txBody>
          <a:bodyPr/>
          <a:lstStyle/>
          <a:p>
            <a:pPr marL="0" indent="0" algn="ctr">
              <a:spcBef>
                <a:spcPts val="0"/>
              </a:spcBef>
              <a:buFontTx/>
              <a:buNone/>
            </a:pPr>
            <a:r>
              <a:rPr lang="en-US" sz="6000" b="1" u="sng" dirty="0" smtClean="0">
                <a:latin typeface="Calibri" pitchFamily="34" charset="0"/>
                <a:cs typeface="Calibri" pitchFamily="34" charset="0"/>
              </a:rPr>
              <a:t>Evolution:</a:t>
            </a:r>
          </a:p>
          <a:p>
            <a:pPr marL="0" indent="0" algn="ctr">
              <a:spcBef>
                <a:spcPts val="0"/>
              </a:spcBef>
              <a:buFontTx/>
              <a:buNone/>
            </a:pPr>
            <a:r>
              <a:rPr lang="en-US" sz="6000" b="1" dirty="0" smtClean="0">
                <a:latin typeface="Calibri" pitchFamily="34" charset="0"/>
                <a:cs typeface="Calibri" pitchFamily="34" charset="0"/>
              </a:rPr>
              <a:t>Funky </a:t>
            </a:r>
            <a:r>
              <a:rPr lang="en-US" sz="6000" b="1" dirty="0">
                <a:latin typeface="Calibri" pitchFamily="34" charset="0"/>
                <a:cs typeface="Calibri" pitchFamily="34" charset="0"/>
              </a:rPr>
              <a:t>Monkeys</a:t>
            </a:r>
          </a:p>
          <a:p>
            <a:pPr marL="609600" indent="-609600"/>
            <a:endParaRPr lang="en-US" sz="2800" dirty="0">
              <a:latin typeface="Calibri" pitchFamily="34" charset="0"/>
              <a:cs typeface="Calibri" pitchFamily="34" charset="0"/>
            </a:endParaRPr>
          </a:p>
          <a:p>
            <a:pPr marL="609600" indent="-609600">
              <a:buFontTx/>
              <a:buNone/>
            </a:pPr>
            <a:r>
              <a:rPr lang="en-US" dirty="0">
                <a:latin typeface="Calibri" pitchFamily="34" charset="0"/>
                <a:cs typeface="Calibri" pitchFamily="34" charset="0"/>
              </a:rPr>
              <a:t> </a:t>
            </a:r>
            <a:endParaRPr lang="en-US" b="1" dirty="0">
              <a:latin typeface="Calibri" pitchFamily="34" charset="0"/>
              <a:cs typeface="Calibri" pitchFamily="34" charset="0"/>
            </a:endParaRPr>
          </a:p>
        </p:txBody>
      </p:sp>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pic>
        <p:nvPicPr>
          <p:cNvPr id="8" name="Picture 5" descr="C:\Users\gvikingson\AppData\Local\Microsoft\Windows\Temporary Internet Files\Content.IE5\JSGONNT1\MP900446586[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587" r="6202"/>
          <a:stretch/>
        </p:blipFill>
        <p:spPr bwMode="auto">
          <a:xfrm>
            <a:off x="7161636" y="3942275"/>
            <a:ext cx="1906164" cy="26242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gvikingson\AppData\Local\Microsoft\Windows\Temporary Internet Files\Content.IE5\DS4VOUT3\MP900446591[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190"/>
          <a:stretch/>
        </p:blipFill>
        <p:spPr bwMode="auto">
          <a:xfrm>
            <a:off x="5562600" y="1847792"/>
            <a:ext cx="2057400" cy="25409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gvikingson\AppData\Local\Microsoft\Windows\Temporary Internet Files\Content.IE5\TMF5Y1AU\MP900446585[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1636" y="304800"/>
            <a:ext cx="1906164" cy="24613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mages.clipart.com/thb/thb15/PH/pub5367_po_071112/45288540.thb.jpg?1001617200"/>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4390" b="100000" l="0" r="100000"/>
                    </a14:imgEffect>
                  </a14:imgLayer>
                </a14:imgProps>
              </a:ext>
              <a:ext uri="{28A0092B-C50C-407E-A947-70E740481C1C}">
                <a14:useLocalDpi xmlns:a14="http://schemas.microsoft.com/office/drawing/2010/main" val="0"/>
              </a:ext>
            </a:extLst>
          </a:blip>
          <a:srcRect/>
          <a:stretch>
            <a:fillRect/>
          </a:stretch>
        </p:blipFill>
        <p:spPr bwMode="auto">
          <a:xfrm>
            <a:off x="1143000" y="4006644"/>
            <a:ext cx="5334001" cy="3060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95400" y="1892856"/>
            <a:ext cx="4495800" cy="3077766"/>
          </a:xfrm>
          <a:prstGeom prst="rect">
            <a:avLst/>
          </a:prstGeom>
          <a:noFill/>
        </p:spPr>
        <p:txBody>
          <a:bodyPr wrap="square" rtlCol="0">
            <a:spAutoFit/>
          </a:bodyPr>
          <a:lstStyle/>
          <a:p>
            <a:pPr algn="ctr"/>
            <a:r>
              <a:rPr lang="en-US" sz="4400" b="1" dirty="0" smtClean="0">
                <a:latin typeface="Calibri" pitchFamily="34" charset="0"/>
                <a:cs typeface="Calibri" pitchFamily="34" charset="0"/>
              </a:rPr>
              <a:t>An Interactive Lesson About Evolution and Natural Selection</a:t>
            </a:r>
          </a:p>
          <a:p>
            <a:endParaRPr lang="en-US" dirty="0"/>
          </a:p>
        </p:txBody>
      </p:sp>
    </p:spTree>
    <p:extLst>
      <p:ext uri="{BB962C8B-B14F-4D97-AF65-F5344CB8AC3E}">
        <p14:creationId xmlns:p14="http://schemas.microsoft.com/office/powerpoint/2010/main" val="2413205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9" name="Rectangle 3"/>
          <p:cNvSpPr>
            <a:spLocks noGrp="1" noChangeArrowheads="1"/>
          </p:cNvSpPr>
          <p:nvPr>
            <p:ph type="body" idx="1"/>
          </p:nvPr>
        </p:nvSpPr>
        <p:spPr>
          <a:xfrm>
            <a:off x="228600" y="152400"/>
            <a:ext cx="8610600" cy="4876800"/>
          </a:xfrm>
        </p:spPr>
        <p:txBody>
          <a:bodyPr/>
          <a:lstStyle/>
          <a:p>
            <a:pPr marL="0" indent="0">
              <a:buNone/>
            </a:pPr>
            <a:r>
              <a:rPr lang="en-US" sz="2800" b="1" dirty="0"/>
              <a:t>Here’s what you’ll need to conduct this experiment: </a:t>
            </a:r>
            <a:r>
              <a:rPr lang="en-US" sz="2400" dirty="0">
                <a:latin typeface="Calibri" pitchFamily="34" charset="0"/>
                <a:cs typeface="Calibri" pitchFamily="34" charset="0"/>
              </a:rPr>
              <a:t>  </a:t>
            </a:r>
            <a:endParaRPr lang="en-US" sz="2400" dirty="0" smtClean="0">
              <a:latin typeface="Calibri" pitchFamily="34" charset="0"/>
              <a:cs typeface="Calibri" pitchFamily="34" charset="0"/>
            </a:endParaRPr>
          </a:p>
          <a:p>
            <a:pPr marL="0" indent="0" algn="just">
              <a:buNone/>
            </a:pPr>
            <a:r>
              <a:rPr lang="en-US" sz="2200" dirty="0" smtClean="0">
                <a:latin typeface="Calibri" pitchFamily="34" charset="0"/>
                <a:cs typeface="Calibri" pitchFamily="34" charset="0"/>
              </a:rPr>
              <a:t>Funky Monkey </a:t>
            </a:r>
            <a:r>
              <a:rPr lang="en-US" sz="2200" dirty="0">
                <a:latin typeface="Calibri" pitchFamily="34" charset="0"/>
                <a:cs typeface="Calibri" pitchFamily="34" charset="0"/>
              </a:rPr>
              <a:t>groups, </a:t>
            </a:r>
            <a:r>
              <a:rPr lang="en-US" sz="2200" dirty="0" smtClean="0">
                <a:latin typeface="Calibri" pitchFamily="34" charset="0"/>
                <a:cs typeface="Calibri" pitchFamily="34" charset="0"/>
              </a:rPr>
              <a:t>Funky Monkey Paradise, </a:t>
            </a:r>
            <a:r>
              <a:rPr lang="en-US" sz="2200" dirty="0">
                <a:latin typeface="Calibri" pitchFamily="34" charset="0"/>
                <a:cs typeface="Calibri" pitchFamily="34" charset="0"/>
              </a:rPr>
              <a:t>Black &amp; White Fortune Cookies, </a:t>
            </a:r>
            <a:r>
              <a:rPr lang="en-US" sz="2200" dirty="0" smtClean="0">
                <a:latin typeface="Calibri" pitchFamily="34" charset="0"/>
                <a:cs typeface="Calibri" pitchFamily="34" charset="0"/>
              </a:rPr>
              <a:t>and the Pouch </a:t>
            </a:r>
            <a:r>
              <a:rPr lang="en-US" sz="2200" dirty="0">
                <a:latin typeface="Calibri" pitchFamily="34" charset="0"/>
                <a:cs typeface="Calibri" pitchFamily="34" charset="0"/>
              </a:rPr>
              <a:t>of Predestination</a:t>
            </a:r>
          </a:p>
          <a:p>
            <a:pPr marL="0" indent="0">
              <a:buFontTx/>
              <a:buNone/>
            </a:pPr>
            <a:r>
              <a:rPr lang="en-US" sz="2800" b="1" dirty="0" smtClean="0">
                <a:latin typeface="Calibri" pitchFamily="34" charset="0"/>
                <a:cs typeface="Calibri" pitchFamily="34" charset="0"/>
              </a:rPr>
              <a:t>Before </a:t>
            </a:r>
            <a:r>
              <a:rPr lang="en-US" sz="2800" b="1" dirty="0">
                <a:latin typeface="Calibri" pitchFamily="34" charset="0"/>
                <a:cs typeface="Calibri" pitchFamily="34" charset="0"/>
              </a:rPr>
              <a:t>You Begin</a:t>
            </a:r>
            <a:r>
              <a:rPr lang="en-US" sz="2800" dirty="0">
                <a:latin typeface="Calibri" pitchFamily="34" charset="0"/>
                <a:cs typeface="Calibri" pitchFamily="34" charset="0"/>
              </a:rPr>
              <a:t>:  </a:t>
            </a:r>
          </a:p>
          <a:p>
            <a:pPr marL="393700" lvl="0" indent="-393700">
              <a:buAutoNum type="arabicPeriod"/>
            </a:pPr>
            <a:r>
              <a:rPr lang="en-US" sz="2400" dirty="0" smtClean="0">
                <a:latin typeface="Calibri" pitchFamily="34" charset="0"/>
                <a:cs typeface="Calibri" pitchFamily="34" charset="0"/>
              </a:rPr>
              <a:t>What </a:t>
            </a:r>
            <a:r>
              <a:rPr lang="en-US" sz="2400" dirty="0">
                <a:latin typeface="Calibri" pitchFamily="34" charset="0"/>
                <a:cs typeface="Calibri" pitchFamily="34" charset="0"/>
              </a:rPr>
              <a:t>is an adaptation?</a:t>
            </a:r>
          </a:p>
          <a:p>
            <a:pPr marL="0" lvl="0" indent="0" algn="ctr">
              <a:buNone/>
            </a:pPr>
            <a:r>
              <a:rPr lang="en-US" sz="2400" b="1" dirty="0">
                <a:latin typeface="Calibri" pitchFamily="34" charset="0"/>
                <a:cs typeface="Calibri" pitchFamily="34" charset="0"/>
              </a:rPr>
              <a:t>Any physical or behavioral characteristic that helps an organism survive in its environment</a:t>
            </a:r>
          </a:p>
          <a:p>
            <a:pPr marL="393700" lvl="0" indent="-393700">
              <a:buAutoNum type="arabicPeriod" startAt="2"/>
            </a:pPr>
            <a:r>
              <a:rPr lang="en-US" sz="2400" dirty="0" smtClean="0">
                <a:latin typeface="Calibri" pitchFamily="34" charset="0"/>
                <a:cs typeface="Calibri" pitchFamily="34" charset="0"/>
              </a:rPr>
              <a:t>What </a:t>
            </a:r>
            <a:r>
              <a:rPr lang="en-US" sz="2400" dirty="0">
                <a:latin typeface="Calibri" pitchFamily="34" charset="0"/>
                <a:cs typeface="Calibri" pitchFamily="34" charset="0"/>
              </a:rPr>
              <a:t>does it mean when an organism is extinct</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p>
            <a:pPr marL="0" lvl="0" indent="0" algn="ctr">
              <a:buNone/>
            </a:pPr>
            <a:r>
              <a:rPr lang="en-US" sz="2400" b="1" dirty="0">
                <a:latin typeface="Calibri" pitchFamily="34" charset="0"/>
                <a:cs typeface="Calibri" pitchFamily="34" charset="0"/>
              </a:rPr>
              <a:t>That species of organism no longer exists on earth</a:t>
            </a:r>
          </a:p>
          <a:p>
            <a:pPr marL="393700" lvl="0" indent="-393700">
              <a:buAutoNum type="arabicPeriod" startAt="3"/>
            </a:pPr>
            <a:r>
              <a:rPr lang="en-US" sz="2400" dirty="0" smtClean="0">
                <a:latin typeface="Calibri" pitchFamily="34" charset="0"/>
                <a:cs typeface="Calibri" pitchFamily="34" charset="0"/>
              </a:rPr>
              <a:t>What </a:t>
            </a:r>
            <a:r>
              <a:rPr lang="en-US" sz="2400" dirty="0">
                <a:latin typeface="Calibri" pitchFamily="34" charset="0"/>
                <a:cs typeface="Calibri" pitchFamily="34" charset="0"/>
              </a:rPr>
              <a:t>does it mean when an organism is endangered?</a:t>
            </a:r>
          </a:p>
          <a:p>
            <a:pPr marL="0" lvl="0" indent="0" algn="ctr">
              <a:buNone/>
            </a:pPr>
            <a:r>
              <a:rPr lang="en-US" sz="2400" b="1" dirty="0">
                <a:latin typeface="Calibri" pitchFamily="34" charset="0"/>
                <a:cs typeface="Calibri" pitchFamily="34" charset="0"/>
              </a:rPr>
              <a:t>That species of organism is at high risk of becoming </a:t>
            </a:r>
            <a:r>
              <a:rPr lang="en-US" sz="2400" b="1" dirty="0" smtClean="0">
                <a:latin typeface="Calibri" pitchFamily="34" charset="0"/>
                <a:cs typeface="Calibri" pitchFamily="34" charset="0"/>
              </a:rPr>
              <a:t>extinct</a:t>
            </a:r>
            <a:endParaRPr lang="en-US" sz="2800" dirty="0">
              <a:latin typeface="Calibri" pitchFamily="34" charset="0"/>
              <a:cs typeface="Calibri" pitchFamily="34" charset="0"/>
            </a:endParaRPr>
          </a:p>
        </p:txBody>
      </p:sp>
      <p:pic>
        <p:nvPicPr>
          <p:cNvPr id="6" name="Picture 2" descr="http://images.clipart.com/thb/thb15/PH/pub5367_po_071112/45288540.thb.jpg?1001617200"/>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90" b="100000" l="0" r="100000"/>
                    </a14:imgEffect>
                  </a14:imgLayer>
                </a14:imgProps>
              </a:ext>
              <a:ext uri="{28A0092B-C50C-407E-A947-70E740481C1C}">
                <a14:useLocalDpi xmlns:a14="http://schemas.microsoft.com/office/drawing/2010/main" val="0"/>
              </a:ext>
            </a:extLst>
          </a:blip>
          <a:srcRect/>
          <a:stretch>
            <a:fillRect/>
          </a:stretch>
        </p:blipFill>
        <p:spPr bwMode="auto">
          <a:xfrm>
            <a:off x="2667000" y="4572000"/>
            <a:ext cx="3850731" cy="2209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19953209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4979">
                                            <p:txEl>
                                              <p:pRg st="4" end="4"/>
                                            </p:txEl>
                                          </p:spTgt>
                                        </p:tgtEl>
                                        <p:attrNameLst>
                                          <p:attrName>style.visibility</p:attrName>
                                        </p:attrNameLst>
                                      </p:cBhvr>
                                      <p:to>
                                        <p:strVal val="visible"/>
                                      </p:to>
                                    </p:set>
                                    <p:anim calcmode="lin" valueType="num">
                                      <p:cBhvr additive="base">
                                        <p:cTn id="7"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4979">
                                            <p:txEl>
                                              <p:pRg st="6" end="6"/>
                                            </p:txEl>
                                          </p:spTgt>
                                        </p:tgtEl>
                                        <p:attrNameLst>
                                          <p:attrName>style.visibility</p:attrName>
                                        </p:attrNameLst>
                                      </p:cBhvr>
                                      <p:to>
                                        <p:strVal val="visible"/>
                                      </p:to>
                                    </p:set>
                                    <p:anim calcmode="lin" valueType="num">
                                      <p:cBhvr additive="base">
                                        <p:cTn id="1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4979">
                                            <p:txEl>
                                              <p:pRg st="8" end="8"/>
                                            </p:txEl>
                                          </p:spTgt>
                                        </p:tgtEl>
                                        <p:attrNameLst>
                                          <p:attrName>style.visibility</p:attrName>
                                        </p:attrNameLst>
                                      </p:cBhvr>
                                      <p:to>
                                        <p:strVal val="visible"/>
                                      </p:to>
                                    </p:set>
                                    <p:anim calcmode="lin" valueType="num">
                                      <p:cBhvr additive="base">
                                        <p:cTn id="19"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381000" y="533399"/>
            <a:ext cx="8382000" cy="5715001"/>
          </a:xfrm>
        </p:spPr>
        <p:txBody>
          <a:bodyPr/>
          <a:lstStyle/>
          <a:p>
            <a:pPr marL="0" indent="0" algn="just">
              <a:buNone/>
            </a:pPr>
            <a:r>
              <a:rPr lang="en-US" sz="2600" b="1" dirty="0" smtClean="0">
                <a:latin typeface="Calibri" pitchFamily="34" charset="0"/>
                <a:cs typeface="Calibri" pitchFamily="34" charset="0"/>
              </a:rPr>
              <a:t>Background Information:  </a:t>
            </a:r>
            <a:r>
              <a:rPr lang="en-US" sz="2200" dirty="0" smtClean="0">
                <a:latin typeface="Calibri" pitchFamily="34" charset="0"/>
                <a:cs typeface="Calibri" pitchFamily="34" charset="0"/>
              </a:rPr>
              <a:t>The </a:t>
            </a:r>
            <a:r>
              <a:rPr lang="en-US" sz="2200" dirty="0">
                <a:latin typeface="Calibri" pitchFamily="34" charset="0"/>
                <a:cs typeface="Calibri" pitchFamily="34" charset="0"/>
              </a:rPr>
              <a:t>Funky  Monkey is a </a:t>
            </a:r>
            <a:r>
              <a:rPr lang="en-US" sz="2200" dirty="0" smtClean="0">
                <a:latin typeface="Calibri" pitchFamily="34" charset="0"/>
                <a:cs typeface="Calibri" pitchFamily="34" charset="0"/>
              </a:rPr>
              <a:t>primate species </a:t>
            </a:r>
            <a:r>
              <a:rPr lang="en-US" sz="2200" dirty="0">
                <a:latin typeface="Calibri" pitchFamily="34" charset="0"/>
                <a:cs typeface="Calibri" pitchFamily="34" charset="0"/>
              </a:rPr>
              <a:t>that lives on Funky </a:t>
            </a:r>
            <a:r>
              <a:rPr lang="en-US" sz="2200" dirty="0" smtClean="0">
                <a:latin typeface="Calibri" pitchFamily="34" charset="0"/>
                <a:cs typeface="Calibri" pitchFamily="34" charset="0"/>
              </a:rPr>
              <a:t>Island </a:t>
            </a:r>
            <a:r>
              <a:rPr lang="en-US" sz="2200" dirty="0">
                <a:latin typeface="Calibri" pitchFamily="34" charset="0"/>
                <a:cs typeface="Calibri" pitchFamily="34" charset="0"/>
              </a:rPr>
              <a:t>along the equator near Central America. </a:t>
            </a:r>
            <a:r>
              <a:rPr lang="en-US" sz="2200" dirty="0" smtClean="0">
                <a:latin typeface="Calibri" pitchFamily="34" charset="0"/>
                <a:cs typeface="Calibri" pitchFamily="34" charset="0"/>
              </a:rPr>
              <a:t>There are three special traits within the monkey population on Funky Island: </a:t>
            </a:r>
            <a:r>
              <a:rPr lang="en-US" sz="2200" dirty="0">
                <a:latin typeface="Calibri" pitchFamily="34" charset="0"/>
                <a:cs typeface="Calibri" pitchFamily="34" charset="0"/>
              </a:rPr>
              <a:t>tail length, diet, and fur color.</a:t>
            </a:r>
          </a:p>
          <a:p>
            <a:pPr algn="ctr">
              <a:buNone/>
            </a:pPr>
            <a:r>
              <a:rPr lang="en-US" sz="3600" b="1" dirty="0">
                <a:latin typeface="Calibri" pitchFamily="34" charset="0"/>
                <a:cs typeface="Calibri" pitchFamily="34" charset="0"/>
              </a:rPr>
              <a:t>Which Funky Monkey are YOU</a:t>
            </a:r>
            <a:r>
              <a:rPr lang="en-US" sz="3600" dirty="0">
                <a:latin typeface="Calibri" pitchFamily="34" charset="0"/>
                <a:cs typeface="Calibri" pitchFamily="34" charset="0"/>
              </a:rPr>
              <a:t>? </a:t>
            </a:r>
          </a:p>
          <a:p>
            <a:pPr algn="ctr">
              <a:buFontTx/>
              <a:buNone/>
            </a:pPr>
            <a:r>
              <a:rPr lang="en-US" b="1" dirty="0" smtClean="0">
                <a:latin typeface="Calibri" pitchFamily="34" charset="0"/>
                <a:cs typeface="Calibri" pitchFamily="34" charset="0"/>
              </a:rPr>
              <a:t>1</a:t>
            </a:r>
            <a:r>
              <a:rPr lang="en-US" sz="2200" dirty="0" smtClean="0">
                <a:latin typeface="Calibri" pitchFamily="34" charset="0"/>
                <a:cs typeface="Calibri" pitchFamily="34" charset="0"/>
              </a:rPr>
              <a:t>: Long-tailed, herbivorous, brown furred funky monkey?</a:t>
            </a:r>
            <a:endParaRPr lang="en-US" sz="2200" dirty="0">
              <a:latin typeface="Calibri" pitchFamily="34" charset="0"/>
              <a:cs typeface="Calibri" pitchFamily="34" charset="0"/>
            </a:endParaRPr>
          </a:p>
          <a:p>
            <a:pPr algn="ctr">
              <a:buFontTx/>
              <a:buNone/>
            </a:pPr>
            <a:r>
              <a:rPr lang="en-US" b="1" dirty="0" smtClean="0">
                <a:latin typeface="Calibri" pitchFamily="34" charset="0"/>
                <a:cs typeface="Calibri" pitchFamily="34" charset="0"/>
              </a:rPr>
              <a:t>2</a:t>
            </a:r>
            <a:r>
              <a:rPr lang="en-US" sz="2200" dirty="0" smtClean="0">
                <a:latin typeface="Calibri" pitchFamily="34" charset="0"/>
                <a:cs typeface="Calibri" pitchFamily="34" charset="0"/>
              </a:rPr>
              <a:t>: Tailless, carnivorous, brown furred funky monkey?</a:t>
            </a:r>
            <a:endParaRPr lang="en-US" sz="2200" dirty="0">
              <a:latin typeface="Calibri" pitchFamily="34" charset="0"/>
              <a:cs typeface="Calibri" pitchFamily="34" charset="0"/>
            </a:endParaRPr>
          </a:p>
          <a:p>
            <a:pPr marL="0" indent="0" algn="ctr">
              <a:buFontTx/>
              <a:buNone/>
            </a:pPr>
            <a:r>
              <a:rPr lang="en-US" b="1" dirty="0" smtClean="0">
                <a:latin typeface="Calibri" pitchFamily="34" charset="0"/>
                <a:cs typeface="Calibri" pitchFamily="34" charset="0"/>
              </a:rPr>
              <a:t>3</a:t>
            </a:r>
            <a:r>
              <a:rPr lang="en-US" sz="2200" dirty="0" smtClean="0">
                <a:latin typeface="Calibri" pitchFamily="34" charset="0"/>
                <a:cs typeface="Calibri" pitchFamily="34" charset="0"/>
              </a:rPr>
              <a:t>: Tailless, herbivorous, blonde furred funky monkey?</a:t>
            </a:r>
            <a:endParaRPr lang="en-US" sz="2200" dirty="0">
              <a:latin typeface="Calibri" pitchFamily="34" charset="0"/>
              <a:cs typeface="Calibri" pitchFamily="34" charset="0"/>
            </a:endParaRPr>
          </a:p>
          <a:p>
            <a:pPr marL="0" indent="0" algn="ctr">
              <a:buFontTx/>
              <a:buNone/>
            </a:pPr>
            <a:r>
              <a:rPr lang="en-US" b="1" dirty="0" smtClean="0">
                <a:latin typeface="Calibri" pitchFamily="34" charset="0"/>
                <a:cs typeface="Calibri" pitchFamily="34" charset="0"/>
              </a:rPr>
              <a:t>4</a:t>
            </a:r>
            <a:r>
              <a:rPr lang="en-US" sz="2200" dirty="0" smtClean="0">
                <a:latin typeface="Calibri" pitchFamily="34" charset="0"/>
                <a:cs typeface="Calibri" pitchFamily="34" charset="0"/>
              </a:rPr>
              <a:t>: Long-tailed</a:t>
            </a:r>
            <a:r>
              <a:rPr lang="en-US" sz="2200" dirty="0">
                <a:latin typeface="Calibri" pitchFamily="34" charset="0"/>
                <a:cs typeface="Calibri" pitchFamily="34" charset="0"/>
              </a:rPr>
              <a:t>, </a:t>
            </a:r>
            <a:r>
              <a:rPr lang="en-US" sz="2200" dirty="0" smtClean="0">
                <a:latin typeface="Calibri" pitchFamily="34" charset="0"/>
                <a:cs typeface="Calibri" pitchFamily="34" charset="0"/>
              </a:rPr>
              <a:t>carnivorous, blonde furred funky monkey?</a:t>
            </a:r>
          </a:p>
          <a:p>
            <a:pPr algn="ctr">
              <a:buFontTx/>
              <a:buNone/>
            </a:pPr>
            <a:r>
              <a:rPr lang="en-US" sz="2200" b="1" dirty="0" smtClean="0">
                <a:solidFill>
                  <a:srgbClr val="FF0000"/>
                </a:solidFill>
                <a:latin typeface="Calibri" pitchFamily="34" charset="0"/>
                <a:cs typeface="Calibri" pitchFamily="34" charset="0"/>
              </a:rPr>
              <a:t>Circle the group to which you have been assigned!</a:t>
            </a:r>
          </a:p>
          <a:p>
            <a:pPr marL="0" indent="0" algn="just">
              <a:buNone/>
            </a:pPr>
            <a:r>
              <a:rPr lang="en-US" sz="2600" b="1" dirty="0" smtClean="0">
                <a:solidFill>
                  <a:schemeClr val="tx1"/>
                </a:solidFill>
                <a:latin typeface="Calibri" pitchFamily="34" charset="0"/>
                <a:cs typeface="Calibri" pitchFamily="34" charset="0"/>
              </a:rPr>
              <a:t>Hypothesis</a:t>
            </a:r>
            <a:r>
              <a:rPr lang="en-US" sz="2600" b="1" dirty="0">
                <a:solidFill>
                  <a:schemeClr val="tx1"/>
                </a:solidFill>
                <a:latin typeface="Calibri" pitchFamily="34" charset="0"/>
                <a:cs typeface="Calibri" pitchFamily="34" charset="0"/>
              </a:rPr>
              <a:t>:</a:t>
            </a:r>
            <a:r>
              <a:rPr lang="en-US" sz="2600" dirty="0">
                <a:solidFill>
                  <a:schemeClr val="tx1"/>
                </a:solidFill>
                <a:latin typeface="Calibri" pitchFamily="34" charset="0"/>
                <a:cs typeface="Calibri" pitchFamily="34" charset="0"/>
              </a:rPr>
              <a:t> </a:t>
            </a:r>
            <a:r>
              <a:rPr lang="en-US" sz="2600" b="1" dirty="0">
                <a:solidFill>
                  <a:schemeClr val="tx1"/>
                </a:solidFill>
                <a:latin typeface="Calibri" pitchFamily="34" charset="0"/>
                <a:cs typeface="Calibri" pitchFamily="34" charset="0"/>
              </a:rPr>
              <a:t> </a:t>
            </a:r>
            <a:r>
              <a:rPr lang="en-US" sz="2200" dirty="0">
                <a:solidFill>
                  <a:schemeClr val="tx1"/>
                </a:solidFill>
                <a:latin typeface="Calibri" pitchFamily="34" charset="0"/>
                <a:cs typeface="Calibri" pitchFamily="34" charset="0"/>
              </a:rPr>
              <a:t>What </a:t>
            </a:r>
            <a:r>
              <a:rPr lang="en-US" sz="2200" dirty="0" smtClean="0">
                <a:solidFill>
                  <a:schemeClr val="tx1"/>
                </a:solidFill>
                <a:latin typeface="Calibri" pitchFamily="34" charset="0"/>
                <a:cs typeface="Calibri" pitchFamily="34" charset="0"/>
              </a:rPr>
              <a:t>environmental conditions </a:t>
            </a:r>
            <a:r>
              <a:rPr lang="en-US" sz="2200" dirty="0">
                <a:solidFill>
                  <a:schemeClr val="tx1"/>
                </a:solidFill>
                <a:latin typeface="Calibri" pitchFamily="34" charset="0"/>
                <a:cs typeface="Calibri" pitchFamily="34" charset="0"/>
              </a:rPr>
              <a:t>do you think will be beneficial to your survival based on your traits?</a:t>
            </a:r>
          </a:p>
          <a:p>
            <a:pPr>
              <a:buFontTx/>
              <a:buNone/>
            </a:pPr>
            <a:endParaRPr lang="en-US" sz="2200" b="1" dirty="0">
              <a:latin typeface="Calibri" pitchFamily="34" charset="0"/>
              <a:cs typeface="Calibri" pitchFamily="34" charset="0"/>
            </a:endParaRPr>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42906558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idx="1"/>
          </p:nvPr>
        </p:nvSpPr>
        <p:spPr>
          <a:xfrm>
            <a:off x="228600" y="304800"/>
            <a:ext cx="8686800" cy="6324600"/>
          </a:xfrm>
        </p:spPr>
        <p:txBody>
          <a:bodyPr/>
          <a:lstStyle/>
          <a:p>
            <a:pPr marL="609600" indent="-609600">
              <a:buFontTx/>
              <a:buNone/>
            </a:pPr>
            <a:r>
              <a:rPr lang="en-US" sz="2600" b="1" dirty="0" smtClean="0">
                <a:latin typeface="Calibri" pitchFamily="34" charset="0"/>
                <a:cs typeface="Calibri" pitchFamily="34" charset="0"/>
              </a:rPr>
              <a:t>What You Do:</a:t>
            </a:r>
            <a:r>
              <a:rPr lang="en-US" sz="2400" dirty="0" smtClean="0">
                <a:latin typeface="Calibri" pitchFamily="34" charset="0"/>
                <a:cs typeface="Calibri" pitchFamily="34" charset="0"/>
              </a:rPr>
              <a:t>  </a:t>
            </a:r>
            <a:endParaRPr lang="en-US" sz="2400" dirty="0">
              <a:latin typeface="Calibri" pitchFamily="34" charset="0"/>
              <a:cs typeface="Calibri" pitchFamily="34" charset="0"/>
            </a:endParaRPr>
          </a:p>
          <a:p>
            <a:pPr marL="609600" indent="-609600" algn="just">
              <a:buFontTx/>
              <a:buAutoNum type="arabicPeriod"/>
            </a:pPr>
            <a:r>
              <a:rPr lang="en-US" sz="2200" dirty="0" smtClean="0">
                <a:latin typeface="Calibri" pitchFamily="34" charset="0"/>
                <a:cs typeface="Calibri" pitchFamily="34" charset="0"/>
              </a:rPr>
              <a:t>Count off by 5’s and each </a:t>
            </a:r>
            <a:r>
              <a:rPr lang="en-US" sz="2200" dirty="0">
                <a:latin typeface="Calibri" pitchFamily="34" charset="0"/>
                <a:cs typeface="Calibri" pitchFamily="34" charset="0"/>
              </a:rPr>
              <a:t>student will begin as a </a:t>
            </a:r>
            <a:r>
              <a:rPr lang="en-US" sz="2200" dirty="0" smtClean="0">
                <a:latin typeface="Calibri" pitchFamily="34" charset="0"/>
                <a:cs typeface="Calibri" pitchFamily="34" charset="0"/>
              </a:rPr>
              <a:t>funky monkey (1-4) or an “angel” in paradise (5).</a:t>
            </a:r>
            <a:endParaRPr lang="en-US" sz="2200" dirty="0">
              <a:latin typeface="Calibri" pitchFamily="34" charset="0"/>
              <a:cs typeface="Calibri" pitchFamily="34" charset="0"/>
            </a:endParaRPr>
          </a:p>
          <a:p>
            <a:pPr marL="609600" indent="-609600" algn="just">
              <a:buFontTx/>
              <a:buAutoNum type="arabicPeriod"/>
            </a:pPr>
            <a:r>
              <a:rPr lang="en-US" sz="2200" dirty="0" smtClean="0">
                <a:latin typeface="Calibri" pitchFamily="34" charset="0"/>
                <a:cs typeface="Calibri" pitchFamily="34" charset="0"/>
              </a:rPr>
              <a:t>The Wrath of Nature (your teacher) </a:t>
            </a:r>
            <a:r>
              <a:rPr lang="en-US" sz="2200" dirty="0">
                <a:latin typeface="Calibri" pitchFamily="34" charset="0"/>
                <a:cs typeface="Calibri" pitchFamily="34" charset="0"/>
              </a:rPr>
              <a:t>will </a:t>
            </a:r>
            <a:r>
              <a:rPr lang="en-US" sz="2200" dirty="0" smtClean="0">
                <a:latin typeface="Calibri" pitchFamily="34" charset="0"/>
                <a:cs typeface="Calibri" pitchFamily="34" charset="0"/>
              </a:rPr>
              <a:t>roll a 12 sided die </a:t>
            </a:r>
            <a:r>
              <a:rPr lang="en-US" sz="2200" dirty="0">
                <a:latin typeface="Calibri" pitchFamily="34" charset="0"/>
                <a:cs typeface="Calibri" pitchFamily="34" charset="0"/>
              </a:rPr>
              <a:t>that </a:t>
            </a:r>
            <a:r>
              <a:rPr lang="en-US" sz="2200" dirty="0" smtClean="0">
                <a:latin typeface="Calibri" pitchFamily="34" charset="0"/>
                <a:cs typeface="Calibri" pitchFamily="34" charset="0"/>
              </a:rPr>
              <a:t>leads to one of 12 slides within the PowerPoint.  Each slide affects one or more of </a:t>
            </a:r>
            <a:r>
              <a:rPr lang="en-US" sz="2200" dirty="0">
                <a:latin typeface="Calibri" pitchFamily="34" charset="0"/>
                <a:cs typeface="Calibri" pitchFamily="34" charset="0"/>
              </a:rPr>
              <a:t>the </a:t>
            </a:r>
            <a:r>
              <a:rPr lang="en-US" sz="2200" dirty="0" smtClean="0">
                <a:latin typeface="Calibri" pitchFamily="34" charset="0"/>
                <a:cs typeface="Calibri" pitchFamily="34" charset="0"/>
              </a:rPr>
              <a:t>funky monkey populations</a:t>
            </a:r>
            <a:r>
              <a:rPr lang="en-US" sz="2200" dirty="0">
                <a:latin typeface="Calibri" pitchFamily="34" charset="0"/>
                <a:cs typeface="Calibri" pitchFamily="34" charset="0"/>
              </a:rPr>
              <a:t>.  </a:t>
            </a:r>
          </a:p>
          <a:p>
            <a:pPr marL="609600" indent="-609600" algn="just">
              <a:buFontTx/>
              <a:buAutoNum type="arabicPeriod"/>
            </a:pPr>
            <a:r>
              <a:rPr lang="en-US" sz="2200" dirty="0">
                <a:latin typeface="Calibri" pitchFamily="34" charset="0"/>
                <a:cs typeface="Calibri" pitchFamily="34" charset="0"/>
              </a:rPr>
              <a:t>If the environmental condition affects </a:t>
            </a:r>
            <a:r>
              <a:rPr lang="en-US" sz="2200" dirty="0" smtClean="0">
                <a:latin typeface="Calibri" pitchFamily="34" charset="0"/>
                <a:cs typeface="Calibri" pitchFamily="34" charset="0"/>
              </a:rPr>
              <a:t>YOUR population</a:t>
            </a:r>
            <a:r>
              <a:rPr lang="en-US" sz="2200" dirty="0">
                <a:latin typeface="Calibri" pitchFamily="34" charset="0"/>
                <a:cs typeface="Calibri" pitchFamily="34" charset="0"/>
              </a:rPr>
              <a:t>, each member of that population must choose a </a:t>
            </a:r>
            <a:r>
              <a:rPr lang="en-US" sz="2200" dirty="0" smtClean="0">
                <a:latin typeface="Calibri" pitchFamily="34" charset="0"/>
                <a:cs typeface="Calibri" pitchFamily="34" charset="0"/>
              </a:rPr>
              <a:t>“Fortune Cookie” </a:t>
            </a:r>
            <a:r>
              <a:rPr lang="en-US" sz="2200" dirty="0">
                <a:latin typeface="Calibri" pitchFamily="34" charset="0"/>
                <a:cs typeface="Calibri" pitchFamily="34" charset="0"/>
              </a:rPr>
              <a:t>from the </a:t>
            </a:r>
            <a:r>
              <a:rPr lang="en-US" sz="2200" dirty="0" smtClean="0">
                <a:latin typeface="Calibri" pitchFamily="34" charset="0"/>
                <a:cs typeface="Calibri" pitchFamily="34" charset="0"/>
              </a:rPr>
              <a:t>“Pouch of Predestination” </a:t>
            </a:r>
            <a:r>
              <a:rPr lang="en-US" sz="2200" dirty="0">
                <a:latin typeface="Calibri" pitchFamily="34" charset="0"/>
                <a:cs typeface="Calibri" pitchFamily="34" charset="0"/>
              </a:rPr>
              <a:t>to determine whether you </a:t>
            </a:r>
            <a:r>
              <a:rPr lang="en-US" sz="2200" dirty="0" smtClean="0">
                <a:latin typeface="Calibri" pitchFamily="34" charset="0"/>
                <a:cs typeface="Calibri" pitchFamily="34" charset="0"/>
              </a:rPr>
              <a:t>LIVE or DIE, REPRODUCE or STAY CHILDLESS.</a:t>
            </a:r>
            <a:endParaRPr lang="en-US" sz="2200" dirty="0">
              <a:latin typeface="Calibri" pitchFamily="34" charset="0"/>
              <a:cs typeface="Calibri" pitchFamily="34" charset="0"/>
            </a:endParaRPr>
          </a:p>
          <a:p>
            <a:pPr marL="609600" indent="-609600" algn="just">
              <a:buFontTx/>
              <a:buAutoNum type="arabicPeriod"/>
            </a:pPr>
            <a:r>
              <a:rPr lang="en-US" sz="2200" dirty="0" smtClean="0">
                <a:latin typeface="Calibri" pitchFamily="34" charset="0"/>
                <a:cs typeface="Calibri" pitchFamily="34" charset="0"/>
              </a:rPr>
              <a:t>LIVE and you stay </a:t>
            </a:r>
            <a:r>
              <a:rPr lang="en-US" sz="2200" dirty="0">
                <a:latin typeface="Calibri" pitchFamily="34" charset="0"/>
                <a:cs typeface="Calibri" pitchFamily="34" charset="0"/>
              </a:rPr>
              <a:t>with your </a:t>
            </a:r>
            <a:r>
              <a:rPr lang="en-US" sz="2200" dirty="0" smtClean="0">
                <a:latin typeface="Calibri" pitchFamily="34" charset="0"/>
                <a:cs typeface="Calibri" pitchFamily="34" charset="0"/>
              </a:rPr>
              <a:t>funky monkey clan</a:t>
            </a:r>
            <a:r>
              <a:rPr lang="en-US" sz="2200" dirty="0">
                <a:latin typeface="Calibri" pitchFamily="34" charset="0"/>
                <a:cs typeface="Calibri" pitchFamily="34" charset="0"/>
              </a:rPr>
              <a:t>; </a:t>
            </a:r>
            <a:r>
              <a:rPr lang="en-US" sz="2200" dirty="0" smtClean="0">
                <a:latin typeface="Calibri" pitchFamily="34" charset="0"/>
                <a:cs typeface="Calibri" pitchFamily="34" charset="0"/>
              </a:rPr>
              <a:t>DIE and </a:t>
            </a:r>
            <a:r>
              <a:rPr lang="en-US" sz="2200" dirty="0">
                <a:latin typeface="Calibri" pitchFamily="34" charset="0"/>
                <a:cs typeface="Calibri" pitchFamily="34" charset="0"/>
              </a:rPr>
              <a:t>you must go to </a:t>
            </a:r>
            <a:r>
              <a:rPr lang="en-US" sz="2200" dirty="0" smtClean="0">
                <a:latin typeface="Calibri" pitchFamily="34" charset="0"/>
                <a:cs typeface="Calibri" pitchFamily="34" charset="0"/>
              </a:rPr>
              <a:t>funky monkey paradise in a most dramatic way. </a:t>
            </a:r>
            <a:r>
              <a:rPr lang="en-US" sz="2200" dirty="0"/>
              <a:t>In order to REPRODUCE, you and another funky monkey from your clan must pull a</a:t>
            </a:r>
            <a:r>
              <a:rPr lang="en-US" sz="2200" dirty="0" smtClean="0"/>
              <a:t> </a:t>
            </a:r>
            <a:r>
              <a:rPr lang="en-US" sz="2200" dirty="0"/>
              <a:t>white chip - choose an “angel” from paradise; STAY CHILDLESS and you continue to live life as a lonely </a:t>
            </a:r>
            <a:r>
              <a:rPr lang="en-US" sz="2200" dirty="0" smtClean="0"/>
              <a:t>monkey.</a:t>
            </a:r>
          </a:p>
          <a:p>
            <a:pPr marL="0" indent="0" algn="ctr">
              <a:buNone/>
            </a:pPr>
            <a:r>
              <a:rPr lang="en-US" sz="2200" b="1" dirty="0" smtClean="0">
                <a:latin typeface="Calibri" pitchFamily="34" charset="0"/>
                <a:cs typeface="Calibri" pitchFamily="34" charset="0"/>
              </a:rPr>
              <a:t>BLACK CHIP </a:t>
            </a:r>
            <a:r>
              <a:rPr lang="en-US" sz="2200" dirty="0" smtClean="0">
                <a:latin typeface="Calibri" pitchFamily="34" charset="0"/>
                <a:cs typeface="Calibri" pitchFamily="34" charset="0"/>
              </a:rPr>
              <a:t>= DIE or STAY CHILDLESS </a:t>
            </a:r>
          </a:p>
          <a:p>
            <a:pPr marL="0" indent="0" algn="ctr">
              <a:buNone/>
            </a:pPr>
            <a:r>
              <a:rPr lang="en-US" sz="2200" b="1" dirty="0" smtClean="0">
                <a:latin typeface="Calibri" pitchFamily="34" charset="0"/>
                <a:cs typeface="Calibri" pitchFamily="34" charset="0"/>
              </a:rPr>
              <a:t>WHITE CHIP </a:t>
            </a:r>
            <a:r>
              <a:rPr lang="en-US" sz="2200" dirty="0" smtClean="0">
                <a:latin typeface="Calibri" pitchFamily="34" charset="0"/>
                <a:cs typeface="Calibri" pitchFamily="34" charset="0"/>
              </a:rPr>
              <a:t>= LIVE or REPRODUCE</a:t>
            </a:r>
            <a:endParaRPr lang="en-US" sz="2200" dirty="0">
              <a:latin typeface="Calibri" pitchFamily="34" charset="0"/>
              <a:cs typeface="Calibri" pitchFamily="34" charset="0"/>
            </a:endParaRPr>
          </a:p>
          <a:p>
            <a:pPr marL="609600" indent="-609600">
              <a:buFontTx/>
              <a:buAutoNum type="arabicPeriod"/>
            </a:pPr>
            <a:endParaRPr lang="en-US" sz="2600" dirty="0">
              <a:latin typeface="Calibri" pitchFamily="34" charset="0"/>
              <a:cs typeface="Calibri" pitchFamily="34" charset="0"/>
            </a:endParaRPr>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spTree>
    <p:extLst>
      <p:ext uri="{BB962C8B-B14F-4D97-AF65-F5344CB8AC3E}">
        <p14:creationId xmlns:p14="http://schemas.microsoft.com/office/powerpoint/2010/main" val="2041847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381000" y="685800"/>
            <a:ext cx="8382000" cy="3733800"/>
          </a:xfrm>
        </p:spPr>
        <p:txBody>
          <a:bodyPr/>
          <a:lstStyle/>
          <a:p>
            <a:pPr marL="0" indent="0">
              <a:buNone/>
            </a:pPr>
            <a:r>
              <a:rPr lang="en-US" sz="2800" b="1" dirty="0">
                <a:latin typeface="Calibri" pitchFamily="34" charset="0"/>
                <a:cs typeface="Calibri" pitchFamily="34" charset="0"/>
              </a:rPr>
              <a:t>The Results: What Happened?  </a:t>
            </a:r>
            <a:endParaRPr lang="en-US" sz="2800" b="1" dirty="0" smtClean="0">
              <a:latin typeface="Calibri" pitchFamily="34" charset="0"/>
              <a:cs typeface="Calibri" pitchFamily="34" charset="0"/>
            </a:endParaRPr>
          </a:p>
          <a:p>
            <a:pPr marL="0" indent="0" algn="ctr">
              <a:buNone/>
            </a:pPr>
            <a:r>
              <a:rPr lang="en-US" sz="2800" dirty="0"/>
              <a:t>Look around -   how many funky monkeys are in each group as you begin this activity</a:t>
            </a:r>
            <a:r>
              <a:rPr lang="en-US" sz="2800" dirty="0" smtClean="0"/>
              <a:t>?  </a:t>
            </a:r>
          </a:p>
          <a:p>
            <a:pPr marL="0" indent="0" algn="ctr">
              <a:buNone/>
            </a:pPr>
            <a:r>
              <a:rPr lang="en-US" sz="2000" i="1" dirty="0" smtClean="0"/>
              <a:t>Fill in the chart on your paper</a:t>
            </a:r>
            <a:endParaRPr lang="en-US" sz="2000" i="1" dirty="0"/>
          </a:p>
          <a:p>
            <a:pPr marL="0" indent="0">
              <a:buNone/>
            </a:pPr>
            <a:endParaRPr lang="en-US" sz="2800" b="1" dirty="0">
              <a:latin typeface="Calibri" pitchFamily="34" charset="0"/>
              <a:cs typeface="Calibri" pitchFamily="34" charset="0"/>
            </a:endParaRPr>
          </a:p>
        </p:txBody>
      </p:sp>
      <p:sp>
        <p:nvSpPr>
          <p:cNvPr id="3" name="TextBox 2"/>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pic>
        <p:nvPicPr>
          <p:cNvPr id="4" name="Picture 2" descr="http://images.clipart.com/thb/thb15/PH/pub5367_po_071112/45288540.thb.jpg?1001617200"/>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390" b="100000" l="0" r="100000"/>
                    </a14:imgEffect>
                  </a14:imgLayer>
                </a14:imgProps>
              </a:ext>
              <a:ext uri="{28A0092B-C50C-407E-A947-70E740481C1C}">
                <a14:useLocalDpi xmlns:a14="http://schemas.microsoft.com/office/drawing/2010/main" val="0"/>
              </a:ext>
            </a:extLst>
          </a:blip>
          <a:srcRect/>
          <a:stretch>
            <a:fillRect/>
          </a:stretch>
        </p:blipFill>
        <p:spPr bwMode="auto">
          <a:xfrm>
            <a:off x="2667000" y="4572000"/>
            <a:ext cx="3850731" cy="2209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4207653393"/>
              </p:ext>
            </p:extLst>
          </p:nvPr>
        </p:nvGraphicFramePr>
        <p:xfrm>
          <a:off x="654267" y="2632852"/>
          <a:ext cx="7848601" cy="1577340"/>
        </p:xfrm>
        <a:graphic>
          <a:graphicData uri="http://schemas.openxmlformats.org/drawingml/2006/table">
            <a:tbl>
              <a:tblPr firstRow="1" firstCol="1" bandRow="1">
                <a:tableStyleId>{5C22544A-7EE6-4342-B048-85BDC9FD1C3A}</a:tableStyleId>
              </a:tblPr>
              <a:tblGrid>
                <a:gridCol w="4495800"/>
                <a:gridCol w="1752600"/>
                <a:gridCol w="1600201"/>
              </a:tblGrid>
              <a:tr h="223483">
                <a:tc>
                  <a:txBody>
                    <a:bodyPr/>
                    <a:lstStyle/>
                    <a:p>
                      <a:pPr marL="0" marR="0" algn="ctr">
                        <a:lnSpc>
                          <a:spcPct val="115000"/>
                        </a:lnSpc>
                        <a:spcBef>
                          <a:spcPts val="0"/>
                        </a:spcBef>
                        <a:spcAft>
                          <a:spcPts val="0"/>
                        </a:spcAft>
                      </a:pPr>
                      <a:r>
                        <a:rPr lang="en-US" sz="1800" dirty="0">
                          <a:solidFill>
                            <a:schemeClr val="tx1"/>
                          </a:solidFill>
                          <a:effectLst/>
                        </a:rPr>
                        <a:t>Monkey Type</a:t>
                      </a:r>
                      <a:endParaRPr lang="en-US" sz="1800" dirty="0">
                        <a:solidFill>
                          <a:schemeClr val="tx1"/>
                        </a:solidFill>
                        <a:effectLst/>
                        <a:latin typeface="Calibri"/>
                        <a:ea typeface="Calibri"/>
                        <a:cs typeface="Times New Roman"/>
                      </a:endParaRPr>
                    </a:p>
                  </a:txBody>
                  <a:tcPr marL="29419" marR="29419" marT="0" marB="0" anchor="ctr"/>
                </a:tc>
                <a:tc>
                  <a:txBody>
                    <a:bodyPr/>
                    <a:lstStyle/>
                    <a:p>
                      <a:pPr marL="0" marR="0" algn="ctr">
                        <a:lnSpc>
                          <a:spcPct val="115000"/>
                        </a:lnSpc>
                        <a:spcBef>
                          <a:spcPts val="0"/>
                        </a:spcBef>
                        <a:spcAft>
                          <a:spcPts val="0"/>
                        </a:spcAft>
                      </a:pPr>
                      <a:r>
                        <a:rPr lang="en-US" sz="1800">
                          <a:solidFill>
                            <a:schemeClr val="tx1"/>
                          </a:solidFill>
                          <a:effectLst/>
                        </a:rPr>
                        <a:t>Initial Numbers</a:t>
                      </a:r>
                      <a:endParaRPr lang="en-US" sz="1800">
                        <a:solidFill>
                          <a:schemeClr val="tx1"/>
                        </a:solidFill>
                        <a:effectLst/>
                        <a:latin typeface="Calibri"/>
                        <a:ea typeface="Calibri"/>
                        <a:cs typeface="Times New Roman"/>
                      </a:endParaRPr>
                    </a:p>
                  </a:txBody>
                  <a:tcPr marL="29419" marR="29419" marT="0" marB="0" anchor="ctr"/>
                </a:tc>
                <a:tc>
                  <a:txBody>
                    <a:bodyPr/>
                    <a:lstStyle/>
                    <a:p>
                      <a:pPr marL="0" marR="0" algn="ctr">
                        <a:lnSpc>
                          <a:spcPct val="115000"/>
                        </a:lnSpc>
                        <a:spcBef>
                          <a:spcPts val="0"/>
                        </a:spcBef>
                        <a:spcAft>
                          <a:spcPts val="0"/>
                        </a:spcAft>
                      </a:pPr>
                      <a:r>
                        <a:rPr lang="en-US" sz="1800" dirty="0">
                          <a:solidFill>
                            <a:schemeClr val="tx1"/>
                          </a:solidFill>
                          <a:effectLst/>
                        </a:rPr>
                        <a:t>Final Numbers</a:t>
                      </a:r>
                      <a:endParaRPr lang="en-US" sz="1800" dirty="0">
                        <a:solidFill>
                          <a:schemeClr val="tx1"/>
                        </a:solidFill>
                        <a:effectLst/>
                        <a:latin typeface="Calibri"/>
                        <a:ea typeface="Calibri"/>
                        <a:cs typeface="Times New Roman"/>
                      </a:endParaRPr>
                    </a:p>
                  </a:txBody>
                  <a:tcPr marL="29419" marR="29419" marT="0" marB="0" anchor="ctr"/>
                </a:tc>
              </a:tr>
              <a:tr h="299000">
                <a:tc>
                  <a:txBody>
                    <a:bodyPr/>
                    <a:lstStyle/>
                    <a:p>
                      <a:pPr marL="0" marR="0" algn="ctr">
                        <a:lnSpc>
                          <a:spcPct val="115000"/>
                        </a:lnSpc>
                        <a:spcBef>
                          <a:spcPts val="0"/>
                        </a:spcBef>
                        <a:spcAft>
                          <a:spcPts val="0"/>
                        </a:spcAft>
                      </a:pPr>
                      <a:r>
                        <a:rPr lang="en-US" sz="1800" b="0" dirty="0">
                          <a:solidFill>
                            <a:schemeClr val="tx1"/>
                          </a:solidFill>
                          <a:effectLst/>
                        </a:rPr>
                        <a:t>Long-tailed, herbivorous, brown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c>
                  <a:txBody>
                    <a:bodyPr/>
                    <a:lstStyle/>
                    <a:p>
                      <a:pPr marL="0" marR="0" algn="ctr">
                        <a:lnSpc>
                          <a:spcPct val="115000"/>
                        </a:lnSpc>
                        <a:spcBef>
                          <a:spcPts val="0"/>
                        </a:spcBef>
                        <a:spcAft>
                          <a:spcPts val="0"/>
                        </a:spcAft>
                      </a:pPr>
                      <a:r>
                        <a:rPr lang="en-US" sz="1800">
                          <a:solidFill>
                            <a:schemeClr val="tx1"/>
                          </a:solidFill>
                          <a:effectLst/>
                        </a:rPr>
                        <a:t> </a:t>
                      </a:r>
                      <a:endParaRPr lang="en-US" sz="1800">
                        <a:solidFill>
                          <a:schemeClr val="tx1"/>
                        </a:solidFill>
                        <a:effectLst/>
                        <a:latin typeface="Calibri"/>
                        <a:ea typeface="Calibri"/>
                        <a:cs typeface="Times New Roman"/>
                      </a:endParaRPr>
                    </a:p>
                  </a:txBody>
                  <a:tcPr marL="29419" marR="29419" marT="0" marB="0"/>
                </a:tc>
              </a:tr>
              <a:tr h="269654">
                <a:tc>
                  <a:txBody>
                    <a:bodyPr/>
                    <a:lstStyle/>
                    <a:p>
                      <a:pPr marL="0" marR="0" algn="ctr">
                        <a:lnSpc>
                          <a:spcPct val="115000"/>
                        </a:lnSpc>
                        <a:spcBef>
                          <a:spcPts val="0"/>
                        </a:spcBef>
                        <a:spcAft>
                          <a:spcPts val="0"/>
                        </a:spcAft>
                        <a:tabLst>
                          <a:tab pos="7029450" algn="l"/>
                        </a:tabLst>
                      </a:pPr>
                      <a:r>
                        <a:rPr lang="en-US" sz="1800" b="0" dirty="0">
                          <a:solidFill>
                            <a:schemeClr val="tx1"/>
                          </a:solidFill>
                          <a:effectLst/>
                        </a:rPr>
                        <a:t>Tailless, carnivorous, brown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c>
                  <a:txBody>
                    <a:bodyPr/>
                    <a:lstStyle/>
                    <a:p>
                      <a:pPr marL="0" marR="0" algn="ctr">
                        <a:lnSpc>
                          <a:spcPct val="115000"/>
                        </a:lnSpc>
                        <a:spcBef>
                          <a:spcPts val="0"/>
                        </a:spcBef>
                        <a:spcAft>
                          <a:spcPts val="0"/>
                        </a:spcAft>
                      </a:pPr>
                      <a:r>
                        <a:rPr lang="en-US" sz="1800">
                          <a:solidFill>
                            <a:schemeClr val="tx1"/>
                          </a:solidFill>
                          <a:effectLst/>
                        </a:rPr>
                        <a:t> </a:t>
                      </a:r>
                      <a:endParaRPr lang="en-US" sz="1800">
                        <a:solidFill>
                          <a:schemeClr val="tx1"/>
                        </a:solidFill>
                        <a:effectLst/>
                        <a:latin typeface="Calibri"/>
                        <a:ea typeface="Calibri"/>
                        <a:cs typeface="Times New Roman"/>
                      </a:endParaRPr>
                    </a:p>
                  </a:txBody>
                  <a:tcPr marL="29419" marR="29419" marT="0" marB="0"/>
                </a:tc>
              </a:tr>
              <a:tr h="269654">
                <a:tc>
                  <a:txBody>
                    <a:bodyPr/>
                    <a:lstStyle/>
                    <a:p>
                      <a:pPr marL="0" marR="0" algn="ctr">
                        <a:lnSpc>
                          <a:spcPct val="115000"/>
                        </a:lnSpc>
                        <a:spcBef>
                          <a:spcPts val="0"/>
                        </a:spcBef>
                        <a:spcAft>
                          <a:spcPts val="0"/>
                        </a:spcAft>
                        <a:tabLst>
                          <a:tab pos="7029450" algn="l"/>
                        </a:tabLst>
                      </a:pPr>
                      <a:r>
                        <a:rPr lang="en-US" sz="1800" b="0" dirty="0">
                          <a:solidFill>
                            <a:schemeClr val="tx1"/>
                          </a:solidFill>
                          <a:effectLst/>
                        </a:rPr>
                        <a:t>Tailless, herbivorous, blonde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c>
                  <a:txBody>
                    <a:bodyPr/>
                    <a:lstStyle/>
                    <a:p>
                      <a:pPr marL="0" marR="0" algn="ctr">
                        <a:lnSpc>
                          <a:spcPct val="115000"/>
                        </a:lnSpc>
                        <a:spcBef>
                          <a:spcPts val="0"/>
                        </a:spcBef>
                        <a:spcAft>
                          <a:spcPts val="0"/>
                        </a:spcAft>
                      </a:pPr>
                      <a:r>
                        <a:rPr lang="en-US" sz="1800">
                          <a:solidFill>
                            <a:schemeClr val="tx1"/>
                          </a:solidFill>
                          <a:effectLst/>
                        </a:rPr>
                        <a:t> </a:t>
                      </a:r>
                      <a:endParaRPr lang="en-US" sz="1800">
                        <a:solidFill>
                          <a:schemeClr val="tx1"/>
                        </a:solidFill>
                        <a:effectLst/>
                        <a:latin typeface="Calibri"/>
                        <a:ea typeface="Calibri"/>
                        <a:cs typeface="Times New Roman"/>
                      </a:endParaRPr>
                    </a:p>
                  </a:txBody>
                  <a:tcPr marL="29419" marR="29419" marT="0" marB="0"/>
                </a:tc>
              </a:tr>
              <a:tr h="310451">
                <a:tc>
                  <a:txBody>
                    <a:bodyPr/>
                    <a:lstStyle/>
                    <a:p>
                      <a:pPr marL="0" marR="0" algn="ctr">
                        <a:lnSpc>
                          <a:spcPct val="115000"/>
                        </a:lnSpc>
                        <a:spcBef>
                          <a:spcPts val="0"/>
                        </a:spcBef>
                        <a:spcAft>
                          <a:spcPts val="0"/>
                        </a:spcAft>
                        <a:tabLst>
                          <a:tab pos="7029450" algn="l"/>
                        </a:tabLst>
                      </a:pPr>
                      <a:r>
                        <a:rPr lang="en-US" sz="1800" b="0" dirty="0">
                          <a:solidFill>
                            <a:schemeClr val="tx1"/>
                          </a:solidFill>
                          <a:effectLst/>
                        </a:rPr>
                        <a:t>Long-tailed, carnivorous, blonde furred</a:t>
                      </a:r>
                      <a:endParaRPr lang="en-US" sz="1800" b="0" dirty="0">
                        <a:solidFill>
                          <a:schemeClr val="tx1"/>
                        </a:solidFill>
                        <a:effectLst/>
                        <a:latin typeface="Calibri"/>
                        <a:ea typeface="Calibri"/>
                        <a:cs typeface="Times New Roman"/>
                      </a:endParaRPr>
                    </a:p>
                  </a:txBody>
                  <a:tcPr marL="29419" marR="29419" marT="0" marB="0"/>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solidFill>
                      <a:srgbClr val="FFFF00"/>
                    </a:solidFill>
                  </a:tcPr>
                </a:tc>
                <a:tc>
                  <a:txBody>
                    <a:bodyPr/>
                    <a:lstStyle/>
                    <a:p>
                      <a:pPr marL="0" marR="0" algn="ctr">
                        <a:lnSpc>
                          <a:spcPct val="115000"/>
                        </a:lnSpc>
                        <a:spcBef>
                          <a:spcPts val="0"/>
                        </a:spcBef>
                        <a:spcAft>
                          <a:spcPts val="0"/>
                        </a:spcAft>
                      </a:pPr>
                      <a:r>
                        <a:rPr lang="en-US" sz="1800" dirty="0">
                          <a:solidFill>
                            <a:schemeClr val="tx1"/>
                          </a:solidFill>
                          <a:effectLst/>
                        </a:rPr>
                        <a:t> </a:t>
                      </a:r>
                      <a:endParaRPr lang="en-US" sz="1800" dirty="0">
                        <a:solidFill>
                          <a:schemeClr val="tx1"/>
                        </a:solidFill>
                        <a:effectLst/>
                        <a:latin typeface="Calibri"/>
                        <a:ea typeface="Calibri"/>
                        <a:cs typeface="Times New Roman"/>
                      </a:endParaRPr>
                    </a:p>
                  </a:txBody>
                  <a:tcPr marL="29419" marR="29419" marT="0" marB="0"/>
                </a:tc>
              </a:tr>
            </a:tbl>
          </a:graphicData>
        </a:graphic>
      </p:graphicFrame>
    </p:spTree>
    <p:extLst>
      <p:ext uri="{BB962C8B-B14F-4D97-AF65-F5344CB8AC3E}">
        <p14:creationId xmlns:p14="http://schemas.microsoft.com/office/powerpoint/2010/main" val="34687906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title"/>
          </p:nvPr>
        </p:nvSpPr>
        <p:spPr>
          <a:xfrm>
            <a:off x="457200" y="5486400"/>
            <a:ext cx="8229600" cy="1219200"/>
          </a:xfrm>
        </p:spPr>
        <p:txBody>
          <a:bodyPr/>
          <a:lstStyle/>
          <a:p>
            <a:r>
              <a:rPr lang="en-US" sz="3600" b="1" cap="small" dirty="0">
                <a:solidFill>
                  <a:srgbClr val="0070C0"/>
                </a:solidFill>
                <a:latin typeface="Calibri" pitchFamily="34" charset="0"/>
                <a:cs typeface="Calibri" pitchFamily="34" charset="0"/>
              </a:rPr>
              <a:t>Are you ready for the wrath of nature?</a:t>
            </a:r>
          </a:p>
        </p:txBody>
      </p:sp>
      <p:sp>
        <p:nvSpPr>
          <p:cNvPr id="4" name="TextBox 3"/>
          <p:cNvSpPr txBox="1"/>
          <p:nvPr/>
        </p:nvSpPr>
        <p:spPr>
          <a:xfrm>
            <a:off x="0" y="6572016"/>
            <a:ext cx="1752600" cy="276999"/>
          </a:xfrm>
          <a:prstGeom prst="rect">
            <a:avLst/>
          </a:prstGeom>
          <a:noFill/>
        </p:spPr>
        <p:txBody>
          <a:bodyPr wrap="square" rtlCol="0">
            <a:spAutoFit/>
          </a:bodyPr>
          <a:lstStyle/>
          <a:p>
            <a:pPr fontAlgn="base">
              <a:spcBef>
                <a:spcPct val="0"/>
              </a:spcBef>
              <a:spcAft>
                <a:spcPct val="0"/>
              </a:spcAft>
            </a:pPr>
            <a:r>
              <a:rPr lang="en-US" sz="1200" dirty="0">
                <a:solidFill>
                  <a:srgbClr val="000000">
                    <a:lumMod val="50000"/>
                    <a:lumOff val="50000"/>
                  </a:srgbClr>
                </a:solidFill>
              </a:rPr>
              <a:t>© Getting Nerdy, LLC</a:t>
            </a:r>
          </a:p>
        </p:txBody>
      </p:sp>
      <p:pic>
        <p:nvPicPr>
          <p:cNvPr id="1026" name="Picture 2" descr="http://images.clipart.com/thb/thb11/PH/5344_2005030011/9/24233900.thb.jpg?000801_0192_0002_t__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902" y="380999"/>
            <a:ext cx="8362950" cy="547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19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233475"/>
                                        </p:tgtEl>
                                        <p:attrNameLst>
                                          <p:attrName>r</p:attrName>
                                        </p:attrNameLst>
                                      </p:cBhvr>
                                    </p:animRot>
                                    <p:animRot by="-240000">
                                      <p:cBhvr>
                                        <p:cTn id="7" dur="200" fill="hold">
                                          <p:stCondLst>
                                            <p:cond delay="200"/>
                                          </p:stCondLst>
                                        </p:cTn>
                                        <p:tgtEl>
                                          <p:spTgt spid="233475"/>
                                        </p:tgtEl>
                                        <p:attrNameLst>
                                          <p:attrName>r</p:attrName>
                                        </p:attrNameLst>
                                      </p:cBhvr>
                                    </p:animRot>
                                    <p:animRot by="240000">
                                      <p:cBhvr>
                                        <p:cTn id="8" dur="200" fill="hold">
                                          <p:stCondLst>
                                            <p:cond delay="400"/>
                                          </p:stCondLst>
                                        </p:cTn>
                                        <p:tgtEl>
                                          <p:spTgt spid="233475"/>
                                        </p:tgtEl>
                                        <p:attrNameLst>
                                          <p:attrName>r</p:attrName>
                                        </p:attrNameLst>
                                      </p:cBhvr>
                                    </p:animRot>
                                    <p:animRot by="-240000">
                                      <p:cBhvr>
                                        <p:cTn id="9" dur="200" fill="hold">
                                          <p:stCondLst>
                                            <p:cond delay="600"/>
                                          </p:stCondLst>
                                        </p:cTn>
                                        <p:tgtEl>
                                          <p:spTgt spid="233475"/>
                                        </p:tgtEl>
                                        <p:attrNameLst>
                                          <p:attrName>r</p:attrName>
                                        </p:attrNameLst>
                                      </p:cBhvr>
                                    </p:animRot>
                                    <p:animRot by="120000">
                                      <p:cBhvr>
                                        <p:cTn id="10" dur="200" fill="hold">
                                          <p:stCondLst>
                                            <p:cond delay="800"/>
                                          </p:stCondLst>
                                        </p:cTn>
                                        <p:tgtEl>
                                          <p:spTgt spid="233475"/>
                                        </p:tgtEl>
                                        <p:attrNameLst>
                                          <p:attrName>r</p:attrName>
                                        </p:attrNameLst>
                                      </p:cBhvr>
                                    </p:animRot>
                                  </p:childTnLst>
                                </p:cTn>
                              </p:par>
                              <p:par>
                                <p:cTn id="11" presetID="27" presetClass="emph" presetSubtype="0" repeatCount="indefinite" fill="remove" grpId="1" nodeType="withEffect">
                                  <p:stCondLst>
                                    <p:cond delay="0"/>
                                  </p:stCondLst>
                                  <p:childTnLst>
                                    <p:animClr clrSpc="rgb" dir="cw">
                                      <p:cBhvr override="childStyle">
                                        <p:cTn id="12" dur="250" autoRev="1" fill="remove"/>
                                        <p:tgtEl>
                                          <p:spTgt spid="233475"/>
                                        </p:tgtEl>
                                        <p:attrNameLst>
                                          <p:attrName>style.color</p:attrName>
                                        </p:attrNameLst>
                                      </p:cBhvr>
                                      <p:to>
                                        <a:schemeClr val="bg1"/>
                                      </p:to>
                                    </p:animClr>
                                    <p:animClr clrSpc="rgb" dir="cw">
                                      <p:cBhvr>
                                        <p:cTn id="13" dur="250" autoRev="1" fill="remove"/>
                                        <p:tgtEl>
                                          <p:spTgt spid="233475"/>
                                        </p:tgtEl>
                                        <p:attrNameLst>
                                          <p:attrName>fillcolor</p:attrName>
                                        </p:attrNameLst>
                                      </p:cBhvr>
                                      <p:to>
                                        <a:schemeClr val="bg1"/>
                                      </p:to>
                                    </p:animClr>
                                    <p:set>
                                      <p:cBhvr>
                                        <p:cTn id="14" dur="250" autoRev="1" fill="remove"/>
                                        <p:tgtEl>
                                          <p:spTgt spid="233475"/>
                                        </p:tgtEl>
                                        <p:attrNameLst>
                                          <p:attrName>fill.type</p:attrName>
                                        </p:attrNameLst>
                                      </p:cBhvr>
                                      <p:to>
                                        <p:strVal val="solid"/>
                                      </p:to>
                                    </p:set>
                                    <p:set>
                                      <p:cBhvr>
                                        <p:cTn id="15" dur="250" autoRev="1" fill="remove"/>
                                        <p:tgtEl>
                                          <p:spTgt spid="2334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5" grpId="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A7EFBEA-508E-4DDD-ACFA-FB0BF7ACCDA9}"/>
</file>

<file path=customXml/itemProps2.xml><?xml version="1.0" encoding="utf-8"?>
<ds:datastoreItem xmlns:ds="http://schemas.openxmlformats.org/officeDocument/2006/customXml" ds:itemID="{05F9E9AF-1C4F-490E-B8E0-4A9B971DD792}"/>
</file>

<file path=customXml/itemProps3.xml><?xml version="1.0" encoding="utf-8"?>
<ds:datastoreItem xmlns:ds="http://schemas.openxmlformats.org/officeDocument/2006/customXml" ds:itemID="{D1AC3BDA-B159-4E6B-8AAD-632F0A9A9CC7}"/>
</file>

<file path=docProps/app.xml><?xml version="1.0" encoding="utf-8"?>
<Properties xmlns="http://schemas.openxmlformats.org/officeDocument/2006/extended-properties" xmlns:vt="http://schemas.openxmlformats.org/officeDocument/2006/docPropsVTypes">
  <TotalTime>81</TotalTime>
  <Words>1625</Words>
  <Application>Microsoft Macintosh PowerPoint</Application>
  <PresentationFormat>On-screen Show (4:3)</PresentationFormat>
  <Paragraphs>965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Are you ready for the wrath of nature?</vt:lpstr>
      <vt:lpstr>1</vt:lpstr>
      <vt:lpstr>2</vt:lpstr>
      <vt:lpstr>3</vt:lpstr>
      <vt:lpstr>4</vt:lpstr>
      <vt:lpstr>5</vt:lpstr>
      <vt:lpstr>6</vt:lpstr>
      <vt:lpstr>7</vt:lpstr>
      <vt:lpstr>8</vt:lpstr>
      <vt:lpstr>9</vt:lpstr>
      <vt:lpstr>10</vt:lpstr>
      <vt:lpstr>11</vt:lpstr>
      <vt:lpstr>12</vt:lpstr>
      <vt:lpstr>PowerPoint Presentation</vt:lpstr>
      <vt:lpstr>PowerPoint Presentation</vt:lpstr>
      <vt:lpstr>PowerPoint Presentation</vt:lpstr>
      <vt:lpstr>PowerPoint Presentation</vt:lpstr>
    </vt:vector>
  </TitlesOfParts>
  <Company>Atlanta Public Schools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Vikingson, Gretchen</dc:creator>
  <cp:lastModifiedBy>Melissa Middlebrook</cp:lastModifiedBy>
  <cp:revision>6</cp:revision>
  <dcterms:created xsi:type="dcterms:W3CDTF">2013-05-05T14:23:31Z</dcterms:created>
  <dcterms:modified xsi:type="dcterms:W3CDTF">2015-10-20T21:38:31Z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107400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