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3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4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58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5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7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3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4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6C1A-ED35-434B-BF87-BDCBD2E294BA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0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031-2860-41F9-8B59-BEBBD24ED787}"/>
              </a:ext>
            </a:extLst>
          </p:cNvPr>
          <p:cNvSpPr txBox="1"/>
          <p:nvPr/>
        </p:nvSpPr>
        <p:spPr>
          <a:xfrm>
            <a:off x="-383693" y="19842"/>
            <a:ext cx="343204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10 Biology Revision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20F8E-7B4E-45B5-A307-61AE60A05E30}"/>
              </a:ext>
            </a:extLst>
          </p:cNvPr>
          <p:cNvSpPr txBox="1"/>
          <p:nvPr/>
        </p:nvSpPr>
        <p:spPr>
          <a:xfrm>
            <a:off x="3769542" y="65809"/>
            <a:ext cx="4892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865755" algn="ctr"/>
                <a:tab pos="5731510" algn="r"/>
              </a:tabLst>
            </a:pPr>
            <a:r>
              <a:rPr lang="en-A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DF1D3-B769-4010-9192-A124EFA81919}"/>
              </a:ext>
            </a:extLst>
          </p:cNvPr>
          <p:cNvSpPr txBox="1"/>
          <p:nvPr/>
        </p:nvSpPr>
        <p:spPr>
          <a:xfrm>
            <a:off x="158496" y="368498"/>
            <a:ext cx="6496304" cy="48381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DNA stand for?		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four bases:	A__________________		C_____________________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T__________________		G_____________________</a:t>
            </a:r>
            <a:endParaRPr lang="en-A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items labelled in the diagram: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are the three parts of a nucleotide?</a:t>
            </a:r>
          </a:p>
          <a:p>
            <a:pPr>
              <a:lnSpc>
                <a:spcPct val="107000"/>
              </a:lnSpc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S__________________	P_____________________    B_________________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certain gene in an organism, 20% of the nitrogenous bases are adenine. How many are 	guanine? Justify your answer.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Answer		_________________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Justification	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78D61-AE25-4938-9689-775C449F7E7A}"/>
              </a:ext>
            </a:extLst>
          </p:cNvPr>
          <p:cNvGrpSpPr/>
          <p:nvPr/>
        </p:nvGrpSpPr>
        <p:grpSpPr>
          <a:xfrm>
            <a:off x="703098" y="1811655"/>
            <a:ext cx="2251248" cy="1301662"/>
            <a:chOff x="3479800" y="2374988"/>
            <a:chExt cx="2742921" cy="1585945"/>
          </a:xfrm>
        </p:grpSpPr>
        <p:pic>
          <p:nvPicPr>
            <p:cNvPr id="14" name="Picture 2" descr="Genetics (for Parents) - Nemours KidsHealth">
              <a:extLst>
                <a:ext uri="{FF2B5EF4-FFF2-40B4-BE49-F238E27FC236}">
                  <a16:creationId xmlns:a16="http://schemas.microsoft.com/office/drawing/2014/main" id="{80A983E3-94A4-4495-B203-A3188D5D2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7"/>
            <a:stretch/>
          </p:blipFill>
          <p:spPr bwMode="auto">
            <a:xfrm>
              <a:off x="3479800" y="2374988"/>
              <a:ext cx="2742921" cy="1585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566ACA-B3CB-4CEA-AD5F-25B3678E697C}"/>
                </a:ext>
              </a:extLst>
            </p:cNvPr>
            <p:cNvSpPr txBox="1"/>
            <p:nvPr/>
          </p:nvSpPr>
          <p:spPr>
            <a:xfrm>
              <a:off x="4504944" y="2635409"/>
              <a:ext cx="2385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37F18-B2C7-4520-82B4-764A036E289A}"/>
                </a:ext>
              </a:extLst>
            </p:cNvPr>
            <p:cNvSpPr txBox="1"/>
            <p:nvPr/>
          </p:nvSpPr>
          <p:spPr>
            <a:xfrm>
              <a:off x="3850894" y="3683934"/>
              <a:ext cx="5306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37EF85-ECBE-4E4F-9272-49F6F0637CF0}"/>
                </a:ext>
              </a:extLst>
            </p:cNvPr>
            <p:cNvSpPr txBox="1"/>
            <p:nvPr/>
          </p:nvSpPr>
          <p:spPr>
            <a:xfrm>
              <a:off x="5022596" y="2462043"/>
              <a:ext cx="5306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264A1-CF5E-47A8-A167-64510DDF8727}"/>
                </a:ext>
              </a:extLst>
            </p:cNvPr>
            <p:cNvSpPr txBox="1"/>
            <p:nvPr/>
          </p:nvSpPr>
          <p:spPr>
            <a:xfrm>
              <a:off x="4941176" y="2758212"/>
              <a:ext cx="2385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70909-B5E8-40CB-860D-EDEA431F3303}"/>
                </a:ext>
              </a:extLst>
            </p:cNvPr>
            <p:cNvSpPr txBox="1"/>
            <p:nvPr/>
          </p:nvSpPr>
          <p:spPr>
            <a:xfrm>
              <a:off x="5672556" y="3346481"/>
              <a:ext cx="391694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80F8E9-6894-478B-B255-A0262F747485}"/>
                </a:ext>
              </a:extLst>
            </p:cNvPr>
            <p:cNvSpPr txBox="1"/>
            <p:nvPr/>
          </p:nvSpPr>
          <p:spPr>
            <a:xfrm>
              <a:off x="3939793" y="2441951"/>
              <a:ext cx="711429" cy="10800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AU" sz="12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EAF3FA-86F3-4447-AF6A-D31EF4FE5083}"/>
              </a:ext>
            </a:extLst>
          </p:cNvPr>
          <p:cNvSpPr txBox="1"/>
          <p:nvPr/>
        </p:nvSpPr>
        <p:spPr>
          <a:xfrm>
            <a:off x="3183455" y="1754407"/>
            <a:ext cx="3226870" cy="141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A82B-E4A0-41B7-803A-7F90746D053E}"/>
              </a:ext>
            </a:extLst>
          </p:cNvPr>
          <p:cNvSpPr txBox="1"/>
          <p:nvPr/>
        </p:nvSpPr>
        <p:spPr>
          <a:xfrm>
            <a:off x="158496" y="5069745"/>
            <a:ext cx="6496304" cy="458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Mitosis and Meiosis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chromosomes in a diploid human cell?	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purpose of mitosis?	  _____________________________________________________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Meiosis creates gametes. What are the male and female gametes called?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		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difference between cells created by mitosis and cells created by meiosis?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Match the stage of cell division with its picture: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Q11: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sentences:   </a:t>
            </a: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   haploid   diploid   chromosome   four   two   identical   unique   six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	Mitosis creates ___________ cells. In mitosis, a parent cell splits into _____      ____________ 	daughter cells.  Meiosis creates __________ cells. In meiosis, a parent cell splits into ________</a:t>
            </a:r>
          </a:p>
          <a:p>
            <a:r>
              <a:rPr lang="en-A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	____________ daughter cells.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62BF8F9-DA3B-4E0E-8448-6ACC4CECB67A}"/>
              </a:ext>
            </a:extLst>
          </p:cNvPr>
          <p:cNvSpPr/>
          <p:nvPr/>
        </p:nvSpPr>
        <p:spPr>
          <a:xfrm>
            <a:off x="2357439" y="1970990"/>
            <a:ext cx="68498" cy="1551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D7A051-6315-4BA9-B4B2-11C2BEE4298B}"/>
              </a:ext>
            </a:extLst>
          </p:cNvPr>
          <p:cNvSpPr txBox="1"/>
          <p:nvPr/>
        </p:nvSpPr>
        <p:spPr>
          <a:xfrm>
            <a:off x="3442163" y="7042459"/>
            <a:ext cx="296816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Prophase   Metaphase   Anaphase   Telophase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94D73-E5E9-46C8-A156-0072C9822E47}"/>
              </a:ext>
            </a:extLst>
          </p:cNvPr>
          <p:cNvSpPr txBox="1"/>
          <p:nvPr/>
        </p:nvSpPr>
        <p:spPr>
          <a:xfrm>
            <a:off x="1570679" y="8418312"/>
            <a:ext cx="1074446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Interphase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BD7DB-26FC-4CDD-9613-A876F5889807}"/>
              </a:ext>
            </a:extLst>
          </p:cNvPr>
          <p:cNvSpPr/>
          <p:nvPr/>
        </p:nvSpPr>
        <p:spPr>
          <a:xfrm>
            <a:off x="282766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5B816-4F6D-4E7C-A12B-0440705C8B6E}"/>
              </a:ext>
            </a:extLst>
          </p:cNvPr>
          <p:cNvSpPr/>
          <p:nvPr/>
        </p:nvSpPr>
        <p:spPr>
          <a:xfrm>
            <a:off x="2436140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CE6D0-1914-4AF0-A5B0-D029EFE3E3A9}"/>
              </a:ext>
            </a:extLst>
          </p:cNvPr>
          <p:cNvSpPr/>
          <p:nvPr/>
        </p:nvSpPr>
        <p:spPr>
          <a:xfrm>
            <a:off x="3601593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F863-5402-4798-97AB-2A693D1C22A7}"/>
              </a:ext>
            </a:extLst>
          </p:cNvPr>
          <p:cNvSpPr/>
          <p:nvPr/>
        </p:nvSpPr>
        <p:spPr>
          <a:xfrm>
            <a:off x="5055481" y="8242699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B01C14-7BCE-42BA-97B4-BD99F8DC0658}"/>
              </a:ext>
            </a:extLst>
          </p:cNvPr>
          <p:cNvGrpSpPr/>
          <p:nvPr/>
        </p:nvGrpSpPr>
        <p:grpSpPr>
          <a:xfrm>
            <a:off x="430859" y="7441930"/>
            <a:ext cx="899717" cy="879206"/>
            <a:chOff x="268934" y="7874637"/>
            <a:chExt cx="899717" cy="87920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B498712-AE36-4E99-8CB9-E8071425E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19422" t="33557" r="64040" b="22424"/>
            <a:stretch/>
          </p:blipFill>
          <p:spPr>
            <a:xfrm>
              <a:off x="298691" y="7891925"/>
              <a:ext cx="827188" cy="8364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53663E-56A5-4AFD-9475-11A93585B9B0}"/>
                </a:ext>
              </a:extLst>
            </p:cNvPr>
            <p:cNvSpPr/>
            <p:nvPr/>
          </p:nvSpPr>
          <p:spPr>
            <a:xfrm>
              <a:off x="268934" y="7874637"/>
              <a:ext cx="89971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B6F2AF-F585-42BC-A852-E81DDDDFE6F1}"/>
              </a:ext>
            </a:extLst>
          </p:cNvPr>
          <p:cNvGrpSpPr/>
          <p:nvPr/>
        </p:nvGrpSpPr>
        <p:grpSpPr>
          <a:xfrm>
            <a:off x="1460223" y="7441930"/>
            <a:ext cx="899717" cy="879206"/>
            <a:chOff x="1298298" y="7874637"/>
            <a:chExt cx="899717" cy="8792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150DD9-3914-42B8-8492-D87C2A8EF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33847" r="83733" b="22134"/>
            <a:stretch/>
          </p:blipFill>
          <p:spPr>
            <a:xfrm>
              <a:off x="1332331" y="7876950"/>
              <a:ext cx="813678" cy="83641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59F34-BA4C-4CD1-BBB6-1972BD539BD2}"/>
                </a:ext>
              </a:extLst>
            </p:cNvPr>
            <p:cNvSpPr/>
            <p:nvPr/>
          </p:nvSpPr>
          <p:spPr>
            <a:xfrm>
              <a:off x="1298298" y="7874637"/>
              <a:ext cx="89971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3430A-B00B-4F85-BE09-4E140FDC6B7F}"/>
              </a:ext>
            </a:extLst>
          </p:cNvPr>
          <p:cNvGrpSpPr/>
          <p:nvPr/>
        </p:nvGrpSpPr>
        <p:grpSpPr>
          <a:xfrm>
            <a:off x="3720157" y="7434063"/>
            <a:ext cx="953887" cy="887073"/>
            <a:chOff x="3558232" y="7866770"/>
            <a:chExt cx="953887" cy="88707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ADB4BD9-9E53-4982-A880-2DC9DC3AF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39644" t="23432" r="36687" b="12389"/>
            <a:stretch/>
          </p:blipFill>
          <p:spPr>
            <a:xfrm>
              <a:off x="3601103" y="7866770"/>
              <a:ext cx="854944" cy="88066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B6FD94-DC63-4C3C-8E37-A7621750FDE0}"/>
                </a:ext>
              </a:extLst>
            </p:cNvPr>
            <p:cNvSpPr/>
            <p:nvPr/>
          </p:nvSpPr>
          <p:spPr>
            <a:xfrm>
              <a:off x="3558232" y="7874637"/>
              <a:ext cx="95388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9597E5-9C4C-4DB1-86C4-72C25B017496}"/>
              </a:ext>
            </a:extLst>
          </p:cNvPr>
          <p:cNvGrpSpPr/>
          <p:nvPr/>
        </p:nvGrpSpPr>
        <p:grpSpPr>
          <a:xfrm>
            <a:off x="4849613" y="7441302"/>
            <a:ext cx="1527874" cy="879834"/>
            <a:chOff x="4687688" y="7874009"/>
            <a:chExt cx="1527874" cy="87983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B6143EF-C5EF-4FD0-B2D6-75A55B7D5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86869" t="20197" r="-581" b="8179"/>
            <a:stretch/>
          </p:blipFill>
          <p:spPr>
            <a:xfrm rot="5400000">
              <a:off x="5069124" y="7567015"/>
              <a:ext cx="751086" cy="149044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F5D526-DFAF-4AE1-8624-FA7848EBB703}"/>
                </a:ext>
              </a:extLst>
            </p:cNvPr>
            <p:cNvSpPr/>
            <p:nvPr/>
          </p:nvSpPr>
          <p:spPr>
            <a:xfrm>
              <a:off x="4687688" y="7874009"/>
              <a:ext cx="1527874" cy="87983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1ED8C-166A-40B0-9954-5109CDAADFDF}"/>
              </a:ext>
            </a:extLst>
          </p:cNvPr>
          <p:cNvGrpSpPr/>
          <p:nvPr/>
        </p:nvGrpSpPr>
        <p:grpSpPr>
          <a:xfrm>
            <a:off x="2404817" y="7444539"/>
            <a:ext cx="1194953" cy="880083"/>
            <a:chOff x="2242892" y="7877246"/>
            <a:chExt cx="1194953" cy="88008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B88E3DF-5757-475F-AB93-57C7D06A6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67265" t="21823" r="16811" b="13997"/>
            <a:stretch/>
          </p:blipFill>
          <p:spPr>
            <a:xfrm rot="16200000">
              <a:off x="2442387" y="7677751"/>
              <a:ext cx="751087" cy="115007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15308D-F56A-4D01-A33D-87B075E93555}"/>
                </a:ext>
              </a:extLst>
            </p:cNvPr>
            <p:cNvSpPr/>
            <p:nvPr/>
          </p:nvSpPr>
          <p:spPr>
            <a:xfrm>
              <a:off x="2267603" y="7878123"/>
              <a:ext cx="1170242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4B77E-7ED3-4810-92E0-BB02D229833F}"/>
              </a:ext>
            </a:extLst>
          </p:cNvPr>
          <p:cNvSpPr/>
          <p:nvPr/>
        </p:nvSpPr>
        <p:spPr>
          <a:xfrm>
            <a:off x="158496" y="5070167"/>
            <a:ext cx="6496304" cy="4588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558178-1332-413B-8C7A-F1C7ADD37A21}"/>
              </a:ext>
            </a:extLst>
          </p:cNvPr>
          <p:cNvSpPr/>
          <p:nvPr/>
        </p:nvSpPr>
        <p:spPr>
          <a:xfrm>
            <a:off x="6297506" y="607344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F95FB1-72D6-4DC6-BF14-A706CCDF263F}"/>
              </a:ext>
            </a:extLst>
          </p:cNvPr>
          <p:cNvSpPr/>
          <p:nvPr/>
        </p:nvSpPr>
        <p:spPr>
          <a:xfrm>
            <a:off x="6297506" y="103125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4C31C5-877D-40B2-AAAF-012A7D335E32}"/>
              </a:ext>
            </a:extLst>
          </p:cNvPr>
          <p:cNvSpPr/>
          <p:nvPr/>
        </p:nvSpPr>
        <p:spPr>
          <a:xfrm>
            <a:off x="6297506" y="146058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8AA45D-BE84-49BF-8009-38278151E9F9}"/>
              </a:ext>
            </a:extLst>
          </p:cNvPr>
          <p:cNvSpPr/>
          <p:nvPr/>
        </p:nvSpPr>
        <p:spPr>
          <a:xfrm>
            <a:off x="6297506" y="344257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667822-BB53-436E-A8C1-BF6E168040F9}"/>
              </a:ext>
            </a:extLst>
          </p:cNvPr>
          <p:cNvSpPr/>
          <p:nvPr/>
        </p:nvSpPr>
        <p:spPr>
          <a:xfrm>
            <a:off x="6297506" y="377938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1BBA73-337F-4694-9ADC-55B3D1D8D346}"/>
              </a:ext>
            </a:extLst>
          </p:cNvPr>
          <p:cNvSpPr/>
          <p:nvPr/>
        </p:nvSpPr>
        <p:spPr>
          <a:xfrm>
            <a:off x="6297506" y="5517939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0D1CA9-D307-4DD9-9D8C-0A122124EF3D}"/>
              </a:ext>
            </a:extLst>
          </p:cNvPr>
          <p:cNvSpPr/>
          <p:nvPr/>
        </p:nvSpPr>
        <p:spPr>
          <a:xfrm>
            <a:off x="6297506" y="576289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E481E9-1F50-41D5-A402-D1E61EE7184E}"/>
              </a:ext>
            </a:extLst>
          </p:cNvPr>
          <p:cNvSpPr/>
          <p:nvPr/>
        </p:nvSpPr>
        <p:spPr>
          <a:xfrm>
            <a:off x="6297506" y="608070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002441-E3EA-43A9-A336-D1A88D2F4098}"/>
              </a:ext>
            </a:extLst>
          </p:cNvPr>
          <p:cNvSpPr/>
          <p:nvPr/>
        </p:nvSpPr>
        <p:spPr>
          <a:xfrm>
            <a:off x="6297506" y="662711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104EAC-28BA-482D-9933-F2DED32D7028}"/>
              </a:ext>
            </a:extLst>
          </p:cNvPr>
          <p:cNvSpPr/>
          <p:nvPr/>
        </p:nvSpPr>
        <p:spPr>
          <a:xfrm>
            <a:off x="6297506" y="7031260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98E711-0886-4A7B-B75D-7D500E60C6F8}"/>
              </a:ext>
            </a:extLst>
          </p:cNvPr>
          <p:cNvSpPr/>
          <p:nvPr/>
        </p:nvSpPr>
        <p:spPr>
          <a:xfrm>
            <a:off x="6297506" y="8925075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04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DDF1D3-B769-4010-9192-A124EFA81919}"/>
              </a:ext>
            </a:extLst>
          </p:cNvPr>
          <p:cNvSpPr txBox="1"/>
          <p:nvPr/>
        </p:nvSpPr>
        <p:spPr>
          <a:xfrm>
            <a:off x="158496" y="239398"/>
            <a:ext cx="6496304" cy="2835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guinea pigs, red eyes (R) is dominant over black eyes (r).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Q12: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phenotype of a guinea pig with the genotype:	Rr	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AU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Q13: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 black-eyed female mated with a homozygous dominant male guinea pig.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female? 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male?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Complete the Punnett Square.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offspring would have black eyes?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A82B-E4A0-41B7-803A-7F90746D053E}"/>
              </a:ext>
            </a:extLst>
          </p:cNvPr>
          <p:cNvSpPr txBox="1"/>
          <p:nvPr/>
        </p:nvSpPr>
        <p:spPr>
          <a:xfrm>
            <a:off x="180848" y="3112639"/>
            <a:ext cx="6496304" cy="55702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Sex-linkage and Pedigrees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Q14: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sex chromosomes of a typical human female?	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Q15: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Sex-chromosomes are also known as autosomes. True or False?	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Q16: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Explain why males are more susceptible to sex-linked traits than females?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Q17: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Haemophilia is a sex-linked recessive trait. A female carrier mated with a non-affected male.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female?	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male?	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Complete the Punnett Square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son would have haemophilia?   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daughter would have haemophilia? 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Q18: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geneticist studying haemophilia created this pedigree.</a:t>
            </a: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a circle represent?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Which individuals are affected by haemophilia?	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Individual I-2 is a carrier for haemophilia. How do we know that?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4B77E-7ED3-4810-92E0-BB02D229833F}"/>
              </a:ext>
            </a:extLst>
          </p:cNvPr>
          <p:cNvSpPr/>
          <p:nvPr/>
        </p:nvSpPr>
        <p:spPr>
          <a:xfrm>
            <a:off x="158496" y="3074918"/>
            <a:ext cx="6496304" cy="5088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C4C8C80-7D20-44A9-B89D-A542E0118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8393"/>
              </p:ext>
            </p:extLst>
          </p:nvPr>
        </p:nvGraphicFramePr>
        <p:xfrm>
          <a:off x="5199212" y="1859680"/>
          <a:ext cx="1029722" cy="9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61">
                  <a:extLst>
                    <a:ext uri="{9D8B030D-6E8A-4147-A177-3AD203B41FA5}">
                      <a16:colId xmlns:a16="http://schemas.microsoft.com/office/drawing/2014/main" val="3903469840"/>
                    </a:ext>
                  </a:extLst>
                </a:gridCol>
                <a:gridCol w="514861">
                  <a:extLst>
                    <a:ext uri="{9D8B030D-6E8A-4147-A177-3AD203B41FA5}">
                      <a16:colId xmlns:a16="http://schemas.microsoft.com/office/drawing/2014/main" val="931686118"/>
                    </a:ext>
                  </a:extLst>
                </a:gridCol>
              </a:tblGrid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82356"/>
                  </a:ext>
                </a:extLst>
              </a:tr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8458"/>
                  </a:ext>
                </a:extLst>
              </a:tr>
            </a:tbl>
          </a:graphicData>
        </a:graphic>
      </p:graphicFrame>
      <p:graphicFrame>
        <p:nvGraphicFramePr>
          <p:cNvPr id="40" name="Table 25">
            <a:extLst>
              <a:ext uri="{FF2B5EF4-FFF2-40B4-BE49-F238E27FC236}">
                <a16:creationId xmlns:a16="http://schemas.microsoft.com/office/drawing/2014/main" id="{0743A61C-E01A-465A-AC70-D1EA8F83D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08487"/>
              </p:ext>
            </p:extLst>
          </p:nvPr>
        </p:nvGraphicFramePr>
        <p:xfrm>
          <a:off x="5199212" y="5405796"/>
          <a:ext cx="1029722" cy="9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61">
                  <a:extLst>
                    <a:ext uri="{9D8B030D-6E8A-4147-A177-3AD203B41FA5}">
                      <a16:colId xmlns:a16="http://schemas.microsoft.com/office/drawing/2014/main" val="3903469840"/>
                    </a:ext>
                  </a:extLst>
                </a:gridCol>
                <a:gridCol w="514861">
                  <a:extLst>
                    <a:ext uri="{9D8B030D-6E8A-4147-A177-3AD203B41FA5}">
                      <a16:colId xmlns:a16="http://schemas.microsoft.com/office/drawing/2014/main" val="931686118"/>
                    </a:ext>
                  </a:extLst>
                </a:gridCol>
              </a:tblGrid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82356"/>
                  </a:ext>
                </a:extLst>
              </a:tr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8458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A0029DC7-3309-4440-B4CD-7E65A788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67036"/>
              </p:ext>
            </p:extLst>
          </p:nvPr>
        </p:nvGraphicFramePr>
        <p:xfrm>
          <a:off x="552006" y="8249962"/>
          <a:ext cx="5753988" cy="1472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71072">
                  <a:extLst>
                    <a:ext uri="{9D8B030D-6E8A-4147-A177-3AD203B41FA5}">
                      <a16:colId xmlns:a16="http://schemas.microsoft.com/office/drawing/2014/main" val="1970792645"/>
                    </a:ext>
                  </a:extLst>
                </a:gridCol>
                <a:gridCol w="1145008">
                  <a:extLst>
                    <a:ext uri="{9D8B030D-6E8A-4147-A177-3AD203B41FA5}">
                      <a16:colId xmlns:a16="http://schemas.microsoft.com/office/drawing/2014/main" val="1495436241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68138626"/>
                    </a:ext>
                  </a:extLst>
                </a:gridCol>
                <a:gridCol w="1438497">
                  <a:extLst>
                    <a:ext uri="{9D8B030D-6E8A-4147-A177-3AD203B41FA5}">
                      <a16:colId xmlns:a16="http://schemas.microsoft.com/office/drawing/2014/main" val="2525671150"/>
                    </a:ext>
                  </a:extLst>
                </a:gridCol>
              </a:tblGrid>
              <a:tr h="215729">
                <a:tc>
                  <a:txBody>
                    <a:bodyPr/>
                    <a:lstStyle/>
                    <a:p>
                      <a:r>
                        <a:rPr lang="en-AU" sz="1000" b="1" dirty="0"/>
                        <a:t>Topic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My score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Total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Percentage</a:t>
                      </a:r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3436223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DNA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14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31828017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Mitosis and meiosis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12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838379741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Inheritance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7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1816756986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Sex-linked traits and pedigree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13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12298521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b="1" dirty="0"/>
                        <a:t>Total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/>
                        <a:t>46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00499963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27931D5F-5055-49F0-B03E-1D7025678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06" r="26576"/>
          <a:stretch/>
        </p:blipFill>
        <p:spPr>
          <a:xfrm>
            <a:off x="304800" y="6905449"/>
            <a:ext cx="1962150" cy="10813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F92393E-0992-4C6A-A6B2-2A536BA5F49B}"/>
              </a:ext>
            </a:extLst>
          </p:cNvPr>
          <p:cNvSpPr/>
          <p:nvPr/>
        </p:nvSpPr>
        <p:spPr>
          <a:xfrm>
            <a:off x="1514473" y="7555913"/>
            <a:ext cx="176214" cy="18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8CA31-1EB7-4B7D-B37B-9311169AB86B}"/>
              </a:ext>
            </a:extLst>
          </p:cNvPr>
          <p:cNvSpPr/>
          <p:nvPr/>
        </p:nvSpPr>
        <p:spPr>
          <a:xfrm>
            <a:off x="1081089" y="7555913"/>
            <a:ext cx="176214" cy="18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855491-5CE2-41B8-BE90-BECD8737793F}"/>
              </a:ext>
            </a:extLst>
          </p:cNvPr>
          <p:cNvSpPr/>
          <p:nvPr/>
        </p:nvSpPr>
        <p:spPr>
          <a:xfrm>
            <a:off x="6295568" y="80600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FB17D-5072-485F-8093-16741F7DDBC8}"/>
              </a:ext>
            </a:extLst>
          </p:cNvPr>
          <p:cNvSpPr/>
          <p:nvPr/>
        </p:nvSpPr>
        <p:spPr>
          <a:xfrm>
            <a:off x="6295568" y="3921829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14D3FD-1C15-4A59-AACD-D58D11313835}"/>
              </a:ext>
            </a:extLst>
          </p:cNvPr>
          <p:cNvSpPr/>
          <p:nvPr/>
        </p:nvSpPr>
        <p:spPr>
          <a:xfrm>
            <a:off x="6295568" y="334432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14529B-1242-4B43-B80B-1E339309D5E5}"/>
              </a:ext>
            </a:extLst>
          </p:cNvPr>
          <p:cNvSpPr/>
          <p:nvPr/>
        </p:nvSpPr>
        <p:spPr>
          <a:xfrm>
            <a:off x="6295568" y="3611635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04322A-DB43-4FB5-932B-BA6E88F8D7C7}"/>
              </a:ext>
            </a:extLst>
          </p:cNvPr>
          <p:cNvSpPr/>
          <p:nvPr/>
        </p:nvSpPr>
        <p:spPr>
          <a:xfrm>
            <a:off x="6295568" y="106982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2A9926-FC10-4395-BE22-6485CB1508F5}"/>
              </a:ext>
            </a:extLst>
          </p:cNvPr>
          <p:cNvSpPr/>
          <p:nvPr/>
        </p:nvSpPr>
        <p:spPr>
          <a:xfrm>
            <a:off x="6295568" y="136726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0D4639-CD4C-4737-A6E2-8476FF1E87BB}"/>
              </a:ext>
            </a:extLst>
          </p:cNvPr>
          <p:cNvSpPr/>
          <p:nvPr/>
        </p:nvSpPr>
        <p:spPr>
          <a:xfrm>
            <a:off x="6295568" y="4784597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4D181B-5721-43FE-8FF6-9BA21AB3BAED}"/>
              </a:ext>
            </a:extLst>
          </p:cNvPr>
          <p:cNvSpPr/>
          <p:nvPr/>
        </p:nvSpPr>
        <p:spPr>
          <a:xfrm>
            <a:off x="6295568" y="634046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59615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71DC77-9B9F-4895-8CA8-4C203C241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DB6D2-E337-4E47-92C1-08D0B1839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F4F79A-413C-4616-9157-6C079DC3C602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668</Words>
  <Application>Microsoft Office PowerPoint</Application>
  <PresentationFormat>A4 Paper (210x297 mm)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COOPER Sarina [Southern River College]</cp:lastModifiedBy>
  <cp:revision>8</cp:revision>
  <dcterms:created xsi:type="dcterms:W3CDTF">2022-03-28T10:26:22Z</dcterms:created>
  <dcterms:modified xsi:type="dcterms:W3CDTF">2024-06-21T00:45:32Z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  <property fmtid="{D5CDD505-2E9C-101B-9397-08002B2CF9AE}" pid="9" name="MediaServiceImageTags">
    <vt:lpwstr/>
  </property>
</Properties>
</file>