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Layouts/slideLayout1.xml" ContentType="application/vnd.openxmlformats-officedocument.presentationml.slideLayout+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1"/>
  </p:notesMasterIdLst>
  <p:handoutMasterIdLst>
    <p:handoutMasterId r:id="rId22"/>
  </p:handoutMasterIdLst>
  <p:sldIdLst>
    <p:sldId id="265" r:id="rId2"/>
    <p:sldId id="264" r:id="rId3"/>
    <p:sldId id="258" r:id="rId4"/>
    <p:sldId id="261" r:id="rId5"/>
    <p:sldId id="272" r:id="rId6"/>
    <p:sldId id="283" r:id="rId7"/>
    <p:sldId id="284" r:id="rId8"/>
    <p:sldId id="302" r:id="rId9"/>
    <p:sldId id="293" r:id="rId10"/>
    <p:sldId id="294" r:id="rId11"/>
    <p:sldId id="298" r:id="rId12"/>
    <p:sldId id="301" r:id="rId13"/>
    <p:sldId id="287" r:id="rId14"/>
    <p:sldId id="289" r:id="rId15"/>
    <p:sldId id="299" r:id="rId16"/>
    <p:sldId id="282" r:id="rId17"/>
    <p:sldId id="290" r:id="rId18"/>
    <p:sldId id="297" r:id="rId19"/>
    <p:sldId id="300" r:id="rId20"/>
  </p:sldIdLst>
  <p:sldSz cx="7772400" cy="100584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acher Resources" id="{F0FE9AF2-E47B-4151-80DF-50A490001637}">
          <p14:sldIdLst>
            <p14:sldId id="265"/>
            <p14:sldId id="264"/>
          </p14:sldIdLst>
        </p14:section>
        <p14:section name="Dependent Inquiry" id="{EC45DA95-75D5-4CCE-9D22-7B1622B379AA}">
          <p14:sldIdLst>
            <p14:sldId id="258"/>
            <p14:sldId id="261"/>
            <p14:sldId id="272"/>
            <p14:sldId id="283"/>
            <p14:sldId id="284"/>
          </p14:sldIdLst>
        </p14:section>
        <p14:section name="Answer Key" id="{087D928E-397C-42BA-968E-F7C8AA4DA5DC}">
          <p14:sldIdLst>
            <p14:sldId id="302"/>
            <p14:sldId id="293"/>
            <p14:sldId id="294"/>
          </p14:sldIdLst>
        </p14:section>
        <p14:section name="Modified Inquiry" id="{2223AFC5-18A0-4A46-892F-8BDC83EDD4C2}">
          <p14:sldIdLst>
            <p14:sldId id="298"/>
            <p14:sldId id="301"/>
            <p14:sldId id="287"/>
            <p14:sldId id="289"/>
          </p14:sldIdLst>
        </p14:section>
        <p14:section name="Independent Inquiry" id="{987CE7FA-4D86-42AE-8728-4DA19DA1835B}">
          <p14:sldIdLst>
            <p14:sldId id="299"/>
            <p14:sldId id="282"/>
            <p14:sldId id="290"/>
            <p14:sldId id="297"/>
            <p14:sldId id="30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 Kesler" initials="CK" lastIdx="1" clrIdx="0">
    <p:extLst/>
  </p:cmAuthor>
  <p:cmAuthor id="2" name="Chris Kesler" initials="CK [2]" lastIdx="1" clrIdx="1">
    <p:extLst/>
  </p:cmAuthor>
  <p:cmAuthor id="3" name="Chris Kesler" initials="CK [3]" lastIdx="1" clrIdx="2">
    <p:extLst/>
  </p:cmAuthor>
  <p:cmAuthor id="4" name="Chris Kesler" initials="CK [4]" lastIdx="1" clrIdx="3">
    <p:extLst/>
  </p:cmAuthor>
  <p:cmAuthor id="5" name="Chris Kesler" initials="CK [5]" lastIdx="1" clrIdx="4">
    <p:extLst/>
  </p:cmAuthor>
  <p:cmAuthor id="6" name="Vance, Debra" initials="VD" lastIdx="0" clrIdx="5">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04" autoAdjust="0"/>
    <p:restoredTop sz="94696"/>
  </p:normalViewPr>
  <p:slideViewPr>
    <p:cSldViewPr snapToGrid="0" snapToObjects="1">
      <p:cViewPr varScale="1">
        <p:scale>
          <a:sx n="63" d="100"/>
          <a:sy n="63" d="100"/>
        </p:scale>
        <p:origin x="24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 Id="rId30"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Title and Logo</a:t>
            </a:r>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1F818C9F-EF67-8B48-98B1-DB1AC9FC1AD4}" type="datetimeFigureOut">
              <a:rPr lang="en-US" smtClean="0"/>
              <a:t>5/16/2018</a:t>
            </a:fld>
            <a:endParaRPr lang="en-US" dirty="0"/>
          </a:p>
        </p:txBody>
      </p:sp>
      <p:sp>
        <p:nvSpPr>
          <p:cNvPr id="4" name="Footer Placeholder 3"/>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FAB7BFB-E804-1141-B6A2-3E7F7F2CAAE6}" type="slidenum">
              <a:rPr lang="en-US" smtClean="0"/>
              <a:t>‹#›</a:t>
            </a:fld>
            <a:endParaRPr lang="en-US" dirty="0"/>
          </a:p>
        </p:txBody>
      </p:sp>
    </p:spTree>
    <p:extLst>
      <p:ext uri="{BB962C8B-B14F-4D97-AF65-F5344CB8AC3E}">
        <p14:creationId xmlns:p14="http://schemas.microsoft.com/office/powerpoint/2010/main" val="492719846"/>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Title and Logo</a:t>
            </a: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F681EC4E-6740-1B4A-B3EC-A00C1A88CAB0}" type="datetimeFigureOut">
              <a:rPr lang="en-US" smtClean="0"/>
              <a:t>5/16/2018</a:t>
            </a:fld>
            <a:endParaRPr lang="en-US" dirty="0"/>
          </a:p>
        </p:txBody>
      </p:sp>
      <p:sp>
        <p:nvSpPr>
          <p:cNvPr id="4" name="Slide Image Placeholder 3"/>
          <p:cNvSpPr>
            <a:spLocks noGrp="1" noRot="1" noChangeAspect="1"/>
          </p:cNvSpPr>
          <p:nvPr>
            <p:ph type="sldImg" idx="2"/>
          </p:nvPr>
        </p:nvSpPr>
        <p:spPr>
          <a:xfrm>
            <a:off x="2327275" y="1173163"/>
            <a:ext cx="2447925"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8E6860DC-7DAC-1D4C-8CB7-D53321C3DB27}" type="slidenum">
              <a:rPr lang="en-US" smtClean="0"/>
              <a:t>‹#›</a:t>
            </a:fld>
            <a:endParaRPr lang="en-US" dirty="0"/>
          </a:p>
        </p:txBody>
      </p:sp>
    </p:spTree>
    <p:extLst>
      <p:ext uri="{BB962C8B-B14F-4D97-AF65-F5344CB8AC3E}">
        <p14:creationId xmlns:p14="http://schemas.microsoft.com/office/powerpoint/2010/main" val="23065191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0170250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130156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268473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59828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7612812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404077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087810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702390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496668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4162674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978770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525716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090896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0904434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42225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1099722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42380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3638622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27275" y="1173163"/>
            <a:ext cx="2447925" cy="3168650"/>
          </a:xfrm>
        </p:spPr>
      </p:sp>
      <p:sp>
        <p:nvSpPr>
          <p:cNvPr id="3" name="Notes Placeholder 2"/>
          <p:cNvSpPr>
            <a:spLocks noGrp="1"/>
          </p:cNvSpPr>
          <p:nvPr>
            <p:ph type="body" idx="1"/>
          </p:nvPr>
        </p:nvSpPr>
        <p:spPr/>
        <p:txBody>
          <a:bodyPr/>
          <a:lstStyle/>
          <a:p>
            <a:endParaRPr lang="en-US" dirty="0"/>
          </a:p>
        </p:txBody>
      </p:sp>
      <p:sp>
        <p:nvSpPr>
          <p:cNvPr id="5" name="Header Placeholder 4"/>
          <p:cNvSpPr>
            <a:spLocks noGrp="1"/>
          </p:cNvSpPr>
          <p:nvPr>
            <p:ph type="hdr" sz="quarter" idx="11"/>
          </p:nvPr>
        </p:nvSpPr>
        <p:spPr/>
        <p:txBody>
          <a:bodyPr/>
          <a:lstStyle/>
          <a:p>
            <a:r>
              <a:rPr lang="en-US" dirty="0"/>
              <a:t>Title and Logo</a:t>
            </a:r>
          </a:p>
        </p:txBody>
      </p:sp>
    </p:spTree>
    <p:extLst>
      <p:ext uri="{BB962C8B-B14F-4D97-AF65-F5344CB8AC3E}">
        <p14:creationId xmlns:p14="http://schemas.microsoft.com/office/powerpoint/2010/main" val="271578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KS Basic">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89ADB96C-4C1B-4B19-B1D8-E53D999A901B}"/>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KS Dependent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D6FEDE-B603-4A04-8C51-7F70DB2E3C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944" y="52783"/>
            <a:ext cx="610970" cy="610970"/>
          </a:xfrm>
          <a:prstGeom prst="rect">
            <a:avLst/>
          </a:prstGeom>
        </p:spPr>
      </p:pic>
      <p:sp>
        <p:nvSpPr>
          <p:cNvPr id="11" name="Text Placeholder 9">
            <a:extLst>
              <a:ext uri="{FF2B5EF4-FFF2-40B4-BE49-F238E27FC236}">
                <a16:creationId xmlns:a16="http://schemas.microsoft.com/office/drawing/2014/main" id="{AC447AE0-702D-4962-9A7E-8DC49F3A56B3}"/>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71996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S Dependent w Name-Date ">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1D6FEDE-B603-4A04-8C51-7F70DB2E3C0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20944" y="52783"/>
            <a:ext cx="610970" cy="610970"/>
          </a:xfrm>
          <a:prstGeom prst="rect">
            <a:avLst/>
          </a:prstGeom>
        </p:spPr>
      </p:pic>
      <p:sp>
        <p:nvSpPr>
          <p:cNvPr id="11" name="Text Placeholder 9">
            <a:extLst>
              <a:ext uri="{FF2B5EF4-FFF2-40B4-BE49-F238E27FC236}">
                <a16:creationId xmlns:a16="http://schemas.microsoft.com/office/drawing/2014/main" id="{AC447AE0-702D-4962-9A7E-8DC49F3A56B3}"/>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61F27707-B109-4EE3-A964-9A5F36401AAE}"/>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905247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S Modifie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8B8524-AFE4-4B59-BA8E-A03391D19C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2898" y="-3309"/>
            <a:ext cx="667062" cy="667062"/>
          </a:xfrm>
          <a:prstGeom prst="rect">
            <a:avLst/>
          </a:prstGeom>
        </p:spPr>
      </p:pic>
      <p:sp>
        <p:nvSpPr>
          <p:cNvPr id="9" name="Text Placeholder 9">
            <a:extLst>
              <a:ext uri="{FF2B5EF4-FFF2-40B4-BE49-F238E27FC236}">
                <a16:creationId xmlns:a16="http://schemas.microsoft.com/office/drawing/2014/main" id="{78640055-E2E4-42D1-99EE-33713585CE03}"/>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524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KS Modified w Name-Da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38B8524-AFE4-4B59-BA8E-A03391D19C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2898" y="-3309"/>
            <a:ext cx="667062" cy="667062"/>
          </a:xfrm>
          <a:prstGeom prst="rect">
            <a:avLst/>
          </a:prstGeom>
        </p:spPr>
      </p:pic>
      <p:sp>
        <p:nvSpPr>
          <p:cNvPr id="4" name="Text Placeholder 9">
            <a:extLst>
              <a:ext uri="{FF2B5EF4-FFF2-40B4-BE49-F238E27FC236}">
                <a16:creationId xmlns:a16="http://schemas.microsoft.com/office/drawing/2014/main" id="{FBF2AEB9-2094-4502-BE2A-4A0BF8C65FFF}"/>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EEC65D4D-9CCE-49B9-A5CF-1CFB40490D30}"/>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3778290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S Independ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467E4F-CCB4-4375-A336-98C854D49C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8995" y="48886"/>
            <a:ext cx="614867" cy="614867"/>
          </a:xfrm>
          <a:prstGeom prst="rect">
            <a:avLst/>
          </a:prstGeom>
        </p:spPr>
      </p:pic>
      <p:sp>
        <p:nvSpPr>
          <p:cNvPr id="8" name="Text Placeholder 9">
            <a:extLst>
              <a:ext uri="{FF2B5EF4-FFF2-40B4-BE49-F238E27FC236}">
                <a16:creationId xmlns:a16="http://schemas.microsoft.com/office/drawing/2014/main" id="{1BAFFAAD-E5F8-420E-A40D-7DC1864D3867}"/>
              </a:ext>
            </a:extLst>
          </p:cNvPr>
          <p:cNvSpPr>
            <a:spLocks noGrp="1"/>
          </p:cNvSpPr>
          <p:nvPr>
            <p:ph type="body" sz="quarter" idx="12"/>
          </p:nvPr>
        </p:nvSpPr>
        <p:spPr>
          <a:xfrm>
            <a:off x="135020" y="210463"/>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85907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S Independent w Name-Dat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467E4F-CCB4-4375-A336-98C854D49C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18995" y="48886"/>
            <a:ext cx="614867" cy="614867"/>
          </a:xfrm>
          <a:prstGeom prst="rect">
            <a:avLst/>
          </a:prstGeom>
        </p:spPr>
      </p:pic>
      <p:sp>
        <p:nvSpPr>
          <p:cNvPr id="4" name="Text Placeholder 9">
            <a:extLst>
              <a:ext uri="{FF2B5EF4-FFF2-40B4-BE49-F238E27FC236}">
                <a16:creationId xmlns:a16="http://schemas.microsoft.com/office/drawing/2014/main" id="{EFE3D8BC-3D0E-4D5A-827B-36722EBC99DB}"/>
              </a:ext>
            </a:extLst>
          </p:cNvPr>
          <p:cNvSpPr>
            <a:spLocks noGrp="1"/>
          </p:cNvSpPr>
          <p:nvPr>
            <p:ph type="body" sz="quarter" idx="12"/>
          </p:nvPr>
        </p:nvSpPr>
        <p:spPr>
          <a:xfrm>
            <a:off x="135020" y="555244"/>
            <a:ext cx="5321400" cy="763898"/>
          </a:xfrm>
          <a:prstGeom prst="rect">
            <a:avLst/>
          </a:prstGeom>
        </p:spPr>
        <p:txBody>
          <a:bodyPr/>
          <a:lstStyle>
            <a:lvl1pPr marL="0" indent="0">
              <a:buFontTx/>
              <a:buNone/>
              <a:defRPr sz="1800" b="1">
                <a:latin typeface="Verdana" panose="020B0604030504040204" pitchFamily="34" charset="0"/>
                <a:ea typeface="Verdana" panose="020B0604030504040204" pitchFamily="34" charset="0"/>
                <a:cs typeface="Verdana" panose="020B0604030504040204" pitchFamily="34" charset="0"/>
              </a:defRPr>
            </a:lvl1pPr>
            <a:lvl2pPr marL="388620" indent="0">
              <a:buFontTx/>
              <a:buNone/>
              <a:defRPr sz="1600">
                <a:latin typeface="Verdana" panose="020B0604030504040204" pitchFamily="34" charset="0"/>
                <a:ea typeface="Verdana" panose="020B0604030504040204" pitchFamily="34" charset="0"/>
                <a:cs typeface="Verdana" panose="020B0604030504040204" pitchFamily="34" charset="0"/>
              </a:defRPr>
            </a:lvl2pPr>
            <a:lvl3pPr marL="777240" indent="0">
              <a:buFontTx/>
              <a:buNone/>
              <a:defRPr sz="1400">
                <a:latin typeface="Verdana" panose="020B0604030504040204" pitchFamily="34" charset="0"/>
                <a:ea typeface="Verdana" panose="020B0604030504040204" pitchFamily="34" charset="0"/>
                <a:cs typeface="Verdana" panose="020B0604030504040204" pitchFamily="34" charset="0"/>
              </a:defRPr>
            </a:lvl3pPr>
            <a:lvl4pPr marL="1165860" indent="0">
              <a:buFontTx/>
              <a:buNone/>
              <a:defRPr sz="1200">
                <a:latin typeface="Verdana" panose="020B0604030504040204" pitchFamily="34" charset="0"/>
                <a:ea typeface="Verdana" panose="020B0604030504040204" pitchFamily="34" charset="0"/>
                <a:cs typeface="Verdana" panose="020B0604030504040204" pitchFamily="34" charset="0"/>
              </a:defRPr>
            </a:lvl4pPr>
            <a:lvl5pPr marL="1554480" indent="0">
              <a:buFontTx/>
              <a:buNone/>
              <a:defRPr sz="1000">
                <a:latin typeface="Verdana" panose="020B0604030504040204" pitchFamily="34" charset="0"/>
                <a:ea typeface="Verdana" panose="020B0604030504040204" pitchFamily="34" charset="0"/>
                <a:cs typeface="Verdan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D3918BAD-C302-40B6-80A7-BEA6D40C5D61}"/>
              </a:ext>
            </a:extLst>
          </p:cNvPr>
          <p:cNvSpPr txBox="1"/>
          <p:nvPr userDrawn="1"/>
        </p:nvSpPr>
        <p:spPr>
          <a:xfrm>
            <a:off x="135020" y="7813"/>
            <a:ext cx="5321400" cy="523220"/>
          </a:xfrm>
          <a:prstGeom prst="rect">
            <a:avLst/>
          </a:prstGeom>
          <a:noFill/>
        </p:spPr>
        <p:txBody>
          <a:bodyPr wrap="square" rtlCol="0">
            <a:spAutoFit/>
          </a:bodyPr>
          <a:lstStyle/>
          <a:p>
            <a:r>
              <a:rPr lang="en-US" sz="1400" b="0" dirty="0">
                <a:latin typeface="Verdana" panose="020B0604030504040204" pitchFamily="34" charset="0"/>
                <a:ea typeface="Verdana" panose="020B0604030504040204" pitchFamily="34" charset="0"/>
                <a:cs typeface="Verdana" panose="020B0604030504040204" pitchFamily="34" charset="0"/>
              </a:rPr>
              <a:t>Name(s):_____________________________________</a:t>
            </a:r>
          </a:p>
          <a:p>
            <a:r>
              <a:rPr lang="en-US" sz="1400" b="0" dirty="0">
                <a:latin typeface="Verdana" panose="020B0604030504040204" pitchFamily="34" charset="0"/>
                <a:ea typeface="Verdana" panose="020B0604030504040204" pitchFamily="34" charset="0"/>
                <a:cs typeface="Verdana" panose="020B0604030504040204" pitchFamily="34" charset="0"/>
              </a:rPr>
              <a:t>Date:_______</a:t>
            </a:r>
          </a:p>
        </p:txBody>
      </p:sp>
    </p:spTree>
    <p:extLst>
      <p:ext uri="{BB962C8B-B14F-4D97-AF65-F5344CB8AC3E}">
        <p14:creationId xmlns:p14="http://schemas.microsoft.com/office/powerpoint/2010/main" val="359640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S Half-Split Page">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D098C4-4B68-4801-AFD4-EDB2BF2A6048}"/>
              </a:ext>
            </a:extLst>
          </p:cNvPr>
          <p:cNvPicPr>
            <a:picLocks noChangeAspect="1"/>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6212634" y="5029200"/>
            <a:ext cx="1024779" cy="614867"/>
          </a:xfrm>
          <a:prstGeom prst="rect">
            <a:avLst/>
          </a:prstGeom>
        </p:spPr>
      </p:pic>
      <p:pic>
        <p:nvPicPr>
          <p:cNvPr id="12" name="Picture 11">
            <a:extLst>
              <a:ext uri="{FF2B5EF4-FFF2-40B4-BE49-F238E27FC236}">
                <a16:creationId xmlns:a16="http://schemas.microsoft.com/office/drawing/2014/main" id="{C6800EE2-730F-4852-A929-2F6698E1BF67}"/>
              </a:ext>
            </a:extLst>
          </p:cNvPr>
          <p:cNvPicPr>
            <a:picLocks noChangeAspect="1"/>
          </p:cNvPicPr>
          <p:nvPr userDrawn="1"/>
        </p:nvPicPr>
        <p:blipFill>
          <a:blip r:embed="rId3"/>
          <a:stretch>
            <a:fillRect/>
          </a:stretch>
        </p:blipFill>
        <p:spPr>
          <a:xfrm>
            <a:off x="2572398" y="4492706"/>
            <a:ext cx="2627604" cy="536494"/>
          </a:xfrm>
          <a:prstGeom prst="rect">
            <a:avLst/>
          </a:prstGeom>
        </p:spPr>
      </p:pic>
      <p:cxnSp>
        <p:nvCxnSpPr>
          <p:cNvPr id="13" name="Straight Connector 12">
            <a:extLst>
              <a:ext uri="{FF2B5EF4-FFF2-40B4-BE49-F238E27FC236}">
                <a16:creationId xmlns:a16="http://schemas.microsoft.com/office/drawing/2014/main" id="{51143CA3-3B6F-4DBC-B424-A4600108A837}"/>
              </a:ext>
            </a:extLst>
          </p:cNvPr>
          <p:cNvCxnSpPr>
            <a:cxnSpLocks/>
          </p:cNvCxnSpPr>
          <p:nvPr userDrawn="1"/>
        </p:nvCxnSpPr>
        <p:spPr>
          <a:xfrm>
            <a:off x="0" y="4955823"/>
            <a:ext cx="7772400"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274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E2E774B-5AC7-46D0-93E0-C32368B64273}"/>
              </a:ext>
            </a:extLst>
          </p:cNvPr>
          <p:cNvPicPr>
            <a:picLocks noChangeAspect="1"/>
          </p:cNvPicPr>
          <p:nvPr userDrawn="1"/>
        </p:nvPicPr>
        <p:blipFill>
          <a:blip r:embed="rId10">
            <a:alphaModFix amt="50000"/>
            <a:extLst>
              <a:ext uri="{28A0092B-C50C-407E-A947-70E740481C1C}">
                <a14:useLocalDpi xmlns:a14="http://schemas.microsoft.com/office/drawing/2010/main" val="0"/>
              </a:ext>
            </a:extLst>
          </a:blip>
          <a:stretch>
            <a:fillRect/>
          </a:stretch>
        </p:blipFill>
        <p:spPr>
          <a:xfrm>
            <a:off x="6396438" y="48886"/>
            <a:ext cx="1024779" cy="614867"/>
          </a:xfrm>
          <a:prstGeom prst="rect">
            <a:avLst/>
          </a:prstGeom>
        </p:spPr>
      </p:pic>
      <p:pic>
        <p:nvPicPr>
          <p:cNvPr id="10" name="Picture 9">
            <a:extLst>
              <a:ext uri="{FF2B5EF4-FFF2-40B4-BE49-F238E27FC236}">
                <a16:creationId xmlns:a16="http://schemas.microsoft.com/office/drawing/2014/main" id="{798BADE8-13BC-4267-A10D-01C6C15B153C}"/>
              </a:ext>
            </a:extLst>
          </p:cNvPr>
          <p:cNvPicPr>
            <a:picLocks noChangeAspect="1"/>
          </p:cNvPicPr>
          <p:nvPr userDrawn="1"/>
        </p:nvPicPr>
        <p:blipFill>
          <a:blip r:embed="rId11"/>
          <a:stretch>
            <a:fillRect/>
          </a:stretch>
        </p:blipFill>
        <p:spPr>
          <a:xfrm>
            <a:off x="2572398" y="9332949"/>
            <a:ext cx="2627604" cy="536494"/>
          </a:xfrm>
          <a:prstGeom prst="rect">
            <a:avLst/>
          </a:prstGeom>
        </p:spPr>
      </p:pic>
    </p:spTree>
    <p:extLst>
      <p:ext uri="{BB962C8B-B14F-4D97-AF65-F5344CB8AC3E}">
        <p14:creationId xmlns:p14="http://schemas.microsoft.com/office/powerpoint/2010/main" val="21327973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7" r:id="rId3"/>
    <p:sldLayoutId id="2147483675" r:id="rId4"/>
    <p:sldLayoutId id="2147483678" r:id="rId5"/>
    <p:sldLayoutId id="2147483676" r:id="rId6"/>
    <p:sldLayoutId id="2147483679" r:id="rId7"/>
    <p:sldLayoutId id="2147483680" r:id="rId8"/>
  </p:sldLayoutIdLst>
  <p:hf sldNum="0" hdr="0"/>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watch?v=5KKsLuRPsvU&amp;t=346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www.teacherspayteachers.com/Product/Inherited-Traits-and-Genetic-Material-Student-Led-Station-Lab-1986512"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teacherspayteachers.com/Product/Inherited-Traits-and-DNA-Complete-5E-Lesson-Plan-2748482" TargetMode="External"/><Relationship Id="rId5" Type="http://schemas.openxmlformats.org/officeDocument/2006/relationships/hyperlink" Target="https://amzn.to/2KuJWC8"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p:cNvSpPr txBox="1">
            <a:spLocks/>
          </p:cNvSpPr>
          <p:nvPr/>
        </p:nvSpPr>
        <p:spPr>
          <a:xfrm>
            <a:off x="156259" y="2093679"/>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9" name="Subtitle 2"/>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19" name="TextBox 18"/>
          <p:cNvSpPr txBox="1"/>
          <p:nvPr/>
        </p:nvSpPr>
        <p:spPr>
          <a:xfrm>
            <a:off x="331849" y="779737"/>
            <a:ext cx="7080170" cy="4955203"/>
          </a:xfrm>
          <a:prstGeom prst="rect">
            <a:avLst/>
          </a:prstGeom>
          <a:noFill/>
        </p:spPr>
        <p:txBody>
          <a:bodyPr wrap="square" rtlCol="0">
            <a:spAutoFit/>
          </a:bodyPr>
          <a:lstStyle/>
          <a:p>
            <a:r>
              <a:rPr lang="en-US" sz="1400" b="1" dirty="0">
                <a:latin typeface="Verdana" charset="0"/>
                <a:ea typeface="Verdana" charset="0"/>
                <a:cs typeface="Verdana" charset="0"/>
              </a:rPr>
              <a:t>Differentiated Learning:</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Listed below are the three different modification levels used for this lab.  Each lab is differentiated using the icons below.  They are also included in labeled sections on the preview to the left.  </a:t>
            </a:r>
          </a:p>
          <a:p>
            <a:endParaRPr lang="en-US" sz="1400" b="1" dirty="0">
              <a:latin typeface="Verdana" charset="0"/>
              <a:ea typeface="Verdana" charset="0"/>
              <a:cs typeface="Verdana" charset="0"/>
            </a:endParaRPr>
          </a:p>
          <a:p>
            <a:pPr marL="914400"/>
            <a:r>
              <a:rPr lang="en-US" sz="1400" i="1" u="sng" dirty="0">
                <a:latin typeface="Verdana" charset="0"/>
                <a:ea typeface="Verdana" charset="0"/>
                <a:cs typeface="Verdana" charset="0"/>
              </a:rPr>
              <a:t>Independent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is the most student-centered experience.  Suggestions are made for the students to get started, but most of the decisions will be student-centered.  The students will be responsible for most aspects of the lab and will have the least guidance.  Suggested for advanced learners.</a:t>
            </a:r>
          </a:p>
          <a:p>
            <a:pPr marL="914400"/>
            <a:endParaRPr lang="en-US" i="1" dirty="0"/>
          </a:p>
          <a:p>
            <a:pPr marL="914400"/>
            <a:r>
              <a:rPr lang="en-US" sz="1400" i="1" u="sng" dirty="0">
                <a:latin typeface="Verdana" charset="0"/>
                <a:ea typeface="Verdana" charset="0"/>
                <a:cs typeface="Verdana" charset="0"/>
              </a:rPr>
              <a:t>Dependent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is written with a combination of procedural instructions and inquiry questions.  They are moderately student-centered with guided inquiry questions throughout the lab.  Suggested for on-level learners.</a:t>
            </a:r>
          </a:p>
          <a:p>
            <a:pPr marL="914400"/>
            <a:endParaRPr lang="en-US" i="1" dirty="0"/>
          </a:p>
          <a:p>
            <a:pPr marL="914400"/>
            <a:r>
              <a:rPr lang="en-US" sz="1400" i="1" u="sng" dirty="0">
                <a:latin typeface="Verdana" charset="0"/>
                <a:ea typeface="Verdana" charset="0"/>
                <a:cs typeface="Verdana" charset="0"/>
              </a:rPr>
              <a:t>Modified Inquiry</a:t>
            </a:r>
            <a:r>
              <a:rPr lang="en-US" sz="1400" i="1" dirty="0">
                <a:latin typeface="Verdana" charset="0"/>
                <a:ea typeface="Verdana" charset="0"/>
                <a:cs typeface="Verdana" charset="0"/>
              </a:rPr>
              <a:t>: </a:t>
            </a:r>
            <a:r>
              <a:rPr lang="en-US" sz="1400" dirty="0">
                <a:latin typeface="Verdana" charset="0"/>
                <a:ea typeface="Verdana" charset="0"/>
                <a:cs typeface="Verdana" charset="0"/>
              </a:rPr>
              <a:t>This level provides the most structured lab experience.  The lessons may eliminate parts of the lab and change the questioning to include sentence stems or multiple choice questions.  Suggested for learners with modifications.</a:t>
            </a:r>
          </a:p>
          <a:p>
            <a:endParaRPr lang="en-US" sz="1400" dirty="0">
              <a:latin typeface="Verdana" charset="0"/>
              <a:ea typeface="Verdana" charset="0"/>
              <a:cs typeface="Verdana" charset="0"/>
            </a:endParaRPr>
          </a:p>
        </p:txBody>
      </p:sp>
      <p:sp>
        <p:nvSpPr>
          <p:cNvPr id="20" name="TextBox 19"/>
          <p:cNvSpPr txBox="1"/>
          <p:nvPr/>
        </p:nvSpPr>
        <p:spPr>
          <a:xfrm>
            <a:off x="331849" y="5835414"/>
            <a:ext cx="7096365" cy="3539430"/>
          </a:xfrm>
          <a:prstGeom prst="rect">
            <a:avLst/>
          </a:prstGeom>
          <a:noFill/>
        </p:spPr>
        <p:txBody>
          <a:bodyPr wrap="square" rtlCol="0">
            <a:spAutoFit/>
          </a:bodyPr>
          <a:lstStyle/>
          <a:p>
            <a:r>
              <a:rPr lang="en-US" sz="1400" b="1" dirty="0">
                <a:latin typeface="Verdana" charset="0"/>
                <a:ea typeface="Verdana" charset="0"/>
                <a:cs typeface="Verdana" charset="0"/>
              </a:rPr>
              <a:t>CER:</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Students will be using the CER model at the conclusion of the lab.  The CER model includes 3 parts.</a:t>
            </a:r>
          </a:p>
          <a:p>
            <a:endParaRPr lang="en-US" sz="1400" dirty="0">
              <a:latin typeface="Verdana" charset="0"/>
              <a:ea typeface="Verdana" charset="0"/>
              <a:cs typeface="Verdana" charset="0"/>
            </a:endParaRPr>
          </a:p>
          <a:p>
            <a:pPr marL="342900" indent="-342900">
              <a:buFont typeface="+mj-lt"/>
              <a:buAutoNum type="arabicPeriod"/>
            </a:pPr>
            <a:r>
              <a:rPr lang="en-US" sz="1400" u="sng" dirty="0">
                <a:latin typeface="Verdana" charset="0"/>
                <a:ea typeface="Verdana" charset="0"/>
                <a:cs typeface="Verdana" charset="0"/>
              </a:rPr>
              <a:t>C</a:t>
            </a:r>
            <a:r>
              <a:rPr lang="en-US" sz="1400" dirty="0">
                <a:latin typeface="Verdana" charset="0"/>
                <a:ea typeface="Verdana" charset="0"/>
                <a:cs typeface="Verdana" charset="0"/>
              </a:rPr>
              <a:t>laim </a:t>
            </a:r>
            <a:r>
              <a:rPr lang="mr-IN" sz="1400" dirty="0">
                <a:latin typeface="Verdana" charset="0"/>
                <a:ea typeface="Verdana" charset="0"/>
                <a:cs typeface="Verdana" charset="0"/>
              </a:rPr>
              <a:t>–</a:t>
            </a:r>
            <a:r>
              <a:rPr lang="en-US" sz="1400" dirty="0">
                <a:latin typeface="Verdana" charset="0"/>
                <a:ea typeface="Verdana" charset="0"/>
                <a:cs typeface="Verdana" charset="0"/>
              </a:rPr>
              <a:t> A statement that answers the original question. Usually one sentence in length.  Must be specific and answer the question.</a:t>
            </a:r>
          </a:p>
          <a:p>
            <a:pPr marL="342900" indent="-342900">
              <a:buFont typeface="+mj-lt"/>
              <a:buAutoNum type="arabicPeriod"/>
            </a:pPr>
            <a:r>
              <a:rPr lang="en-US" sz="1400" u="sng" dirty="0">
                <a:latin typeface="Verdana" charset="0"/>
                <a:ea typeface="Verdana" charset="0"/>
                <a:cs typeface="Verdana" charset="0"/>
              </a:rPr>
              <a:t>E</a:t>
            </a:r>
            <a:r>
              <a:rPr lang="en-US" sz="1400" dirty="0">
                <a:latin typeface="Verdana" charset="0"/>
                <a:ea typeface="Verdana" charset="0"/>
                <a:cs typeface="Verdana" charset="0"/>
              </a:rPr>
              <a:t>vidence </a:t>
            </a:r>
            <a:r>
              <a:rPr lang="mr-IN" sz="1400" dirty="0">
                <a:latin typeface="Verdana" charset="0"/>
                <a:ea typeface="Verdana" charset="0"/>
                <a:cs typeface="Verdana" charset="0"/>
              </a:rPr>
              <a:t>–</a:t>
            </a:r>
            <a:r>
              <a:rPr lang="en-US" sz="1400" dirty="0">
                <a:latin typeface="Verdana" charset="0"/>
                <a:ea typeface="Verdana" charset="0"/>
                <a:cs typeface="Verdana" charset="0"/>
              </a:rPr>
              <a:t> Scientific data that supports the claim. It may include numbers but can also state observations.</a:t>
            </a:r>
          </a:p>
          <a:p>
            <a:pPr marL="342900" indent="-342900">
              <a:buFont typeface="+mj-lt"/>
              <a:buAutoNum type="arabicPeriod"/>
            </a:pPr>
            <a:r>
              <a:rPr lang="en-US" sz="1400" u="sng" dirty="0">
                <a:latin typeface="Verdana" charset="0"/>
                <a:ea typeface="Verdana" charset="0"/>
                <a:cs typeface="Verdana" charset="0"/>
              </a:rPr>
              <a:t>R</a:t>
            </a:r>
            <a:r>
              <a:rPr lang="en-US" sz="1400" dirty="0">
                <a:latin typeface="Verdana" charset="0"/>
                <a:ea typeface="Verdana" charset="0"/>
                <a:cs typeface="Verdana" charset="0"/>
              </a:rPr>
              <a:t>easoning </a:t>
            </a:r>
            <a:r>
              <a:rPr lang="mr-IN" sz="1400" dirty="0">
                <a:latin typeface="Verdana" charset="0"/>
                <a:ea typeface="Verdana" charset="0"/>
                <a:cs typeface="Verdana" charset="0"/>
              </a:rPr>
              <a:t>–</a:t>
            </a:r>
            <a:r>
              <a:rPr lang="en-US" sz="1400" dirty="0">
                <a:latin typeface="Verdana" charset="0"/>
                <a:ea typeface="Verdana" charset="0"/>
                <a:cs typeface="Verdana" charset="0"/>
              </a:rPr>
              <a:t> Explanation that connects evidence to the claim.  Answers “why” the evidence supports the claim.  Includes science concepts by name (ex. thermal energy, chemical reaction).</a:t>
            </a:r>
          </a:p>
          <a:p>
            <a:pPr marL="342900" indent="-342900">
              <a:buFont typeface="+mj-lt"/>
              <a:buAutoNum type="arabicPeriod"/>
            </a:pPr>
            <a:endParaRPr lang="en-US" sz="1400" dirty="0">
              <a:latin typeface="Verdana" charset="0"/>
              <a:ea typeface="Verdana" charset="0"/>
              <a:cs typeface="Verdana" charset="0"/>
            </a:endParaRPr>
          </a:p>
          <a:p>
            <a:r>
              <a:rPr lang="en-US" sz="1400" dirty="0">
                <a:latin typeface="Verdana" charset="0"/>
                <a:ea typeface="Verdana" charset="0"/>
                <a:cs typeface="Verdana" charset="0"/>
              </a:rPr>
              <a:t>YouTube Video on the CER Model. (CER - Claim Evidence Reasoning </a:t>
            </a:r>
            <a:r>
              <a:rPr lang="mr-IN" sz="1400" dirty="0">
                <a:latin typeface="Verdana" charset="0"/>
                <a:ea typeface="Verdana" charset="0"/>
                <a:cs typeface="Verdana" charset="0"/>
              </a:rPr>
              <a:t>–</a:t>
            </a:r>
            <a:r>
              <a:rPr lang="en-US" sz="1400" dirty="0">
                <a:latin typeface="Verdana" charset="0"/>
                <a:ea typeface="Verdana" charset="0"/>
                <a:cs typeface="Verdana" charset="0"/>
              </a:rPr>
              <a:t> Bozeman Science)</a:t>
            </a:r>
          </a:p>
          <a:p>
            <a:r>
              <a:rPr lang="en-US" sz="1400" dirty="0">
                <a:latin typeface="Verdana" charset="0"/>
                <a:ea typeface="Verdana" charset="0"/>
                <a:cs typeface="Verdana" charset="0"/>
                <a:hlinkClick r:id="rId3"/>
              </a:rPr>
              <a:t>https://www.youtube.com/watch?v=5KKsLuRPsvU&amp;t=346s</a:t>
            </a:r>
            <a:endParaRPr lang="en-US" sz="1400" dirty="0">
              <a:latin typeface="Verdana" charset="0"/>
              <a:ea typeface="Verdana" charset="0"/>
              <a:cs typeface="Verdana"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767" y="2246317"/>
            <a:ext cx="595001" cy="59500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535" y="4637385"/>
            <a:ext cx="580241" cy="580241"/>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0535" y="3448187"/>
            <a:ext cx="569233" cy="569233"/>
          </a:xfrm>
          <a:prstGeom prst="rect">
            <a:avLst/>
          </a:prstGeom>
        </p:spPr>
      </p:pic>
      <p:sp>
        <p:nvSpPr>
          <p:cNvPr id="10" name="Text Placeholder 9">
            <a:extLst>
              <a:ext uri="{FF2B5EF4-FFF2-40B4-BE49-F238E27FC236}">
                <a16:creationId xmlns:a16="http://schemas.microsoft.com/office/drawing/2014/main" id="{80A954AB-46CE-475A-8317-BEB3E7B79E5A}"/>
              </a:ext>
            </a:extLst>
          </p:cNvPr>
          <p:cNvSpPr>
            <a:spLocks noGrp="1"/>
          </p:cNvSpPr>
          <p:nvPr>
            <p:ph type="body" sz="quarter" idx="12"/>
          </p:nvPr>
        </p:nvSpPr>
        <p:spPr/>
        <p:txBody>
          <a:bodyPr/>
          <a:lstStyle/>
          <a:p>
            <a:r>
              <a:rPr lang="en-US" dirty="0"/>
              <a:t>Kesler Science Teacher Resource</a:t>
            </a:r>
          </a:p>
        </p:txBody>
      </p:sp>
    </p:spTree>
    <p:extLst>
      <p:ext uri="{BB962C8B-B14F-4D97-AF65-F5344CB8AC3E}">
        <p14:creationId xmlns:p14="http://schemas.microsoft.com/office/powerpoint/2010/main" val="462020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Teacher Answer Key</a:t>
            </a:r>
          </a:p>
        </p:txBody>
      </p:sp>
      <p:sp>
        <p:nvSpPr>
          <p:cNvPr id="6" name="Subtitle 2">
            <a:extLst>
              <a:ext uri="{FF2B5EF4-FFF2-40B4-BE49-F238E27FC236}">
                <a16:creationId xmlns:a16="http://schemas.microsoft.com/office/drawing/2014/main" id="{9E0C44D5-3CC5-46F5-A2B6-8B3419797968}"/>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E204B820-1EC5-49FF-846E-5C3CE162A570}"/>
              </a:ext>
            </a:extLst>
          </p:cNvPr>
          <p:cNvSpPr txBox="1"/>
          <p:nvPr/>
        </p:nvSpPr>
        <p:spPr>
          <a:xfrm>
            <a:off x="324852" y="716824"/>
            <a:ext cx="7096365" cy="4678204"/>
          </a:xfrm>
          <a:prstGeom prst="rect">
            <a:avLst/>
          </a:prstGeom>
          <a:noFill/>
        </p:spPr>
        <p:txBody>
          <a:bodyPr wrap="square"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are individual traits determined by DNA?  What is the structure of DNA, and where is it found?</a:t>
            </a:r>
          </a:p>
          <a:p>
            <a:endParaRPr lang="en-US" sz="1400" b="1" dirty="0">
              <a:latin typeface="Verdana" charset="0"/>
              <a:ea typeface="Verdana" charset="0"/>
              <a:cs typeface="Verdana" charset="0"/>
            </a:endParaRPr>
          </a:p>
          <a:p>
            <a:r>
              <a:rPr lang="en-US" sz="1400" b="1" dirty="0">
                <a:latin typeface="Verdana" charset="0"/>
                <a:ea typeface="Verdana" charset="0"/>
                <a:cs typeface="Verdana" charset="0"/>
              </a:rPr>
              <a:t>Claim</a:t>
            </a:r>
          </a:p>
          <a:p>
            <a:endParaRPr lang="en-US" sz="1400" dirty="0">
              <a:solidFill>
                <a:srgbClr val="FF0000"/>
              </a:solidFill>
              <a:latin typeface="Verdana" charset="0"/>
              <a:ea typeface="Verdana" charset="0"/>
              <a:cs typeface="Verdana" charset="0"/>
            </a:endParaRP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Traits are controlled by chromosomes, which are stored in the nucleus of a cell, and passed to offspring through the genes which are made of DNA segments.</a:t>
            </a: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p>
          <a:p>
            <a:endParaRPr lang="en-US" sz="1400" b="1" u="sng" dirty="0">
              <a:latin typeface="Verdana" charset="0"/>
              <a:ea typeface="Verdana" charset="0"/>
              <a:cs typeface="Verdana" charset="0"/>
            </a:endParaRP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In the lab, the DNA was made up of different patterns of base pairs.  These base pairs made up genes, which determine what traits are passed to offspring.  The reading said that the nucleus is like a library where the chromosomes are stored.</a:t>
            </a: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a:t>
            </a: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DNA is a blueprint for traits that are passed to offspring.  Different patterns of base pairs produce different traits.  Every cell keeps DNA in chromosomes in its nucleus so each cell can pass on its own traits to its offspring.</a:t>
            </a:r>
          </a:p>
        </p:txBody>
      </p:sp>
      <p:sp>
        <p:nvSpPr>
          <p:cNvPr id="9" name="TextBox 8">
            <a:extLst>
              <a:ext uri="{FF2B5EF4-FFF2-40B4-BE49-F238E27FC236}">
                <a16:creationId xmlns:a16="http://schemas.microsoft.com/office/drawing/2014/main" id="{9BE7323F-5CC1-40E5-9446-FC9B99632D54}"/>
              </a:ext>
            </a:extLst>
          </p:cNvPr>
          <p:cNvSpPr txBox="1"/>
          <p:nvPr/>
        </p:nvSpPr>
        <p:spPr>
          <a:xfrm>
            <a:off x="324851" y="5919664"/>
            <a:ext cx="7096365" cy="3570208"/>
          </a:xfrm>
          <a:prstGeom prst="rect">
            <a:avLst/>
          </a:prstGeom>
          <a:noFill/>
        </p:spPr>
        <p:txBody>
          <a:bodyPr wrap="square"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1.  What genetic trait of your classmates was the most common?  Do you  </a:t>
            </a:r>
          </a:p>
          <a:p>
            <a:pPr marL="288925" indent="-288925"/>
            <a:r>
              <a:rPr lang="en-US" sz="1400" dirty="0">
                <a:latin typeface="Verdana" charset="0"/>
                <a:ea typeface="Verdana" charset="0"/>
                <a:cs typeface="Verdana" charset="0"/>
              </a:rPr>
              <a:t>     think this would be true of other classes? </a:t>
            </a:r>
            <a:r>
              <a:rPr lang="en-US" sz="1400" dirty="0">
                <a:solidFill>
                  <a:srgbClr val="FF0000"/>
                </a:solidFill>
                <a:latin typeface="Verdana" charset="0"/>
                <a:ea typeface="Verdana" charset="0"/>
                <a:cs typeface="Verdana" charset="0"/>
              </a:rPr>
              <a:t>Answer will vary; student should identify trends.</a:t>
            </a:r>
            <a:endParaRPr lang="en-US" sz="1400" dirty="0">
              <a:latin typeface="Verdana" charset="0"/>
              <a:ea typeface="Verdana" charset="0"/>
              <a:cs typeface="Verdana" charset="0"/>
            </a:endParaRPr>
          </a:p>
          <a:p>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startAt="2"/>
            </a:pPr>
            <a:r>
              <a:rPr lang="en-US" sz="1400" dirty="0">
                <a:latin typeface="Verdana" charset="0"/>
                <a:ea typeface="Verdana" charset="0"/>
                <a:cs typeface="Verdana" charset="0"/>
              </a:rPr>
              <a:t>Based on what you have learned about genetic material, why do you think everyone in your class looks different?  </a:t>
            </a:r>
            <a:r>
              <a:rPr lang="en-US" sz="1400" dirty="0">
                <a:solidFill>
                  <a:srgbClr val="FF0000"/>
                </a:solidFill>
                <a:latin typeface="Verdana" charset="0"/>
                <a:ea typeface="Verdana" charset="0"/>
                <a:cs typeface="Verdana" charset="0"/>
              </a:rPr>
              <a:t>Students should recognize there are many patterns of DNA, and everyone has different combinations of DNA from parents. </a:t>
            </a:r>
          </a:p>
          <a:p>
            <a:pPr marL="342900" indent="-342900">
              <a:buAutoNum type="arabicPeriod" startAt="2"/>
            </a:pPr>
            <a:endParaRPr lang="en-US" sz="1400" dirty="0">
              <a:latin typeface="Verdana" charset="0"/>
              <a:ea typeface="Verdana" charset="0"/>
              <a:cs typeface="Verdana" charset="0"/>
            </a:endParaRPr>
          </a:p>
          <a:p>
            <a:pPr marL="350838" indent="-350838"/>
            <a:r>
              <a:rPr lang="en-US" sz="1400" dirty="0">
                <a:latin typeface="Verdana" charset="0"/>
                <a:ea typeface="Verdana" charset="0"/>
                <a:cs typeface="Verdana" charset="0"/>
              </a:rPr>
              <a:t>3.  Draw a conclusion about the genetic makeup of identical twins. </a:t>
            </a:r>
            <a:r>
              <a:rPr lang="en-US" sz="1400" dirty="0">
                <a:solidFill>
                  <a:srgbClr val="FF0000"/>
                </a:solidFill>
                <a:latin typeface="Verdana" charset="0"/>
                <a:ea typeface="Verdana" charset="0"/>
                <a:cs typeface="Verdana" charset="0"/>
              </a:rPr>
              <a:t> Identical twins must share the same patterns of DNA or they wouldn’t look the same.</a:t>
            </a:r>
            <a:endParaRPr lang="en-US" sz="1400" dirty="0">
              <a:latin typeface="Verdana" charset="0"/>
              <a:ea typeface="Verdana" charset="0"/>
              <a:cs typeface="Verdana" charset="0"/>
            </a:endParaRPr>
          </a:p>
        </p:txBody>
      </p:sp>
    </p:spTree>
    <p:extLst>
      <p:ext uri="{BB962C8B-B14F-4D97-AF65-F5344CB8AC3E}">
        <p14:creationId xmlns:p14="http://schemas.microsoft.com/office/powerpoint/2010/main" val="171658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D847D985-AF28-4032-8EA9-176B87B1BF44}"/>
              </a:ext>
            </a:extLst>
          </p:cNvPr>
          <p:cNvSpPr txBox="1">
            <a:spLocks/>
          </p:cNvSpPr>
          <p:nvPr/>
        </p:nvSpPr>
        <p:spPr>
          <a:xfrm>
            <a:off x="324853" y="1625257"/>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5316B95B-BE52-4B2D-8A0C-6D58C1398A06}"/>
              </a:ext>
            </a:extLst>
          </p:cNvPr>
          <p:cNvSpPr txBox="1"/>
          <p:nvPr/>
        </p:nvSpPr>
        <p:spPr>
          <a:xfrm>
            <a:off x="292468" y="1229150"/>
            <a:ext cx="7093473" cy="738664"/>
          </a:xfrm>
          <a:prstGeom prst="rect">
            <a:avLst/>
          </a:prstGeom>
          <a:noFill/>
        </p:spPr>
        <p:txBody>
          <a:bodyPr wrap="square" rtlCol="0">
            <a:spAutoFit/>
          </a:bodyPr>
          <a:lstStyle/>
          <a:p>
            <a:r>
              <a:rPr lang="en-US" sz="1400" b="1" dirty="0">
                <a:latin typeface="Verdana" charset="0"/>
                <a:ea typeface="Verdana" charset="0"/>
                <a:cs typeface="Verdana" charset="0"/>
              </a:rPr>
              <a:t>Essential Questions: </a:t>
            </a:r>
          </a:p>
          <a:p>
            <a:r>
              <a:rPr lang="en-US" sz="1400" dirty="0">
                <a:latin typeface="Verdana" charset="0"/>
                <a:ea typeface="Verdana" charset="0"/>
                <a:cs typeface="Verdana" charset="0"/>
              </a:rPr>
              <a:t>How are individual traits determined by DNA?  What is the structure of DNA, and where is it found?</a:t>
            </a:r>
          </a:p>
        </p:txBody>
      </p:sp>
      <p:sp>
        <p:nvSpPr>
          <p:cNvPr id="8" name="TextBox 7">
            <a:extLst>
              <a:ext uri="{FF2B5EF4-FFF2-40B4-BE49-F238E27FC236}">
                <a16:creationId xmlns:a16="http://schemas.microsoft.com/office/drawing/2014/main" id="{74F9A8A3-4996-4BCE-AC10-21F5BD90615B}"/>
              </a:ext>
            </a:extLst>
          </p:cNvPr>
          <p:cNvSpPr txBox="1"/>
          <p:nvPr/>
        </p:nvSpPr>
        <p:spPr>
          <a:xfrm>
            <a:off x="292468" y="2227015"/>
            <a:ext cx="4474955" cy="4832092"/>
          </a:xfrm>
          <a:prstGeom prst="rect">
            <a:avLst/>
          </a:prstGeom>
          <a:noFill/>
        </p:spPr>
        <p:txBody>
          <a:bodyPr wrap="square" rtlCol="0">
            <a:spAutoFit/>
          </a:bodyPr>
          <a:lstStyle/>
          <a:p>
            <a:r>
              <a:rPr lang="en-US" sz="1400" b="1" dirty="0">
                <a:latin typeface="Verdana" charset="0"/>
                <a:ea typeface="Verdana" charset="0"/>
                <a:cs typeface="Verdana" charset="0"/>
              </a:rPr>
              <a:t>Background:</a:t>
            </a:r>
            <a:r>
              <a:rPr lang="en-US" sz="1400" dirty="0">
                <a:latin typeface="Verdana" charset="0"/>
                <a:ea typeface="Verdana" charset="0"/>
                <a:cs typeface="Verdana" charset="0"/>
              </a:rPr>
              <a:t> The ability of a cell to pass traits to its offspring is contained in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the control center of the cell.  That information is coded into something called </a:t>
            </a:r>
            <a:r>
              <a:rPr lang="en-US" sz="1400" b="1" dirty="0">
                <a:latin typeface="Verdana" charset="0"/>
                <a:ea typeface="Verdana" charset="0"/>
                <a:cs typeface="Verdana" charset="0"/>
              </a:rPr>
              <a:t>DNA.</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holds the blueprint for how living organisms are built.  The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is made up of the 4 colored bases pictured here.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gene </a:t>
            </a:r>
            <a:r>
              <a:rPr lang="en-US" sz="1400" dirty="0">
                <a:latin typeface="Verdana" charset="0"/>
                <a:ea typeface="Verdana" charset="0"/>
                <a:cs typeface="Verdana" charset="0"/>
              </a:rPr>
              <a:t>is a </a:t>
            </a:r>
            <a:r>
              <a:rPr lang="en-US" sz="1400" b="1" dirty="0">
                <a:latin typeface="Verdana" charset="0"/>
                <a:ea typeface="Verdana" charset="0"/>
                <a:cs typeface="Verdana" charset="0"/>
              </a:rPr>
              <a:t>section or segment of DNA </a:t>
            </a:r>
            <a:r>
              <a:rPr lang="en-US" sz="1400" dirty="0">
                <a:latin typeface="Verdana" charset="0"/>
                <a:ea typeface="Verdana" charset="0"/>
                <a:cs typeface="Verdana" charset="0"/>
              </a:rPr>
              <a:t>that is passed down from parent to child and carries the trait combination from each parent to each unique offspring.</a:t>
            </a:r>
          </a:p>
          <a:p>
            <a:endParaRPr lang="en-US" sz="1400" dirty="0">
              <a:latin typeface="Verdana" charset="0"/>
              <a:ea typeface="Verdana" charset="0"/>
              <a:cs typeface="Verdana" charset="0"/>
            </a:endParaRPr>
          </a:p>
          <a:p>
            <a:r>
              <a:rPr lang="en-US" sz="1400" b="1" dirty="0">
                <a:latin typeface="Verdana" charset="0"/>
                <a:ea typeface="Verdana" charset="0"/>
                <a:cs typeface="Verdana" charset="0"/>
              </a:rPr>
              <a:t>Genes</a:t>
            </a:r>
            <a:r>
              <a:rPr lang="en-US" sz="1400" dirty="0">
                <a:latin typeface="Verdana" charset="0"/>
                <a:ea typeface="Verdana" charset="0"/>
                <a:cs typeface="Verdana" charset="0"/>
              </a:rPr>
              <a:t> are packaged in units called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In humans, each nucleus holds 46 </a:t>
            </a:r>
            <a:r>
              <a:rPr lang="en-US" sz="1400" b="1" dirty="0">
                <a:latin typeface="Verdana" charset="0"/>
                <a:ea typeface="Verdana" charset="0"/>
                <a:cs typeface="Verdana" charset="0"/>
              </a:rPr>
              <a:t>chromosomes </a:t>
            </a:r>
            <a:r>
              <a:rPr lang="en-US" sz="1400" dirty="0">
                <a:latin typeface="Verdana" charset="0"/>
                <a:ea typeface="Verdana" charset="0"/>
                <a:cs typeface="Verdana" charset="0"/>
              </a:rPr>
              <a:t>(23 from each parent).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Think of it like this: </a:t>
            </a:r>
            <a:r>
              <a:rPr lang="en-US" sz="1400" b="1" dirty="0">
                <a:latin typeface="Verdana" charset="0"/>
                <a:ea typeface="Verdana" charset="0"/>
                <a:cs typeface="Verdana" charset="0"/>
              </a:rPr>
              <a:t>DNA</a:t>
            </a:r>
            <a:r>
              <a:rPr lang="en-US" sz="1400" dirty="0">
                <a:latin typeface="Verdana" charset="0"/>
                <a:ea typeface="Verdana" charset="0"/>
                <a:cs typeface="Verdana" charset="0"/>
              </a:rPr>
              <a:t> is the alphabet, while </a:t>
            </a:r>
            <a:r>
              <a:rPr lang="en-US" sz="1400" b="1" dirty="0">
                <a:latin typeface="Verdana" charset="0"/>
                <a:ea typeface="Verdana" charset="0"/>
                <a:cs typeface="Verdana" charset="0"/>
              </a:rPr>
              <a:t>genes</a:t>
            </a:r>
            <a:r>
              <a:rPr lang="en-US" sz="1400" dirty="0">
                <a:latin typeface="Verdana" charset="0"/>
                <a:ea typeface="Verdana" charset="0"/>
                <a:cs typeface="Verdana" charset="0"/>
              </a:rPr>
              <a:t> are words.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are like books, while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is the library!</a:t>
            </a:r>
            <a:endParaRPr lang="en-US" sz="1600" b="1" dirty="0">
              <a:latin typeface="Verdana" charset="0"/>
              <a:ea typeface="Verdana" charset="0"/>
              <a:cs typeface="Verdana" charset="0"/>
            </a:endParaRPr>
          </a:p>
        </p:txBody>
      </p:sp>
      <p:sp>
        <p:nvSpPr>
          <p:cNvPr id="10" name="TextBox 9">
            <a:extLst>
              <a:ext uri="{FF2B5EF4-FFF2-40B4-BE49-F238E27FC236}">
                <a16:creationId xmlns:a16="http://schemas.microsoft.com/office/drawing/2014/main" id="{24D7DB06-0C48-419F-9259-59159E28AB8B}"/>
              </a:ext>
            </a:extLst>
          </p:cNvPr>
          <p:cNvSpPr txBox="1"/>
          <p:nvPr/>
        </p:nvSpPr>
        <p:spPr>
          <a:xfrm>
            <a:off x="292468" y="7064128"/>
            <a:ext cx="6916437" cy="738664"/>
          </a:xfrm>
          <a:prstGeom prst="rect">
            <a:avLst/>
          </a:prstGeom>
          <a:noFill/>
        </p:spPr>
        <p:txBody>
          <a:bodyPr wrap="square" rtlCol="0">
            <a:spAutoFit/>
          </a:bodyPr>
          <a:lstStyle/>
          <a:p>
            <a:r>
              <a:rPr lang="en-US" sz="1400" dirty="0">
                <a:latin typeface="Verdana" charset="0"/>
                <a:ea typeface="Verdana" charset="0"/>
                <a:cs typeface="Verdana" charset="0"/>
              </a:rPr>
              <a:t>Every living creature has cells that must reproduce. In this lab, you will design a portion of a DNA strand which is also a specific gene sequence.  This holds the blueprint for inherited traits.</a:t>
            </a:r>
          </a:p>
        </p:txBody>
      </p:sp>
      <p:sp>
        <p:nvSpPr>
          <p:cNvPr id="13" name="TextBox 12">
            <a:extLst>
              <a:ext uri="{FF2B5EF4-FFF2-40B4-BE49-F238E27FC236}">
                <a16:creationId xmlns:a16="http://schemas.microsoft.com/office/drawing/2014/main" id="{0DB6E73D-71E3-4C27-870A-DDD9F7E809C5}"/>
              </a:ext>
            </a:extLst>
          </p:cNvPr>
          <p:cNvSpPr txBox="1"/>
          <p:nvPr/>
        </p:nvSpPr>
        <p:spPr>
          <a:xfrm>
            <a:off x="347954" y="8107315"/>
            <a:ext cx="7037987" cy="1384995"/>
          </a:xfrm>
          <a:prstGeom prst="rect">
            <a:avLst/>
          </a:prstGeom>
          <a:noFill/>
        </p:spPr>
        <p:txBody>
          <a:bodyPr wrap="square" rtlCol="0">
            <a:spAutoFit/>
          </a:bodyPr>
          <a:lstStyle/>
          <a:p>
            <a:r>
              <a:rPr lang="en-US" sz="1400" b="1" dirty="0">
                <a:latin typeface="Verdana" charset="0"/>
                <a:ea typeface="Verdana" charset="0"/>
                <a:cs typeface="Verdana" charset="0"/>
              </a:rPr>
              <a:t>Materials:</a:t>
            </a:r>
          </a:p>
          <a:p>
            <a:r>
              <a:rPr lang="en-US" sz="1400" dirty="0">
                <a:latin typeface="Verdana" charset="0"/>
                <a:ea typeface="Verdana" charset="0"/>
                <a:cs typeface="Verdana" charset="0"/>
              </a:rPr>
              <a:t>Red Twizzlers candy (2 pieces to represent the strands)</a:t>
            </a:r>
          </a:p>
          <a:p>
            <a:r>
              <a:rPr lang="en-US" sz="1400" dirty="0">
                <a:latin typeface="Verdana" charset="0"/>
                <a:ea typeface="Verdana" charset="0"/>
                <a:cs typeface="Verdana" charset="0"/>
              </a:rPr>
              <a:t>Several miniature marshmallows (at least 12 in 4 colors to represent the bases)</a:t>
            </a:r>
          </a:p>
          <a:p>
            <a:r>
              <a:rPr lang="en-US" sz="1400" dirty="0">
                <a:latin typeface="Verdana" charset="0"/>
                <a:ea typeface="Verdana" charset="0"/>
                <a:cs typeface="Verdana" charset="0"/>
              </a:rPr>
              <a:t>Toothpicks (6-8 to represent the bonds)</a:t>
            </a:r>
          </a:p>
          <a:p>
            <a:r>
              <a:rPr lang="en-US" sz="1400" dirty="0">
                <a:latin typeface="Verdana" charset="0"/>
                <a:ea typeface="Verdana" charset="0"/>
                <a:cs typeface="Verdana" charset="0"/>
              </a:rPr>
              <a:t>Trait Chart (1 per person)</a:t>
            </a:r>
          </a:p>
        </p:txBody>
      </p:sp>
      <p:pic>
        <p:nvPicPr>
          <p:cNvPr id="14" name="Picture 13">
            <a:extLst>
              <a:ext uri="{FF2B5EF4-FFF2-40B4-BE49-F238E27FC236}">
                <a16:creationId xmlns:a16="http://schemas.microsoft.com/office/drawing/2014/main" id="{5835EF80-4A80-4BFC-B476-03CE968C86DE}"/>
              </a:ext>
            </a:extLst>
          </p:cNvPr>
          <p:cNvPicPr>
            <a:picLocks noChangeAspect="1"/>
          </p:cNvPicPr>
          <p:nvPr/>
        </p:nvPicPr>
        <p:blipFill>
          <a:blip r:embed="rId3"/>
          <a:stretch>
            <a:fillRect/>
          </a:stretch>
        </p:blipFill>
        <p:spPr>
          <a:xfrm rot="5400000">
            <a:off x="4143074" y="3682130"/>
            <a:ext cx="4085080" cy="1826031"/>
          </a:xfrm>
          <a:prstGeom prst="rect">
            <a:avLst/>
          </a:prstGeom>
        </p:spPr>
      </p:pic>
    </p:spTree>
    <p:extLst>
      <p:ext uri="{BB962C8B-B14F-4D97-AF65-F5344CB8AC3E}">
        <p14:creationId xmlns:p14="http://schemas.microsoft.com/office/powerpoint/2010/main" val="3493165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7DB93460-3526-4C21-8E0F-35E8E9F7EE4F}"/>
              </a:ext>
            </a:extLst>
          </p:cNvPr>
          <p:cNvSpPr txBox="1">
            <a:spLocks/>
          </p:cNvSpPr>
          <p:nvPr/>
        </p:nvSpPr>
        <p:spPr>
          <a:xfrm>
            <a:off x="324853" y="119679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2C377B15-F791-495E-B2F4-41716AC0BEF6}"/>
              </a:ext>
            </a:extLst>
          </p:cNvPr>
          <p:cNvSpPr txBox="1"/>
          <p:nvPr/>
        </p:nvSpPr>
        <p:spPr>
          <a:xfrm>
            <a:off x="324853" y="730403"/>
            <a:ext cx="7093473" cy="738664"/>
          </a:xfrm>
          <a:prstGeom prst="rect">
            <a:avLst/>
          </a:prstGeom>
          <a:noFill/>
        </p:spPr>
        <p:txBody>
          <a:bodyPr wrap="square" rtlCol="0">
            <a:spAutoFit/>
          </a:bodyPr>
          <a:lstStyle/>
          <a:p>
            <a:r>
              <a:rPr lang="en-US" sz="14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Using tally marks in the Traits Chart, collect data about the individual traits of each member of the class.</a:t>
            </a:r>
          </a:p>
        </p:txBody>
      </p:sp>
      <p:sp>
        <p:nvSpPr>
          <p:cNvPr id="10" name="Rectangle: Rounded Corners 9">
            <a:extLst>
              <a:ext uri="{FF2B5EF4-FFF2-40B4-BE49-F238E27FC236}">
                <a16:creationId xmlns:a16="http://schemas.microsoft.com/office/drawing/2014/main" id="{54505484-00F6-44D8-B3DF-B34AA1F8B10D}"/>
              </a:ext>
            </a:extLst>
          </p:cNvPr>
          <p:cNvSpPr/>
          <p:nvPr/>
        </p:nvSpPr>
        <p:spPr>
          <a:xfrm>
            <a:off x="655320" y="1524781"/>
            <a:ext cx="6659816" cy="183043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797ECF4-08B6-4E4E-844A-020836984768}"/>
              </a:ext>
            </a:extLst>
          </p:cNvPr>
          <p:cNvSpPr txBox="1"/>
          <p:nvPr/>
        </p:nvSpPr>
        <p:spPr>
          <a:xfrm>
            <a:off x="868680" y="1595343"/>
            <a:ext cx="6248400" cy="738664"/>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Look for trends in your tally of traits.  Is someone in your class more likely to be right-handed or left-handed?</a:t>
            </a:r>
          </a:p>
        </p:txBody>
      </p:sp>
      <p:graphicFrame>
        <p:nvGraphicFramePr>
          <p:cNvPr id="12" name="Table 11">
            <a:extLst>
              <a:ext uri="{FF2B5EF4-FFF2-40B4-BE49-F238E27FC236}">
                <a16:creationId xmlns:a16="http://schemas.microsoft.com/office/drawing/2014/main" id="{53437EF6-BF9F-41AA-96C6-6C8D5FD2EF40}"/>
              </a:ext>
            </a:extLst>
          </p:cNvPr>
          <p:cNvGraphicFramePr>
            <a:graphicFrameLocks noGrp="1"/>
          </p:cNvGraphicFramePr>
          <p:nvPr>
            <p:extLst/>
          </p:nvPr>
        </p:nvGraphicFramePr>
        <p:xfrm>
          <a:off x="1310627" y="4236892"/>
          <a:ext cx="5121924" cy="1623060"/>
        </p:xfrm>
        <a:graphic>
          <a:graphicData uri="http://schemas.openxmlformats.org/drawingml/2006/table">
            <a:tbl>
              <a:tblPr firstRow="1" bandRow="1">
                <a:tableStyleId>{073A0DAA-6AF3-43AB-8588-CEC1D06C72B9}</a:tableStyleId>
              </a:tblPr>
              <a:tblGrid>
                <a:gridCol w="2560962">
                  <a:extLst>
                    <a:ext uri="{9D8B030D-6E8A-4147-A177-3AD203B41FA5}">
                      <a16:colId xmlns:a16="http://schemas.microsoft.com/office/drawing/2014/main" val="20000"/>
                    </a:ext>
                  </a:extLst>
                </a:gridCol>
                <a:gridCol w="2560962">
                  <a:extLst>
                    <a:ext uri="{9D8B030D-6E8A-4147-A177-3AD203B41FA5}">
                      <a16:colId xmlns:a16="http://schemas.microsoft.com/office/drawing/2014/main" val="20001"/>
                    </a:ext>
                  </a:extLst>
                </a:gridCol>
              </a:tblGrid>
              <a:tr h="273217">
                <a:tc>
                  <a:txBody>
                    <a:bodyPr/>
                    <a:lstStyle/>
                    <a:p>
                      <a:pPr algn="ctr"/>
                      <a:r>
                        <a:rPr lang="en-US" dirty="0"/>
                        <a:t>Nucleobase matches with </a:t>
                      </a:r>
                      <a:r>
                        <a:rPr lang="en-US" dirty="0">
                          <a:sym typeface="Wingdings" panose="05000000000000000000" pitchFamily="2" charset="2"/>
                        </a:rPr>
                        <a:t></a:t>
                      </a:r>
                      <a:endParaRPr lang="en-US" dirty="0"/>
                    </a:p>
                  </a:txBody>
                  <a:tcPr/>
                </a:tc>
                <a:tc>
                  <a:txBody>
                    <a:bodyPr/>
                    <a:lstStyle/>
                    <a:p>
                      <a:pPr algn="ctr"/>
                      <a:r>
                        <a:rPr lang="en-US" dirty="0"/>
                        <a:t>Corresponding Nucleobase</a:t>
                      </a:r>
                    </a:p>
                  </a:txBody>
                  <a:tcPr/>
                </a:tc>
                <a:extLst>
                  <a:ext uri="{0D108BD9-81ED-4DB2-BD59-A6C34878D82A}">
                    <a16:rowId xmlns:a16="http://schemas.microsoft.com/office/drawing/2014/main" val="10000"/>
                  </a:ext>
                </a:extLst>
              </a:tr>
              <a:tr h="273217">
                <a:tc>
                  <a:txBody>
                    <a:bodyPr/>
                    <a:lstStyle/>
                    <a:p>
                      <a:pPr algn="ctr"/>
                      <a:r>
                        <a:rPr lang="en-US" dirty="0"/>
                        <a:t>Pink</a:t>
                      </a:r>
                    </a:p>
                  </a:txBody>
                  <a:tcPr/>
                </a:tc>
                <a:tc>
                  <a:txBody>
                    <a:bodyPr/>
                    <a:lstStyle/>
                    <a:p>
                      <a:pPr algn="ctr"/>
                      <a:r>
                        <a:rPr lang="en-US" dirty="0"/>
                        <a:t>Orange</a:t>
                      </a:r>
                    </a:p>
                  </a:txBody>
                  <a:tcPr/>
                </a:tc>
                <a:extLst>
                  <a:ext uri="{0D108BD9-81ED-4DB2-BD59-A6C34878D82A}">
                    <a16:rowId xmlns:a16="http://schemas.microsoft.com/office/drawing/2014/main" val="10001"/>
                  </a:ext>
                </a:extLst>
              </a:tr>
              <a:tr h="273217">
                <a:tc>
                  <a:txBody>
                    <a:bodyPr/>
                    <a:lstStyle/>
                    <a:p>
                      <a:pPr algn="ctr"/>
                      <a:r>
                        <a:rPr lang="en-US" dirty="0"/>
                        <a:t>Orange</a:t>
                      </a:r>
                    </a:p>
                  </a:txBody>
                  <a:tcPr/>
                </a:tc>
                <a:tc>
                  <a:txBody>
                    <a:bodyPr/>
                    <a:lstStyle/>
                    <a:p>
                      <a:pPr algn="ctr"/>
                      <a:r>
                        <a:rPr lang="en-US" dirty="0"/>
                        <a:t>Pink</a:t>
                      </a:r>
                    </a:p>
                  </a:txBody>
                  <a:tcPr/>
                </a:tc>
                <a:extLst>
                  <a:ext uri="{0D108BD9-81ED-4DB2-BD59-A6C34878D82A}">
                    <a16:rowId xmlns:a16="http://schemas.microsoft.com/office/drawing/2014/main" val="10002"/>
                  </a:ext>
                </a:extLst>
              </a:tr>
              <a:tr h="273217">
                <a:tc>
                  <a:txBody>
                    <a:bodyPr/>
                    <a:lstStyle/>
                    <a:p>
                      <a:pPr algn="ctr"/>
                      <a:r>
                        <a:rPr lang="en-US" dirty="0"/>
                        <a:t>Yellow</a:t>
                      </a:r>
                    </a:p>
                  </a:txBody>
                  <a:tcPr/>
                </a:tc>
                <a:tc>
                  <a:txBody>
                    <a:bodyPr/>
                    <a:lstStyle/>
                    <a:p>
                      <a:pPr algn="ctr"/>
                      <a:r>
                        <a:rPr lang="en-US" dirty="0"/>
                        <a:t>Green</a:t>
                      </a:r>
                    </a:p>
                  </a:txBody>
                  <a:tcPr/>
                </a:tc>
                <a:extLst>
                  <a:ext uri="{0D108BD9-81ED-4DB2-BD59-A6C34878D82A}">
                    <a16:rowId xmlns:a16="http://schemas.microsoft.com/office/drawing/2014/main" val="10003"/>
                  </a:ext>
                </a:extLst>
              </a:tr>
              <a:tr h="273217">
                <a:tc>
                  <a:txBody>
                    <a:bodyPr/>
                    <a:lstStyle/>
                    <a:p>
                      <a:pPr algn="ctr"/>
                      <a:r>
                        <a:rPr lang="en-US" dirty="0"/>
                        <a:t>Green</a:t>
                      </a:r>
                    </a:p>
                  </a:txBody>
                  <a:tcPr/>
                </a:tc>
                <a:tc>
                  <a:txBody>
                    <a:bodyPr/>
                    <a:lstStyle/>
                    <a:p>
                      <a:pPr algn="ctr"/>
                      <a:r>
                        <a:rPr lang="en-US" dirty="0"/>
                        <a:t>Yellow</a:t>
                      </a:r>
                    </a:p>
                  </a:txBody>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1C37DDB4-08A7-4F82-BFAE-17D3B8E4E8C7}"/>
              </a:ext>
            </a:extLst>
          </p:cNvPr>
          <p:cNvSpPr txBox="1"/>
          <p:nvPr/>
        </p:nvSpPr>
        <p:spPr>
          <a:xfrm>
            <a:off x="324853" y="3425782"/>
            <a:ext cx="7093473" cy="738664"/>
          </a:xfrm>
          <a:prstGeom prst="rect">
            <a:avLst/>
          </a:prstGeom>
          <a:noFill/>
        </p:spPr>
        <p:txBody>
          <a:bodyPr wrap="square" rtlCol="0">
            <a:spAutoFit/>
          </a:bodyPr>
          <a:lstStyle/>
          <a:p>
            <a:pPr marL="342900" indent="-342900">
              <a:buFont typeface="+mj-lt"/>
              <a:buAutoNum type="arabicPeriod" startAt="2"/>
            </a:pPr>
            <a:r>
              <a:rPr lang="en-US" sz="1400" dirty="0">
                <a:latin typeface="Verdana" charset="0"/>
                <a:ea typeface="Verdana" charset="0"/>
                <a:cs typeface="Verdana" charset="0"/>
              </a:rPr>
              <a:t>Follow the “Building a Gene” instructions to make a segment of DNA. DNA is built from pairs of bases; each marshmallow represents a type of nucleobase that is always paired with another type of nucleobase.</a:t>
            </a:r>
          </a:p>
        </p:txBody>
      </p:sp>
      <p:sp>
        <p:nvSpPr>
          <p:cNvPr id="14" name="TextBox 13">
            <a:extLst>
              <a:ext uri="{FF2B5EF4-FFF2-40B4-BE49-F238E27FC236}">
                <a16:creationId xmlns:a16="http://schemas.microsoft.com/office/drawing/2014/main" id="{4638C66F-5E5E-4233-A2D2-19FE4D87A8FE}"/>
              </a:ext>
            </a:extLst>
          </p:cNvPr>
          <p:cNvSpPr txBox="1"/>
          <p:nvPr/>
        </p:nvSpPr>
        <p:spPr>
          <a:xfrm>
            <a:off x="324853" y="5905672"/>
            <a:ext cx="7093474" cy="3539430"/>
          </a:xfrm>
          <a:prstGeom prst="rect">
            <a:avLst/>
          </a:prstGeom>
          <a:noFill/>
        </p:spPr>
        <p:txBody>
          <a:bodyPr wrap="square" rtlCol="0">
            <a:spAutoFit/>
          </a:bodyPr>
          <a:lstStyle/>
          <a:p>
            <a:r>
              <a:rPr lang="en-US" sz="1400" b="1" u="sng" dirty="0">
                <a:latin typeface="Verdana" charset="0"/>
                <a:ea typeface="Verdana" charset="0"/>
                <a:cs typeface="Verdana" charset="0"/>
              </a:rPr>
              <a:t>Building a Gene</a:t>
            </a:r>
          </a:p>
          <a:p>
            <a:pPr marL="342900" indent="-342900">
              <a:buAutoNum type="arabicPeriod"/>
            </a:pPr>
            <a:r>
              <a:rPr lang="en-US" sz="1400" dirty="0">
                <a:latin typeface="Verdana" charset="0"/>
                <a:ea typeface="Verdana" charset="0"/>
                <a:cs typeface="Verdana" charset="0"/>
              </a:rPr>
              <a:t>Choose a marshmallow and push it almost into the middle of a toothpick. This is one nucleobase.</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Use the chart above to find the corresponding nucleobase for your marshmallow. Push this marshmallow base partner next to the first marshmallow.  These two bases together are called a </a:t>
            </a:r>
            <a:r>
              <a:rPr lang="en-US" sz="1400" b="1" dirty="0">
                <a:latin typeface="Verdana" charset="0"/>
                <a:ea typeface="Verdana" charset="0"/>
                <a:cs typeface="Verdana" charset="0"/>
              </a:rPr>
              <a:t>base pair</a:t>
            </a:r>
            <a:r>
              <a:rPr lang="en-US" sz="1400" dirty="0">
                <a:latin typeface="Verdana" charset="0"/>
                <a:ea typeface="Verdana" charset="0"/>
                <a:cs typeface="Verdana" charset="0"/>
              </a:rPr>
              <a: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Make a total of six base pairs using several combinations from the chart.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Push the toothpicks from the base pairs into the Twizzlers to form a ladder (the base pairs are the rungs and the Twizzlers are the two sides).  This represents a small section of DNA, called a gene.</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Gently twist the Twizzlers DNA strand into a spiral to look more like the shape of real DNA (a double helix). </a:t>
            </a:r>
          </a:p>
        </p:txBody>
      </p:sp>
    </p:spTree>
    <p:extLst>
      <p:ext uri="{BB962C8B-B14F-4D97-AF65-F5344CB8AC3E}">
        <p14:creationId xmlns:p14="http://schemas.microsoft.com/office/powerpoint/2010/main" val="881078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6923A2-9BBC-416B-99E4-99EC2577A72A}"/>
              </a:ext>
            </a:extLst>
          </p:cNvPr>
          <p:cNvSpPr>
            <a:spLocks noGrp="1"/>
          </p:cNvSpPr>
          <p:nvPr>
            <p:ph type="body" sz="quarter" idx="12"/>
          </p:nvPr>
        </p:nvSpPr>
        <p:spPr/>
        <p:txBody>
          <a:bodyPr/>
          <a:lstStyle/>
          <a:p>
            <a:r>
              <a:rPr lang="en-US" dirty="0"/>
              <a:t>Inherited Traits Student Lab Sheet</a:t>
            </a:r>
          </a:p>
        </p:txBody>
      </p:sp>
      <p:sp>
        <p:nvSpPr>
          <p:cNvPr id="6" name="TextBox 5">
            <a:extLst>
              <a:ext uri="{FF2B5EF4-FFF2-40B4-BE49-F238E27FC236}">
                <a16:creationId xmlns:a16="http://schemas.microsoft.com/office/drawing/2014/main" id="{C0790095-780A-43C5-8F95-2D210C3B9FCB}"/>
              </a:ext>
            </a:extLst>
          </p:cNvPr>
          <p:cNvSpPr txBox="1"/>
          <p:nvPr/>
        </p:nvSpPr>
        <p:spPr>
          <a:xfrm>
            <a:off x="3240529" y="842539"/>
            <a:ext cx="1528624" cy="369332"/>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Traits Chart</a:t>
            </a:r>
          </a:p>
        </p:txBody>
      </p:sp>
      <p:sp>
        <p:nvSpPr>
          <p:cNvPr id="7" name="Rounded Rectangle 23">
            <a:extLst>
              <a:ext uri="{FF2B5EF4-FFF2-40B4-BE49-F238E27FC236}">
                <a16:creationId xmlns:a16="http://schemas.microsoft.com/office/drawing/2014/main" id="{11CBA11D-9932-4D9F-AB28-170944B094EF}"/>
              </a:ext>
            </a:extLst>
          </p:cNvPr>
          <p:cNvSpPr/>
          <p:nvPr/>
        </p:nvSpPr>
        <p:spPr>
          <a:xfrm>
            <a:off x="335665" y="7660619"/>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27">
            <a:extLst>
              <a:ext uri="{FF2B5EF4-FFF2-40B4-BE49-F238E27FC236}">
                <a16:creationId xmlns:a16="http://schemas.microsoft.com/office/drawing/2014/main" id="{EC05C755-76FF-4189-9625-573A133B3A94}"/>
              </a:ext>
            </a:extLst>
          </p:cNvPr>
          <p:cNvSpPr/>
          <p:nvPr/>
        </p:nvSpPr>
        <p:spPr>
          <a:xfrm>
            <a:off x="358814" y="6458985"/>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28">
            <a:extLst>
              <a:ext uri="{FF2B5EF4-FFF2-40B4-BE49-F238E27FC236}">
                <a16:creationId xmlns:a16="http://schemas.microsoft.com/office/drawing/2014/main" id="{09E948C2-E466-42E6-A804-24575C1E0AA9}"/>
              </a:ext>
            </a:extLst>
          </p:cNvPr>
          <p:cNvSpPr/>
          <p:nvPr/>
        </p:nvSpPr>
        <p:spPr>
          <a:xfrm>
            <a:off x="345151" y="5266587"/>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29">
            <a:extLst>
              <a:ext uri="{FF2B5EF4-FFF2-40B4-BE49-F238E27FC236}">
                <a16:creationId xmlns:a16="http://schemas.microsoft.com/office/drawing/2014/main" id="{5314446B-B597-4765-948A-35C49572AB79}"/>
              </a:ext>
            </a:extLst>
          </p:cNvPr>
          <p:cNvSpPr/>
          <p:nvPr/>
        </p:nvSpPr>
        <p:spPr>
          <a:xfrm>
            <a:off x="358814" y="4121470"/>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30">
            <a:extLst>
              <a:ext uri="{FF2B5EF4-FFF2-40B4-BE49-F238E27FC236}">
                <a16:creationId xmlns:a16="http://schemas.microsoft.com/office/drawing/2014/main" id="{B714B161-F72E-4FDF-8A57-3C51128949C1}"/>
              </a:ext>
            </a:extLst>
          </p:cNvPr>
          <p:cNvSpPr/>
          <p:nvPr/>
        </p:nvSpPr>
        <p:spPr>
          <a:xfrm>
            <a:off x="358814" y="2929093"/>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31">
            <a:extLst>
              <a:ext uri="{FF2B5EF4-FFF2-40B4-BE49-F238E27FC236}">
                <a16:creationId xmlns:a16="http://schemas.microsoft.com/office/drawing/2014/main" id="{D491E455-C68A-4449-9D66-30C498310793}"/>
              </a:ext>
            </a:extLst>
          </p:cNvPr>
          <p:cNvSpPr/>
          <p:nvPr/>
        </p:nvSpPr>
        <p:spPr>
          <a:xfrm>
            <a:off x="358814" y="1698294"/>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32">
            <a:extLst>
              <a:ext uri="{FF2B5EF4-FFF2-40B4-BE49-F238E27FC236}">
                <a16:creationId xmlns:a16="http://schemas.microsoft.com/office/drawing/2014/main" id="{CC09A677-0C23-4462-B721-4AC5B4498FF7}"/>
              </a:ext>
            </a:extLst>
          </p:cNvPr>
          <p:cNvSpPr/>
          <p:nvPr/>
        </p:nvSpPr>
        <p:spPr>
          <a:xfrm>
            <a:off x="335666" y="1249538"/>
            <a:ext cx="7085551" cy="428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a:extLst>
              <a:ext uri="{FF2B5EF4-FFF2-40B4-BE49-F238E27FC236}">
                <a16:creationId xmlns:a16="http://schemas.microsoft.com/office/drawing/2014/main" id="{C3D0800D-8139-4039-AD53-0FEBD9C532C0}"/>
              </a:ext>
            </a:extLst>
          </p:cNvPr>
          <p:cNvSpPr txBox="1"/>
          <p:nvPr/>
        </p:nvSpPr>
        <p:spPr>
          <a:xfrm>
            <a:off x="2392964" y="1279267"/>
            <a:ext cx="660758" cy="369332"/>
          </a:xfrm>
          <a:prstGeom prst="rect">
            <a:avLst/>
          </a:prstGeom>
          <a:noFill/>
        </p:spPr>
        <p:txBody>
          <a:bodyPr wrap="none" rtlCol="0">
            <a:spAutoFit/>
          </a:bodyPr>
          <a:lstStyle/>
          <a:p>
            <a:r>
              <a:rPr lang="en-US" dirty="0"/>
              <a:t>Male</a:t>
            </a:r>
          </a:p>
        </p:txBody>
      </p:sp>
      <p:sp>
        <p:nvSpPr>
          <p:cNvPr id="15" name="TextBox 14">
            <a:extLst>
              <a:ext uri="{FF2B5EF4-FFF2-40B4-BE49-F238E27FC236}">
                <a16:creationId xmlns:a16="http://schemas.microsoft.com/office/drawing/2014/main" id="{E95C6CED-F971-4F46-A5C3-F48D0674D4FE}"/>
              </a:ext>
            </a:extLst>
          </p:cNvPr>
          <p:cNvSpPr txBox="1"/>
          <p:nvPr/>
        </p:nvSpPr>
        <p:spPr>
          <a:xfrm>
            <a:off x="5141136" y="1309563"/>
            <a:ext cx="865750" cy="369332"/>
          </a:xfrm>
          <a:prstGeom prst="rect">
            <a:avLst/>
          </a:prstGeom>
          <a:noFill/>
        </p:spPr>
        <p:txBody>
          <a:bodyPr wrap="none" rtlCol="0">
            <a:spAutoFit/>
          </a:bodyPr>
          <a:lstStyle/>
          <a:p>
            <a:r>
              <a:rPr lang="en-US" dirty="0"/>
              <a:t>Female</a:t>
            </a:r>
          </a:p>
        </p:txBody>
      </p:sp>
      <p:sp>
        <p:nvSpPr>
          <p:cNvPr id="16" name="TextBox 15">
            <a:extLst>
              <a:ext uri="{FF2B5EF4-FFF2-40B4-BE49-F238E27FC236}">
                <a16:creationId xmlns:a16="http://schemas.microsoft.com/office/drawing/2014/main" id="{16B314DA-0424-4CE0-A1F8-0DAFA5BF0029}"/>
              </a:ext>
            </a:extLst>
          </p:cNvPr>
          <p:cNvSpPr txBox="1"/>
          <p:nvPr/>
        </p:nvSpPr>
        <p:spPr>
          <a:xfrm>
            <a:off x="459562" y="1308997"/>
            <a:ext cx="688202" cy="369332"/>
          </a:xfrm>
          <a:prstGeom prst="rect">
            <a:avLst/>
          </a:prstGeom>
          <a:noFill/>
        </p:spPr>
        <p:txBody>
          <a:bodyPr wrap="none" rtlCol="0">
            <a:spAutoFit/>
          </a:bodyPr>
          <a:lstStyle/>
          <a:p>
            <a:r>
              <a:rPr lang="en-US" dirty="0"/>
              <a:t>Traits</a:t>
            </a:r>
          </a:p>
        </p:txBody>
      </p:sp>
      <p:sp>
        <p:nvSpPr>
          <p:cNvPr id="17" name="TextBox 16">
            <a:extLst>
              <a:ext uri="{FF2B5EF4-FFF2-40B4-BE49-F238E27FC236}">
                <a16:creationId xmlns:a16="http://schemas.microsoft.com/office/drawing/2014/main" id="{14F8868F-6F95-42E0-A4F5-32062C59A34C}"/>
              </a:ext>
            </a:extLst>
          </p:cNvPr>
          <p:cNvSpPr txBox="1"/>
          <p:nvPr/>
        </p:nvSpPr>
        <p:spPr>
          <a:xfrm>
            <a:off x="452099" y="1948279"/>
            <a:ext cx="844029" cy="523220"/>
          </a:xfrm>
          <a:prstGeom prst="rect">
            <a:avLst/>
          </a:prstGeom>
          <a:noFill/>
        </p:spPr>
        <p:txBody>
          <a:bodyPr wrap="square" rtlCol="0">
            <a:spAutoFit/>
          </a:bodyPr>
          <a:lstStyle/>
          <a:p>
            <a:pPr algn="ctr"/>
            <a:r>
              <a:rPr lang="en-US" sz="1400" dirty="0">
                <a:solidFill>
                  <a:schemeClr val="accent2">
                    <a:lumMod val="75000"/>
                  </a:schemeClr>
                </a:solidFill>
              </a:rPr>
              <a:t>Attached Earlobe</a:t>
            </a:r>
          </a:p>
        </p:txBody>
      </p:sp>
      <p:sp>
        <p:nvSpPr>
          <p:cNvPr id="18" name="TextBox 17">
            <a:extLst>
              <a:ext uri="{FF2B5EF4-FFF2-40B4-BE49-F238E27FC236}">
                <a16:creationId xmlns:a16="http://schemas.microsoft.com/office/drawing/2014/main" id="{83B9E4DF-F074-4EBD-9B04-A08638F1E22C}"/>
              </a:ext>
            </a:extLst>
          </p:cNvPr>
          <p:cNvSpPr txBox="1"/>
          <p:nvPr/>
        </p:nvSpPr>
        <p:spPr>
          <a:xfrm>
            <a:off x="482663" y="4309899"/>
            <a:ext cx="810228" cy="523220"/>
          </a:xfrm>
          <a:prstGeom prst="rect">
            <a:avLst/>
          </a:prstGeom>
          <a:noFill/>
        </p:spPr>
        <p:txBody>
          <a:bodyPr wrap="square" rtlCol="0">
            <a:spAutoFit/>
          </a:bodyPr>
          <a:lstStyle/>
          <a:p>
            <a:pPr algn="ctr"/>
            <a:r>
              <a:rPr lang="en-US" sz="1400" dirty="0">
                <a:solidFill>
                  <a:schemeClr val="accent6">
                    <a:lumMod val="75000"/>
                  </a:schemeClr>
                </a:solidFill>
              </a:rPr>
              <a:t>Right Handed</a:t>
            </a:r>
          </a:p>
        </p:txBody>
      </p:sp>
      <p:cxnSp>
        <p:nvCxnSpPr>
          <p:cNvPr id="19" name="Straight Connector 18">
            <a:extLst>
              <a:ext uri="{FF2B5EF4-FFF2-40B4-BE49-F238E27FC236}">
                <a16:creationId xmlns:a16="http://schemas.microsoft.com/office/drawing/2014/main" id="{756604EA-7BFF-4565-ABE6-EDD75B814553}"/>
              </a:ext>
            </a:extLst>
          </p:cNvPr>
          <p:cNvCxnSpPr/>
          <p:nvPr/>
        </p:nvCxnSpPr>
        <p:spPr>
          <a:xfrm>
            <a:off x="4004841" y="1698294"/>
            <a:ext cx="0" cy="6985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EE290C-6999-464A-9B58-FFA3F623448F}"/>
              </a:ext>
            </a:extLst>
          </p:cNvPr>
          <p:cNvCxnSpPr>
            <a:stCxn id="11" idx="2"/>
          </p:cNvCxnSpPr>
          <p:nvPr/>
        </p:nvCxnSpPr>
        <p:spPr>
          <a:xfrm>
            <a:off x="887777" y="3952283"/>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42E08C9-FD83-4E56-B379-C83CC0D1CF41}"/>
              </a:ext>
            </a:extLst>
          </p:cNvPr>
          <p:cNvCxnSpPr/>
          <p:nvPr/>
        </p:nvCxnSpPr>
        <p:spPr>
          <a:xfrm>
            <a:off x="874114" y="5140330"/>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41EB97A-8EDA-4DED-B713-A52059CDC143}"/>
              </a:ext>
            </a:extLst>
          </p:cNvPr>
          <p:cNvCxnSpPr/>
          <p:nvPr/>
        </p:nvCxnSpPr>
        <p:spPr>
          <a:xfrm>
            <a:off x="920959" y="6289777"/>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AB2BF0-82CF-4E2D-A25F-A18A4DE9BC30}"/>
              </a:ext>
            </a:extLst>
          </p:cNvPr>
          <p:cNvCxnSpPr/>
          <p:nvPr/>
        </p:nvCxnSpPr>
        <p:spPr>
          <a:xfrm>
            <a:off x="920959" y="7482175"/>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5F4E840-54DD-4F3F-B991-BDD9F004D97A}"/>
              </a:ext>
            </a:extLst>
          </p:cNvPr>
          <p:cNvCxnSpPr/>
          <p:nvPr/>
        </p:nvCxnSpPr>
        <p:spPr>
          <a:xfrm>
            <a:off x="920959" y="8683809"/>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2337D69-6491-43AC-B38E-CD810DD8708A}"/>
              </a:ext>
            </a:extLst>
          </p:cNvPr>
          <p:cNvCxnSpPr/>
          <p:nvPr/>
        </p:nvCxnSpPr>
        <p:spPr>
          <a:xfrm>
            <a:off x="844369" y="2721484"/>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FF2B1BE-1F57-4E85-AB72-D8955E90F94B}"/>
              </a:ext>
            </a:extLst>
          </p:cNvPr>
          <p:cNvSpPr txBox="1"/>
          <p:nvPr/>
        </p:nvSpPr>
        <p:spPr>
          <a:xfrm>
            <a:off x="335669" y="3179395"/>
            <a:ext cx="1057922" cy="523220"/>
          </a:xfrm>
          <a:prstGeom prst="rect">
            <a:avLst/>
          </a:prstGeom>
          <a:noFill/>
        </p:spPr>
        <p:txBody>
          <a:bodyPr wrap="square" rtlCol="0">
            <a:spAutoFit/>
          </a:bodyPr>
          <a:lstStyle/>
          <a:p>
            <a:pPr algn="ctr"/>
            <a:r>
              <a:rPr lang="en-US" sz="1400" dirty="0">
                <a:solidFill>
                  <a:schemeClr val="accent2">
                    <a:lumMod val="75000"/>
                  </a:schemeClr>
                </a:solidFill>
              </a:rPr>
              <a:t>Unattached Earlobe</a:t>
            </a:r>
          </a:p>
        </p:txBody>
      </p:sp>
      <p:sp>
        <p:nvSpPr>
          <p:cNvPr id="27" name="TextBox 26">
            <a:extLst>
              <a:ext uri="{FF2B5EF4-FFF2-40B4-BE49-F238E27FC236}">
                <a16:creationId xmlns:a16="http://schemas.microsoft.com/office/drawing/2014/main" id="{15BAE9DD-A417-402D-80F7-2C5CBFF878AF}"/>
              </a:ext>
            </a:extLst>
          </p:cNvPr>
          <p:cNvSpPr txBox="1"/>
          <p:nvPr/>
        </p:nvSpPr>
        <p:spPr>
          <a:xfrm>
            <a:off x="459514" y="5495899"/>
            <a:ext cx="810228" cy="523220"/>
          </a:xfrm>
          <a:prstGeom prst="rect">
            <a:avLst/>
          </a:prstGeom>
          <a:noFill/>
        </p:spPr>
        <p:txBody>
          <a:bodyPr wrap="square" rtlCol="0">
            <a:spAutoFit/>
          </a:bodyPr>
          <a:lstStyle/>
          <a:p>
            <a:pPr algn="ctr"/>
            <a:r>
              <a:rPr lang="en-US" sz="1400" dirty="0">
                <a:solidFill>
                  <a:schemeClr val="accent6">
                    <a:lumMod val="75000"/>
                  </a:schemeClr>
                </a:solidFill>
              </a:rPr>
              <a:t>Left Handed</a:t>
            </a:r>
          </a:p>
        </p:txBody>
      </p:sp>
      <p:sp>
        <p:nvSpPr>
          <p:cNvPr id="29" name="TextBox 28">
            <a:extLst>
              <a:ext uri="{FF2B5EF4-FFF2-40B4-BE49-F238E27FC236}">
                <a16:creationId xmlns:a16="http://schemas.microsoft.com/office/drawing/2014/main" id="{31A2D9DB-2D34-4510-9949-BEAE23A1FAE1}"/>
              </a:ext>
            </a:extLst>
          </p:cNvPr>
          <p:cNvSpPr txBox="1"/>
          <p:nvPr/>
        </p:nvSpPr>
        <p:spPr>
          <a:xfrm>
            <a:off x="335665" y="6544726"/>
            <a:ext cx="1057919" cy="954107"/>
          </a:xfrm>
          <a:prstGeom prst="rect">
            <a:avLst/>
          </a:prstGeom>
          <a:noFill/>
        </p:spPr>
        <p:txBody>
          <a:bodyPr wrap="square" rtlCol="0">
            <a:spAutoFit/>
          </a:bodyPr>
          <a:lstStyle/>
          <a:p>
            <a:pPr algn="ctr"/>
            <a:r>
              <a:rPr lang="en-US" sz="1400" dirty="0">
                <a:solidFill>
                  <a:srgbClr val="FF0000"/>
                </a:solidFill>
              </a:rPr>
              <a:t>Hand Clasp-</a:t>
            </a:r>
          </a:p>
          <a:p>
            <a:pPr algn="ctr"/>
            <a:r>
              <a:rPr lang="en-US" sz="1400" dirty="0">
                <a:solidFill>
                  <a:srgbClr val="FF0000"/>
                </a:solidFill>
              </a:rPr>
              <a:t>Right Thumb on Top</a:t>
            </a:r>
          </a:p>
        </p:txBody>
      </p:sp>
      <p:sp>
        <p:nvSpPr>
          <p:cNvPr id="30" name="TextBox 29">
            <a:extLst>
              <a:ext uri="{FF2B5EF4-FFF2-40B4-BE49-F238E27FC236}">
                <a16:creationId xmlns:a16="http://schemas.microsoft.com/office/drawing/2014/main" id="{C0C2A87A-E42A-428A-AF5D-4657465F4F4A}"/>
              </a:ext>
            </a:extLst>
          </p:cNvPr>
          <p:cNvSpPr txBox="1"/>
          <p:nvPr/>
        </p:nvSpPr>
        <p:spPr>
          <a:xfrm>
            <a:off x="358814" y="7825067"/>
            <a:ext cx="1057926" cy="738664"/>
          </a:xfrm>
          <a:prstGeom prst="rect">
            <a:avLst/>
          </a:prstGeom>
          <a:noFill/>
        </p:spPr>
        <p:txBody>
          <a:bodyPr wrap="square" rtlCol="0">
            <a:spAutoFit/>
          </a:bodyPr>
          <a:lstStyle/>
          <a:p>
            <a:pPr algn="ctr"/>
            <a:r>
              <a:rPr lang="en-US" sz="1400" dirty="0">
                <a:solidFill>
                  <a:srgbClr val="FF0000"/>
                </a:solidFill>
              </a:rPr>
              <a:t>Hand Clasp- Left Thumb on Top</a:t>
            </a:r>
          </a:p>
        </p:txBody>
      </p:sp>
    </p:spTree>
    <p:extLst>
      <p:ext uri="{BB962C8B-B14F-4D97-AF65-F5344CB8AC3E}">
        <p14:creationId xmlns:p14="http://schemas.microsoft.com/office/powerpoint/2010/main" val="2747909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6923A2-9BBC-416B-99E4-99EC2577A72A}"/>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68EE71EA-FDA8-46DA-8EAD-0BDB144F10C4}"/>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4D5996D6-DC85-4DEA-9230-1D4341A3C145}"/>
              </a:ext>
            </a:extLst>
          </p:cNvPr>
          <p:cNvSpPr txBox="1"/>
          <p:nvPr/>
        </p:nvSpPr>
        <p:spPr>
          <a:xfrm>
            <a:off x="324852" y="716824"/>
            <a:ext cx="7096365" cy="4893647"/>
          </a:xfrm>
          <a:prstGeom prst="rect">
            <a:avLst/>
          </a:prstGeom>
          <a:noFill/>
        </p:spPr>
        <p:txBody>
          <a:bodyPr wrap="square" rtlCol="0">
            <a:spAutoFit/>
          </a:bodyPr>
          <a:lstStyle/>
          <a:p>
            <a:pPr>
              <a:lnSpc>
                <a:spcPct val="150000"/>
              </a:lnSpc>
            </a:pPr>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are individual traits determined by DNA?  What is the structure of DNA, and where is it found?</a:t>
            </a:r>
          </a:p>
          <a:p>
            <a:endParaRPr lang="en-US" sz="1400" b="1" dirty="0">
              <a:latin typeface="Verdana" charset="0"/>
              <a:ea typeface="Verdana" charset="0"/>
              <a:cs typeface="Verdana" charset="0"/>
            </a:endParaRPr>
          </a:p>
          <a:p>
            <a:r>
              <a:rPr lang="en-US" sz="1400" b="1" u="sng" dirty="0">
                <a:latin typeface="Verdana" charset="0"/>
                <a:ea typeface="Verdana" charset="0"/>
                <a:cs typeface="Verdana" charset="0"/>
              </a:rPr>
              <a:t>C</a:t>
            </a:r>
            <a:r>
              <a:rPr lang="en-US" sz="1400" b="1" dirty="0">
                <a:latin typeface="Verdana" charset="0"/>
                <a:ea typeface="Verdana" charset="0"/>
                <a:cs typeface="Verdana" charset="0"/>
              </a:rPr>
              <a:t>laim</a:t>
            </a:r>
          </a:p>
          <a:p>
            <a:pPr>
              <a:lnSpc>
                <a:spcPct val="150000"/>
              </a:lnSpc>
            </a:pPr>
            <a:r>
              <a:rPr lang="en-US" sz="1400" dirty="0">
                <a:latin typeface="Verdana" charset="0"/>
                <a:ea typeface="Verdana" charset="0"/>
                <a:cs typeface="Verdana" charset="0"/>
              </a:rPr>
              <a:t>_______________ are controlled by chromosomes in the _______________ of a cell and passed to offspring through ________________ (DNA segments). </a:t>
            </a:r>
            <a:endParaRPr lang="en-US" sz="1400" b="1"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endParaRPr lang="en-US" sz="1400" b="1" u="sng" dirty="0">
              <a:latin typeface="Verdana" charset="0"/>
              <a:ea typeface="Verdana" charset="0"/>
              <a:cs typeface="Verdana" charset="0"/>
            </a:endParaRPr>
          </a:p>
          <a:p>
            <a:pPr>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In the lab, the _____________ was made up of different patterns of base pairs. The reading said that the nucleus is like a _________________ where the chromosomes are stored.</a:t>
            </a:r>
          </a:p>
          <a:p>
            <a:endParaRPr lang="en-US" sz="1400"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sz="1400" b="1" dirty="0"/>
              <a:t>:</a:t>
            </a:r>
          </a:p>
          <a:p>
            <a:pPr>
              <a:lnSpc>
                <a:spcPct val="150000"/>
              </a:lnSpc>
            </a:pPr>
            <a:r>
              <a:rPr lang="en-US" sz="1400" dirty="0">
                <a:latin typeface="Verdana" panose="020B0604030504040204" pitchFamily="34" charset="0"/>
                <a:ea typeface="Verdana" panose="020B0604030504040204" pitchFamily="34" charset="0"/>
                <a:cs typeface="Verdana" panose="020B0604030504040204" pitchFamily="34" charset="0"/>
              </a:rPr>
              <a:t>__________ is a blueprint for traits that are passed to offspring.   Every cell keeps DNA in chromosomes in its _________________  .</a:t>
            </a:r>
          </a:p>
          <a:p>
            <a:endParaRPr lang="en-US" dirty="0"/>
          </a:p>
        </p:txBody>
      </p:sp>
      <p:sp>
        <p:nvSpPr>
          <p:cNvPr id="10" name="TextBox 9">
            <a:extLst>
              <a:ext uri="{FF2B5EF4-FFF2-40B4-BE49-F238E27FC236}">
                <a16:creationId xmlns:a16="http://schemas.microsoft.com/office/drawing/2014/main" id="{48A3BD51-71A8-4D8C-8599-20F42895ABC6}"/>
              </a:ext>
            </a:extLst>
          </p:cNvPr>
          <p:cNvSpPr txBox="1"/>
          <p:nvPr/>
        </p:nvSpPr>
        <p:spPr>
          <a:xfrm>
            <a:off x="324851" y="5828292"/>
            <a:ext cx="7096365" cy="3908762"/>
          </a:xfrm>
          <a:prstGeom prst="rect">
            <a:avLst/>
          </a:prstGeom>
          <a:noFill/>
        </p:spPr>
        <p:txBody>
          <a:bodyPr wrap="square" rtlCol="0">
            <a:spAutoFit/>
          </a:bodyPr>
          <a:lstStyle/>
          <a:p>
            <a:pPr>
              <a:lnSpc>
                <a:spcPct val="150000"/>
              </a:lnSpc>
            </a:pPr>
            <a:r>
              <a:rPr lang="en-US" sz="1600" b="1" dirty="0">
                <a:latin typeface="Verdana" charset="0"/>
                <a:ea typeface="Verdana" charset="0"/>
                <a:cs typeface="Verdana" charset="0"/>
              </a:rPr>
              <a:t>Reflections:</a:t>
            </a:r>
            <a:endParaRPr lang="en-US" sz="1400" dirty="0">
              <a:latin typeface="Verdana" charset="0"/>
              <a:ea typeface="Verdana" charset="0"/>
              <a:cs typeface="Verdana" charset="0"/>
            </a:endParaRPr>
          </a:p>
          <a:p>
            <a:pPr marL="342900" indent="-342900">
              <a:lnSpc>
                <a:spcPct val="150000"/>
              </a:lnSpc>
              <a:buFont typeface="+mj-lt"/>
              <a:buAutoNum type="arabicPeriod"/>
            </a:pPr>
            <a:r>
              <a:rPr lang="en-US" sz="1400" dirty="0">
                <a:latin typeface="Verdana" charset="0"/>
                <a:ea typeface="Verdana" charset="0"/>
                <a:cs typeface="Verdana" charset="0"/>
              </a:rPr>
              <a:t>What genetic trait of your classmates was the most common?  Do you  think this would be true of other classes?</a:t>
            </a:r>
          </a:p>
          <a:p>
            <a:pPr marL="342900" indent="-342900">
              <a:lnSpc>
                <a:spcPct val="150000"/>
              </a:lnSpc>
              <a:buFont typeface="+mj-lt"/>
              <a:buAutoNum type="arabicPeriod"/>
            </a:pPr>
            <a:endParaRPr lang="en-US" sz="1400" dirty="0">
              <a:latin typeface="Verdana" charset="0"/>
              <a:ea typeface="Verdana" charset="0"/>
              <a:cs typeface="Verdana" charset="0"/>
            </a:endParaRPr>
          </a:p>
          <a:p>
            <a:pPr marL="342900" indent="-342900">
              <a:lnSpc>
                <a:spcPct val="150000"/>
              </a:lnSpc>
              <a:buFont typeface="+mj-lt"/>
              <a:buAutoNum type="arabicPeriod"/>
            </a:pPr>
            <a:endParaRPr lang="en-US" sz="1400" dirty="0">
              <a:latin typeface="Verdana" charset="0"/>
              <a:ea typeface="Verdana" charset="0"/>
              <a:cs typeface="Verdana" charset="0"/>
            </a:endParaRPr>
          </a:p>
          <a:p>
            <a:pPr marL="342900" indent="-342900">
              <a:lnSpc>
                <a:spcPct val="150000"/>
              </a:lnSpc>
              <a:buFont typeface="+mj-lt"/>
              <a:buAutoNum type="arabicPeriod"/>
            </a:pPr>
            <a:r>
              <a:rPr lang="en-US" sz="1400" dirty="0">
                <a:latin typeface="Verdana" charset="0"/>
                <a:ea typeface="Verdana" charset="0"/>
                <a:cs typeface="Verdana" charset="0"/>
              </a:rPr>
              <a:t>Based on what you have learned about genetic material, why do you think everyone in your class looks different?</a:t>
            </a:r>
            <a:br>
              <a:rPr lang="en-US" sz="1400" dirty="0">
                <a:latin typeface="Verdana" charset="0"/>
                <a:ea typeface="Verdana" charset="0"/>
                <a:cs typeface="Verdana" charset="0"/>
              </a:rPr>
            </a:b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lnSpc>
                <a:spcPct val="150000"/>
              </a:lnSpc>
              <a:buFont typeface="+mj-lt"/>
              <a:buAutoNum type="arabicPeriod"/>
            </a:pPr>
            <a:r>
              <a:rPr lang="en-US" sz="1400" dirty="0">
                <a:latin typeface="Verdana" charset="0"/>
                <a:ea typeface="Verdana" charset="0"/>
                <a:cs typeface="Verdana" charset="0"/>
              </a:rPr>
              <a:t>Draw a conclusion about the genetic makeup of identical twins.</a:t>
            </a:r>
            <a:br>
              <a:rPr lang="en-US" sz="1400" dirty="0">
                <a:latin typeface="Verdana" charset="0"/>
                <a:ea typeface="Verdana" charset="0"/>
                <a:cs typeface="Verdana" charset="0"/>
              </a:rPr>
            </a:br>
            <a:r>
              <a:rPr lang="en-US" sz="1400" dirty="0">
                <a:latin typeface="Verdana" charset="0"/>
                <a:ea typeface="Verdana" charset="0"/>
                <a:cs typeface="Verdana" charset="0"/>
              </a:rPr>
              <a:t>            They have </a:t>
            </a:r>
            <a:r>
              <a:rPr lang="en-US" sz="1400" u="sng" dirty="0">
                <a:latin typeface="Verdana" charset="0"/>
                <a:ea typeface="Verdana" charset="0"/>
                <a:cs typeface="Verdana" charset="0"/>
              </a:rPr>
              <a:t>the same</a:t>
            </a:r>
            <a:r>
              <a:rPr lang="en-US" sz="1400" dirty="0">
                <a:latin typeface="Verdana" charset="0"/>
                <a:ea typeface="Verdana" charset="0"/>
                <a:cs typeface="Verdana" charset="0"/>
              </a:rPr>
              <a:t> / </a:t>
            </a:r>
            <a:r>
              <a:rPr lang="en-US" sz="1400" u="sng" dirty="0">
                <a:latin typeface="Verdana" charset="0"/>
                <a:ea typeface="Verdana" charset="0"/>
                <a:cs typeface="Verdana" charset="0"/>
              </a:rPr>
              <a:t>different</a:t>
            </a:r>
            <a:r>
              <a:rPr lang="en-US" sz="1400" dirty="0">
                <a:latin typeface="Verdana" charset="0"/>
                <a:ea typeface="Verdana" charset="0"/>
                <a:cs typeface="Verdana" charset="0"/>
              </a:rPr>
              <a:t> genes.</a:t>
            </a:r>
          </a:p>
          <a:p>
            <a:pPr marL="342900" indent="-342900">
              <a:buAutoNum type="arabicPeriod" startAt="3"/>
            </a:pPr>
            <a:endParaRPr lang="en-US" sz="1400" dirty="0">
              <a:latin typeface="Verdana" charset="0"/>
              <a:ea typeface="Verdana" charset="0"/>
              <a:cs typeface="Verdana" charset="0"/>
            </a:endParaRPr>
          </a:p>
        </p:txBody>
      </p:sp>
    </p:spTree>
    <p:extLst>
      <p:ext uri="{BB962C8B-B14F-4D97-AF65-F5344CB8AC3E}">
        <p14:creationId xmlns:p14="http://schemas.microsoft.com/office/powerpoint/2010/main" val="2110824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D847D985-AF28-4032-8EA9-176B87B1BF44}"/>
              </a:ext>
            </a:extLst>
          </p:cNvPr>
          <p:cNvSpPr txBox="1">
            <a:spLocks/>
          </p:cNvSpPr>
          <p:nvPr/>
        </p:nvSpPr>
        <p:spPr>
          <a:xfrm>
            <a:off x="324853" y="1625257"/>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5316B95B-BE52-4B2D-8A0C-6D58C1398A06}"/>
              </a:ext>
            </a:extLst>
          </p:cNvPr>
          <p:cNvSpPr txBox="1"/>
          <p:nvPr/>
        </p:nvSpPr>
        <p:spPr>
          <a:xfrm>
            <a:off x="292468" y="1229150"/>
            <a:ext cx="7093473" cy="738664"/>
          </a:xfrm>
          <a:prstGeom prst="rect">
            <a:avLst/>
          </a:prstGeom>
          <a:noFill/>
        </p:spPr>
        <p:txBody>
          <a:bodyPr wrap="square" rtlCol="0">
            <a:spAutoFit/>
          </a:bodyPr>
          <a:lstStyle/>
          <a:p>
            <a:r>
              <a:rPr lang="en-US" sz="1400" b="1" dirty="0">
                <a:latin typeface="Verdana" charset="0"/>
                <a:ea typeface="Verdana" charset="0"/>
                <a:cs typeface="Verdana" charset="0"/>
              </a:rPr>
              <a:t>Essential Questions: </a:t>
            </a:r>
          </a:p>
          <a:p>
            <a:r>
              <a:rPr lang="en-US" sz="1400" dirty="0">
                <a:latin typeface="Verdana" charset="0"/>
                <a:ea typeface="Verdana" charset="0"/>
                <a:cs typeface="Verdana" charset="0"/>
              </a:rPr>
              <a:t>How are individual traits determined by DNA?  What is the structure of DNA, and where is it found?</a:t>
            </a:r>
          </a:p>
        </p:txBody>
      </p:sp>
      <p:sp>
        <p:nvSpPr>
          <p:cNvPr id="8" name="TextBox 7">
            <a:extLst>
              <a:ext uri="{FF2B5EF4-FFF2-40B4-BE49-F238E27FC236}">
                <a16:creationId xmlns:a16="http://schemas.microsoft.com/office/drawing/2014/main" id="{74F9A8A3-4996-4BCE-AC10-21F5BD90615B}"/>
              </a:ext>
            </a:extLst>
          </p:cNvPr>
          <p:cNvSpPr txBox="1"/>
          <p:nvPr/>
        </p:nvSpPr>
        <p:spPr>
          <a:xfrm>
            <a:off x="292468" y="2227015"/>
            <a:ext cx="4474955" cy="4832092"/>
          </a:xfrm>
          <a:prstGeom prst="rect">
            <a:avLst/>
          </a:prstGeom>
          <a:noFill/>
        </p:spPr>
        <p:txBody>
          <a:bodyPr wrap="square" rtlCol="0">
            <a:spAutoFit/>
          </a:bodyPr>
          <a:lstStyle/>
          <a:p>
            <a:r>
              <a:rPr lang="en-US" sz="1400" b="1" dirty="0">
                <a:latin typeface="Verdana" charset="0"/>
                <a:ea typeface="Verdana" charset="0"/>
                <a:cs typeface="Verdana" charset="0"/>
              </a:rPr>
              <a:t>Background:</a:t>
            </a:r>
            <a:r>
              <a:rPr lang="en-US" sz="1400" dirty="0">
                <a:latin typeface="Verdana" charset="0"/>
                <a:ea typeface="Verdana" charset="0"/>
                <a:cs typeface="Verdana" charset="0"/>
              </a:rPr>
              <a:t> The ability of a cell to pass traits to its offspring is contained in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the control center of the cell.  That information is coded into something called </a:t>
            </a:r>
            <a:r>
              <a:rPr lang="en-US" sz="1400" b="1" dirty="0">
                <a:latin typeface="Verdana" charset="0"/>
                <a:ea typeface="Verdana" charset="0"/>
                <a:cs typeface="Verdana" charset="0"/>
              </a:rPr>
              <a:t>DNA.</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holds the blueprint for how living organisms are built.  The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is made up of the 4 colored bases pictured here.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gene </a:t>
            </a:r>
            <a:r>
              <a:rPr lang="en-US" sz="1400" dirty="0">
                <a:latin typeface="Verdana" charset="0"/>
                <a:ea typeface="Verdana" charset="0"/>
                <a:cs typeface="Verdana" charset="0"/>
              </a:rPr>
              <a:t>is a </a:t>
            </a:r>
            <a:r>
              <a:rPr lang="en-US" sz="1400" b="1" dirty="0">
                <a:latin typeface="Verdana" charset="0"/>
                <a:ea typeface="Verdana" charset="0"/>
                <a:cs typeface="Verdana" charset="0"/>
              </a:rPr>
              <a:t>section or segment of DNA </a:t>
            </a:r>
            <a:r>
              <a:rPr lang="en-US" sz="1400" dirty="0">
                <a:latin typeface="Verdana" charset="0"/>
                <a:ea typeface="Verdana" charset="0"/>
                <a:cs typeface="Verdana" charset="0"/>
              </a:rPr>
              <a:t>that is passed down from parent to child and carries the trait combination from each parent to each unique offspring.</a:t>
            </a:r>
          </a:p>
          <a:p>
            <a:endParaRPr lang="en-US" sz="1400" dirty="0">
              <a:latin typeface="Verdana" charset="0"/>
              <a:ea typeface="Verdana" charset="0"/>
              <a:cs typeface="Verdana" charset="0"/>
            </a:endParaRPr>
          </a:p>
          <a:p>
            <a:r>
              <a:rPr lang="en-US" sz="1400" b="1" dirty="0">
                <a:latin typeface="Verdana" charset="0"/>
                <a:ea typeface="Verdana" charset="0"/>
                <a:cs typeface="Verdana" charset="0"/>
              </a:rPr>
              <a:t>Genes</a:t>
            </a:r>
            <a:r>
              <a:rPr lang="en-US" sz="1400" dirty="0">
                <a:latin typeface="Verdana" charset="0"/>
                <a:ea typeface="Verdana" charset="0"/>
                <a:cs typeface="Verdana" charset="0"/>
              </a:rPr>
              <a:t> are packaged in units called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In humans, each nucleus holds 46 </a:t>
            </a:r>
            <a:r>
              <a:rPr lang="en-US" sz="1400" b="1" dirty="0">
                <a:latin typeface="Verdana" charset="0"/>
                <a:ea typeface="Verdana" charset="0"/>
                <a:cs typeface="Verdana" charset="0"/>
              </a:rPr>
              <a:t>chromosomes </a:t>
            </a:r>
            <a:r>
              <a:rPr lang="en-US" sz="1400" dirty="0">
                <a:latin typeface="Verdana" charset="0"/>
                <a:ea typeface="Verdana" charset="0"/>
                <a:cs typeface="Verdana" charset="0"/>
              </a:rPr>
              <a:t>(23 from each parent).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Think of it like this: </a:t>
            </a:r>
            <a:r>
              <a:rPr lang="en-US" sz="1400" b="1" dirty="0">
                <a:latin typeface="Verdana" charset="0"/>
                <a:ea typeface="Verdana" charset="0"/>
                <a:cs typeface="Verdana" charset="0"/>
              </a:rPr>
              <a:t>DNA</a:t>
            </a:r>
            <a:r>
              <a:rPr lang="en-US" sz="1400" dirty="0">
                <a:latin typeface="Verdana" charset="0"/>
                <a:ea typeface="Verdana" charset="0"/>
                <a:cs typeface="Verdana" charset="0"/>
              </a:rPr>
              <a:t> is the alphabet, while </a:t>
            </a:r>
            <a:r>
              <a:rPr lang="en-US" sz="1400" b="1" dirty="0">
                <a:latin typeface="Verdana" charset="0"/>
                <a:ea typeface="Verdana" charset="0"/>
                <a:cs typeface="Verdana" charset="0"/>
              </a:rPr>
              <a:t>genes</a:t>
            </a:r>
            <a:r>
              <a:rPr lang="en-US" sz="1400" dirty="0">
                <a:latin typeface="Verdana" charset="0"/>
                <a:ea typeface="Verdana" charset="0"/>
                <a:cs typeface="Verdana" charset="0"/>
              </a:rPr>
              <a:t> are words.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are like books, while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is the library!</a:t>
            </a:r>
            <a:endParaRPr lang="en-US" sz="1600" b="1" dirty="0">
              <a:latin typeface="Verdana" charset="0"/>
              <a:ea typeface="Verdana" charset="0"/>
              <a:cs typeface="Verdana" charset="0"/>
            </a:endParaRPr>
          </a:p>
        </p:txBody>
      </p:sp>
      <p:sp>
        <p:nvSpPr>
          <p:cNvPr id="10" name="TextBox 9">
            <a:extLst>
              <a:ext uri="{FF2B5EF4-FFF2-40B4-BE49-F238E27FC236}">
                <a16:creationId xmlns:a16="http://schemas.microsoft.com/office/drawing/2014/main" id="{24D7DB06-0C48-419F-9259-59159E28AB8B}"/>
              </a:ext>
            </a:extLst>
          </p:cNvPr>
          <p:cNvSpPr txBox="1"/>
          <p:nvPr/>
        </p:nvSpPr>
        <p:spPr>
          <a:xfrm>
            <a:off x="292468" y="7064128"/>
            <a:ext cx="6916437" cy="738664"/>
          </a:xfrm>
          <a:prstGeom prst="rect">
            <a:avLst/>
          </a:prstGeom>
          <a:noFill/>
        </p:spPr>
        <p:txBody>
          <a:bodyPr wrap="square" rtlCol="0">
            <a:spAutoFit/>
          </a:bodyPr>
          <a:lstStyle/>
          <a:p>
            <a:r>
              <a:rPr lang="en-US" sz="1400" dirty="0">
                <a:latin typeface="Verdana" charset="0"/>
                <a:ea typeface="Verdana" charset="0"/>
                <a:cs typeface="Verdana" charset="0"/>
              </a:rPr>
              <a:t>Every living creature has cells that must reproduce. In this lab, you will design a portion of a DNA strand which is also a specific gene sequence.  This holds the blueprint for inherited traits.</a:t>
            </a:r>
          </a:p>
        </p:txBody>
      </p:sp>
      <p:pic>
        <p:nvPicPr>
          <p:cNvPr id="14" name="Picture 13">
            <a:extLst>
              <a:ext uri="{FF2B5EF4-FFF2-40B4-BE49-F238E27FC236}">
                <a16:creationId xmlns:a16="http://schemas.microsoft.com/office/drawing/2014/main" id="{5835EF80-4A80-4BFC-B476-03CE968C86DE}"/>
              </a:ext>
            </a:extLst>
          </p:cNvPr>
          <p:cNvPicPr>
            <a:picLocks noChangeAspect="1"/>
          </p:cNvPicPr>
          <p:nvPr/>
        </p:nvPicPr>
        <p:blipFill>
          <a:blip r:embed="rId3"/>
          <a:stretch>
            <a:fillRect/>
          </a:stretch>
        </p:blipFill>
        <p:spPr>
          <a:xfrm rot="5400000">
            <a:off x="4143074" y="3682130"/>
            <a:ext cx="4085080" cy="1826031"/>
          </a:xfrm>
          <a:prstGeom prst="rect">
            <a:avLst/>
          </a:prstGeom>
        </p:spPr>
      </p:pic>
      <p:sp>
        <p:nvSpPr>
          <p:cNvPr id="3" name="Rectangle 2">
            <a:extLst>
              <a:ext uri="{FF2B5EF4-FFF2-40B4-BE49-F238E27FC236}">
                <a16:creationId xmlns:a16="http://schemas.microsoft.com/office/drawing/2014/main" id="{C7D8FA3B-6059-4E83-917D-70F3216E04F2}"/>
              </a:ext>
            </a:extLst>
          </p:cNvPr>
          <p:cNvSpPr/>
          <p:nvPr/>
        </p:nvSpPr>
        <p:spPr>
          <a:xfrm>
            <a:off x="292468" y="8229234"/>
            <a:ext cx="6806162" cy="984885"/>
          </a:xfrm>
          <a:prstGeom prst="rect">
            <a:avLst/>
          </a:prstGeom>
        </p:spPr>
        <p:txBody>
          <a:bodyPr wrap="square">
            <a:spAutoFit/>
          </a:bodyPr>
          <a:lstStyle/>
          <a:p>
            <a:r>
              <a:rPr lang="en-US" sz="16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Design a way to identify at least 5 different inherited traits of your classmates. </a:t>
            </a:r>
          </a:p>
          <a:p>
            <a:pPr marL="342900" indent="-342900">
              <a:buFont typeface="+mj-lt"/>
              <a:buAutoNum type="arabicPeriod"/>
            </a:pPr>
            <a:r>
              <a:rPr lang="en-US" sz="1400" dirty="0">
                <a:latin typeface="Verdana" charset="0"/>
                <a:ea typeface="Verdana" charset="0"/>
                <a:cs typeface="Verdana" charset="0"/>
              </a:rPr>
              <a:t>Interview your classmates and record your information in a table.</a:t>
            </a:r>
          </a:p>
        </p:txBody>
      </p:sp>
    </p:spTree>
    <p:extLst>
      <p:ext uri="{BB962C8B-B14F-4D97-AF65-F5344CB8AC3E}">
        <p14:creationId xmlns:p14="http://schemas.microsoft.com/office/powerpoint/2010/main" val="4283657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FA56-B854-42BB-9576-39895507E72C}"/>
              </a:ext>
            </a:extLst>
          </p:cNvPr>
          <p:cNvSpPr>
            <a:spLocks noGrp="1"/>
          </p:cNvSpPr>
          <p:nvPr>
            <p:ph type="body" sz="quarter" idx="12"/>
          </p:nvPr>
        </p:nvSpPr>
        <p:spPr/>
        <p:txBody>
          <a:bodyPr/>
          <a:lstStyle/>
          <a:p>
            <a:r>
              <a:rPr lang="en-US" dirty="0"/>
              <a:t>Inherited Traits Student Lab Sheet</a:t>
            </a:r>
          </a:p>
        </p:txBody>
      </p:sp>
      <p:sp>
        <p:nvSpPr>
          <p:cNvPr id="7" name="TextBox 6">
            <a:extLst>
              <a:ext uri="{FF2B5EF4-FFF2-40B4-BE49-F238E27FC236}">
                <a16:creationId xmlns:a16="http://schemas.microsoft.com/office/drawing/2014/main" id="{C4D74A35-6EB9-457B-BD3B-6D4EC4CC1116}"/>
              </a:ext>
            </a:extLst>
          </p:cNvPr>
          <p:cNvSpPr txBox="1"/>
          <p:nvPr/>
        </p:nvSpPr>
        <p:spPr>
          <a:xfrm>
            <a:off x="139757" y="820472"/>
            <a:ext cx="7632643" cy="307777"/>
          </a:xfrm>
          <a:prstGeom prst="rect">
            <a:avLst/>
          </a:prstGeom>
          <a:noFill/>
        </p:spPr>
        <p:txBody>
          <a:bodyPr wrap="square" rtlCol="0">
            <a:spAutoFit/>
          </a:bodyPr>
          <a:lstStyle/>
          <a:p>
            <a:r>
              <a:rPr lang="en-US" sz="1400" b="1" dirty="0">
                <a:latin typeface="Verdana" charset="0"/>
                <a:ea typeface="Verdana" charset="0"/>
                <a:cs typeface="Verdana" charset="0"/>
              </a:rPr>
              <a:t>Table of inherited traits from classmates:</a:t>
            </a:r>
          </a:p>
        </p:txBody>
      </p:sp>
      <p:sp>
        <p:nvSpPr>
          <p:cNvPr id="9" name="Rectangle: Rounded Corners 8">
            <a:extLst>
              <a:ext uri="{FF2B5EF4-FFF2-40B4-BE49-F238E27FC236}">
                <a16:creationId xmlns:a16="http://schemas.microsoft.com/office/drawing/2014/main" id="{5DB3FB8C-6C64-4947-8249-7CFC46436807}"/>
              </a:ext>
            </a:extLst>
          </p:cNvPr>
          <p:cNvSpPr/>
          <p:nvPr/>
        </p:nvSpPr>
        <p:spPr>
          <a:xfrm>
            <a:off x="457264" y="7544581"/>
            <a:ext cx="6659816" cy="183043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EBBAD621-2980-40E1-A974-7395C3B19955}"/>
              </a:ext>
            </a:extLst>
          </p:cNvPr>
          <p:cNvSpPr txBox="1"/>
          <p:nvPr/>
        </p:nvSpPr>
        <p:spPr>
          <a:xfrm>
            <a:off x="670624" y="7615143"/>
            <a:ext cx="6248400" cy="738664"/>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Look for trends in your tally of traits.  How does the frequency of certain traits relate to traits being passed down from parents?</a:t>
            </a:r>
          </a:p>
        </p:txBody>
      </p:sp>
    </p:spTree>
    <p:extLst>
      <p:ext uri="{BB962C8B-B14F-4D97-AF65-F5344CB8AC3E}">
        <p14:creationId xmlns:p14="http://schemas.microsoft.com/office/powerpoint/2010/main" val="567313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5DFA56-B854-42BB-9576-39895507E72C}"/>
              </a:ext>
            </a:extLst>
          </p:cNvPr>
          <p:cNvSpPr>
            <a:spLocks noGrp="1"/>
          </p:cNvSpPr>
          <p:nvPr>
            <p:ph type="body" sz="quarter" idx="12"/>
          </p:nvPr>
        </p:nvSpPr>
        <p:spPr/>
        <p:txBody>
          <a:bodyPr/>
          <a:lstStyle/>
          <a:p>
            <a:r>
              <a:rPr lang="en-US" dirty="0"/>
              <a:t>Inherited Traits Student Lab Sheet</a:t>
            </a:r>
          </a:p>
        </p:txBody>
      </p:sp>
      <p:sp>
        <p:nvSpPr>
          <p:cNvPr id="11" name="Rectangle 10">
            <a:extLst>
              <a:ext uri="{FF2B5EF4-FFF2-40B4-BE49-F238E27FC236}">
                <a16:creationId xmlns:a16="http://schemas.microsoft.com/office/drawing/2014/main" id="{62BE1A39-160E-4214-AE31-3F792B3A4D9F}"/>
              </a:ext>
            </a:extLst>
          </p:cNvPr>
          <p:cNvSpPr/>
          <p:nvPr/>
        </p:nvSpPr>
        <p:spPr>
          <a:xfrm>
            <a:off x="135020" y="819337"/>
            <a:ext cx="7393540" cy="4524315"/>
          </a:xfrm>
          <a:prstGeom prst="rect">
            <a:avLst/>
          </a:prstGeom>
        </p:spPr>
        <p:txBody>
          <a:bodyPr wrap="square">
            <a:spAutoFit/>
          </a:bodyPr>
          <a:lstStyle/>
          <a:p>
            <a:pPr marL="342900" indent="-342900">
              <a:buFont typeface="+mj-lt"/>
              <a:buAutoNum type="arabicPeriod" startAt="3"/>
            </a:pPr>
            <a:r>
              <a:rPr lang="en-US" sz="1600" dirty="0">
                <a:latin typeface="Verdana" charset="0"/>
                <a:ea typeface="Verdana" charset="0"/>
                <a:cs typeface="Verdana" charset="0"/>
              </a:rPr>
              <a:t>DNA is built from pairs of bases; in each base pair, a certain type of nucleobase is always paired with a specific nucleobase. Look over the table of base pairs below.</a:t>
            </a: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endParaRPr lang="en-US" sz="1600" dirty="0">
              <a:latin typeface="Verdana" charset="0"/>
              <a:ea typeface="Verdana" charset="0"/>
              <a:cs typeface="Verdana" charset="0"/>
            </a:endParaRPr>
          </a:p>
          <a:p>
            <a:pPr marL="342900" indent="-342900">
              <a:buFont typeface="+mj-lt"/>
              <a:buAutoNum type="arabicPeriod" startAt="3"/>
            </a:pPr>
            <a:r>
              <a:rPr lang="en-US" sz="1600" dirty="0">
                <a:latin typeface="Verdana" charset="0"/>
                <a:ea typeface="Verdana" charset="0"/>
                <a:cs typeface="Verdana" charset="0"/>
              </a:rPr>
              <a:t>Now, create a model of a segment of DNA built from base pairs. This model will represent one gene.  Try to make the form as close to a double-helix as possible.  Use the materials provided by your teacher.</a:t>
            </a:r>
          </a:p>
        </p:txBody>
      </p:sp>
      <p:graphicFrame>
        <p:nvGraphicFramePr>
          <p:cNvPr id="12" name="Table 11">
            <a:extLst>
              <a:ext uri="{FF2B5EF4-FFF2-40B4-BE49-F238E27FC236}">
                <a16:creationId xmlns:a16="http://schemas.microsoft.com/office/drawing/2014/main" id="{45E419E2-B86C-4BBA-9431-FFB9CCB47C22}"/>
              </a:ext>
            </a:extLst>
          </p:cNvPr>
          <p:cNvGraphicFramePr>
            <a:graphicFrameLocks noGrp="1"/>
          </p:cNvGraphicFramePr>
          <p:nvPr>
            <p:extLst>
              <p:ext uri="{D42A27DB-BD31-4B8C-83A1-F6EECF244321}">
                <p14:modId xmlns:p14="http://schemas.microsoft.com/office/powerpoint/2010/main" val="3110698809"/>
              </p:ext>
            </p:extLst>
          </p:nvPr>
        </p:nvGraphicFramePr>
        <p:xfrm>
          <a:off x="1325238" y="2126396"/>
          <a:ext cx="5121924" cy="1623060"/>
        </p:xfrm>
        <a:graphic>
          <a:graphicData uri="http://schemas.openxmlformats.org/drawingml/2006/table">
            <a:tbl>
              <a:tblPr firstRow="1" bandRow="1">
                <a:tableStyleId>{073A0DAA-6AF3-43AB-8588-CEC1D06C72B9}</a:tableStyleId>
              </a:tblPr>
              <a:tblGrid>
                <a:gridCol w="2560962">
                  <a:extLst>
                    <a:ext uri="{9D8B030D-6E8A-4147-A177-3AD203B41FA5}">
                      <a16:colId xmlns:a16="http://schemas.microsoft.com/office/drawing/2014/main" val="20000"/>
                    </a:ext>
                  </a:extLst>
                </a:gridCol>
                <a:gridCol w="2560962">
                  <a:extLst>
                    <a:ext uri="{9D8B030D-6E8A-4147-A177-3AD203B41FA5}">
                      <a16:colId xmlns:a16="http://schemas.microsoft.com/office/drawing/2014/main" val="20001"/>
                    </a:ext>
                  </a:extLst>
                </a:gridCol>
              </a:tblGrid>
              <a:tr h="273217">
                <a:tc>
                  <a:txBody>
                    <a:bodyPr/>
                    <a:lstStyle/>
                    <a:p>
                      <a:pPr algn="ctr"/>
                      <a:r>
                        <a:rPr lang="en-US" dirty="0"/>
                        <a:t>Nucleobase matches with </a:t>
                      </a:r>
                      <a:r>
                        <a:rPr lang="en-US" dirty="0">
                          <a:sym typeface="Wingdings" panose="05000000000000000000" pitchFamily="2" charset="2"/>
                        </a:rPr>
                        <a:t></a:t>
                      </a:r>
                      <a:endParaRPr lang="en-US" dirty="0"/>
                    </a:p>
                  </a:txBody>
                  <a:tcPr/>
                </a:tc>
                <a:tc>
                  <a:txBody>
                    <a:bodyPr/>
                    <a:lstStyle/>
                    <a:p>
                      <a:pPr algn="ctr"/>
                      <a:r>
                        <a:rPr lang="en-US" dirty="0"/>
                        <a:t>Corresponding nucleobase</a:t>
                      </a:r>
                    </a:p>
                  </a:txBody>
                  <a:tcPr/>
                </a:tc>
                <a:extLst>
                  <a:ext uri="{0D108BD9-81ED-4DB2-BD59-A6C34878D82A}">
                    <a16:rowId xmlns:a16="http://schemas.microsoft.com/office/drawing/2014/main" val="10000"/>
                  </a:ext>
                </a:extLst>
              </a:tr>
              <a:tr h="273217">
                <a:tc>
                  <a:txBody>
                    <a:bodyPr/>
                    <a:lstStyle/>
                    <a:p>
                      <a:pPr algn="ctr"/>
                      <a:r>
                        <a:rPr lang="en-US" dirty="0"/>
                        <a:t>guanine</a:t>
                      </a:r>
                    </a:p>
                  </a:txBody>
                  <a:tcPr/>
                </a:tc>
                <a:tc>
                  <a:txBody>
                    <a:bodyPr/>
                    <a:lstStyle/>
                    <a:p>
                      <a:pPr algn="ctr"/>
                      <a:r>
                        <a:rPr lang="en-US" dirty="0"/>
                        <a:t>cytosine</a:t>
                      </a:r>
                    </a:p>
                  </a:txBody>
                  <a:tcPr/>
                </a:tc>
                <a:extLst>
                  <a:ext uri="{0D108BD9-81ED-4DB2-BD59-A6C34878D82A}">
                    <a16:rowId xmlns:a16="http://schemas.microsoft.com/office/drawing/2014/main" val="10001"/>
                  </a:ext>
                </a:extLst>
              </a:tr>
              <a:tr h="273217">
                <a:tc>
                  <a:txBody>
                    <a:bodyPr/>
                    <a:lstStyle/>
                    <a:p>
                      <a:pPr algn="ctr"/>
                      <a:r>
                        <a:rPr lang="en-US" dirty="0"/>
                        <a:t>cytosine</a:t>
                      </a:r>
                    </a:p>
                  </a:txBody>
                  <a:tcPr/>
                </a:tc>
                <a:tc>
                  <a:txBody>
                    <a:bodyPr/>
                    <a:lstStyle/>
                    <a:p>
                      <a:pPr algn="ctr"/>
                      <a:r>
                        <a:rPr lang="en-US" dirty="0"/>
                        <a:t>guanine</a:t>
                      </a:r>
                    </a:p>
                  </a:txBody>
                  <a:tcPr/>
                </a:tc>
                <a:extLst>
                  <a:ext uri="{0D108BD9-81ED-4DB2-BD59-A6C34878D82A}">
                    <a16:rowId xmlns:a16="http://schemas.microsoft.com/office/drawing/2014/main" val="10002"/>
                  </a:ext>
                </a:extLst>
              </a:tr>
              <a:tr h="273217">
                <a:tc>
                  <a:txBody>
                    <a:bodyPr/>
                    <a:lstStyle/>
                    <a:p>
                      <a:pPr algn="ctr"/>
                      <a:r>
                        <a:rPr lang="en-US" dirty="0"/>
                        <a:t>adenine</a:t>
                      </a:r>
                    </a:p>
                  </a:txBody>
                  <a:tcPr/>
                </a:tc>
                <a:tc>
                  <a:txBody>
                    <a:bodyPr/>
                    <a:lstStyle/>
                    <a:p>
                      <a:pPr algn="ctr"/>
                      <a:r>
                        <a:rPr lang="en-US" dirty="0"/>
                        <a:t>thymine</a:t>
                      </a:r>
                    </a:p>
                  </a:txBody>
                  <a:tcPr/>
                </a:tc>
                <a:extLst>
                  <a:ext uri="{0D108BD9-81ED-4DB2-BD59-A6C34878D82A}">
                    <a16:rowId xmlns:a16="http://schemas.microsoft.com/office/drawing/2014/main" val="10003"/>
                  </a:ext>
                </a:extLst>
              </a:tr>
              <a:tr h="273217">
                <a:tc>
                  <a:txBody>
                    <a:bodyPr/>
                    <a:lstStyle/>
                    <a:p>
                      <a:pPr algn="ctr"/>
                      <a:r>
                        <a:rPr lang="en-US" dirty="0"/>
                        <a:t>thymine</a:t>
                      </a:r>
                    </a:p>
                  </a:txBody>
                  <a:tcPr/>
                </a:tc>
                <a:tc>
                  <a:txBody>
                    <a:bodyPr/>
                    <a:lstStyle/>
                    <a:p>
                      <a:pPr algn="ctr"/>
                      <a:r>
                        <a:rPr lang="en-US" dirty="0"/>
                        <a:t>adenine</a:t>
                      </a:r>
                    </a:p>
                  </a:txBody>
                  <a:tcPr/>
                </a:tc>
                <a:extLst>
                  <a:ext uri="{0D108BD9-81ED-4DB2-BD59-A6C34878D82A}">
                    <a16:rowId xmlns:a16="http://schemas.microsoft.com/office/drawing/2014/main" val="10004"/>
                  </a:ext>
                </a:extLst>
              </a:tr>
            </a:tbl>
          </a:graphicData>
        </a:graphic>
      </p:graphicFrame>
      <p:sp>
        <p:nvSpPr>
          <p:cNvPr id="14" name="TextBox 13">
            <a:extLst>
              <a:ext uri="{FF2B5EF4-FFF2-40B4-BE49-F238E27FC236}">
                <a16:creationId xmlns:a16="http://schemas.microsoft.com/office/drawing/2014/main" id="{358D17B5-8289-43F7-87D7-442567344CA4}"/>
              </a:ext>
            </a:extLst>
          </p:cNvPr>
          <p:cNvSpPr txBox="1"/>
          <p:nvPr/>
        </p:nvSpPr>
        <p:spPr>
          <a:xfrm>
            <a:off x="135020" y="5602763"/>
            <a:ext cx="7093473" cy="307777"/>
          </a:xfrm>
          <a:prstGeom prst="rect">
            <a:avLst/>
          </a:prstGeom>
          <a:noFill/>
        </p:spPr>
        <p:txBody>
          <a:bodyPr wrap="square" rtlCol="0">
            <a:spAutoFit/>
          </a:bodyPr>
          <a:lstStyle/>
          <a:p>
            <a:r>
              <a:rPr lang="en-US" sz="1400" b="1" dirty="0">
                <a:latin typeface="Verdana" charset="0"/>
                <a:ea typeface="Verdana" charset="0"/>
                <a:cs typeface="Verdana" charset="0"/>
              </a:rPr>
              <a:t>Materials:</a:t>
            </a:r>
          </a:p>
        </p:txBody>
      </p:sp>
    </p:spTree>
    <p:extLst>
      <p:ext uri="{BB962C8B-B14F-4D97-AF65-F5344CB8AC3E}">
        <p14:creationId xmlns:p14="http://schemas.microsoft.com/office/powerpoint/2010/main" val="2433369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9E0C44D5-3CC5-46F5-A2B6-8B3419797968}"/>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7DD05410-4781-4408-BCB6-DD19CB3F3275}"/>
              </a:ext>
            </a:extLst>
          </p:cNvPr>
          <p:cNvSpPr txBox="1"/>
          <p:nvPr/>
        </p:nvSpPr>
        <p:spPr>
          <a:xfrm>
            <a:off x="135020" y="784211"/>
            <a:ext cx="7093473" cy="307777"/>
          </a:xfrm>
          <a:prstGeom prst="rect">
            <a:avLst/>
          </a:prstGeom>
          <a:noFill/>
        </p:spPr>
        <p:txBody>
          <a:bodyPr wrap="square" rtlCol="0">
            <a:spAutoFit/>
          </a:bodyPr>
          <a:lstStyle/>
          <a:p>
            <a:r>
              <a:rPr lang="en-US" sz="1400" b="1" dirty="0">
                <a:latin typeface="Verdana" charset="0"/>
                <a:ea typeface="Verdana" charset="0"/>
                <a:cs typeface="Verdana" charset="0"/>
              </a:rPr>
              <a:t>Procedure for making a model of a DNA segment (gene) :</a:t>
            </a:r>
          </a:p>
        </p:txBody>
      </p:sp>
      <p:sp>
        <p:nvSpPr>
          <p:cNvPr id="10" name="Rectangle: Rounded Corners 9">
            <a:extLst>
              <a:ext uri="{FF2B5EF4-FFF2-40B4-BE49-F238E27FC236}">
                <a16:creationId xmlns:a16="http://schemas.microsoft.com/office/drawing/2014/main" id="{85459FF1-7138-4182-A231-7DCA2D2CCC95}"/>
              </a:ext>
            </a:extLst>
          </p:cNvPr>
          <p:cNvSpPr/>
          <p:nvPr/>
        </p:nvSpPr>
        <p:spPr>
          <a:xfrm>
            <a:off x="397641" y="6581014"/>
            <a:ext cx="7096364" cy="274163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F4EB4E5C-8635-4D32-B474-907EA26049B3}"/>
              </a:ext>
            </a:extLst>
          </p:cNvPr>
          <p:cNvSpPr txBox="1"/>
          <p:nvPr/>
        </p:nvSpPr>
        <p:spPr>
          <a:xfrm>
            <a:off x="435512" y="6718745"/>
            <a:ext cx="7058493" cy="738664"/>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If you compared model genes from two different groups, would the traits passed down from these two genes be the same, or different?  Why?</a:t>
            </a:r>
          </a:p>
        </p:txBody>
      </p:sp>
    </p:spTree>
    <p:extLst>
      <p:ext uri="{BB962C8B-B14F-4D97-AF65-F5344CB8AC3E}">
        <p14:creationId xmlns:p14="http://schemas.microsoft.com/office/powerpoint/2010/main" val="1473798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9E0C44D5-3CC5-46F5-A2B6-8B3419797968}"/>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E204B820-1EC5-49FF-846E-5C3CE162A570}"/>
              </a:ext>
            </a:extLst>
          </p:cNvPr>
          <p:cNvSpPr txBox="1"/>
          <p:nvPr/>
        </p:nvSpPr>
        <p:spPr>
          <a:xfrm>
            <a:off x="324852" y="716824"/>
            <a:ext cx="7096365" cy="3816429"/>
          </a:xfrm>
          <a:prstGeom prst="rect">
            <a:avLst/>
          </a:prstGeom>
          <a:noFill/>
        </p:spPr>
        <p:txBody>
          <a:bodyPr wrap="square"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are individual traits determined by DNA?  What is the structure of DNA, and where is it found?</a:t>
            </a:r>
          </a:p>
          <a:p>
            <a:endParaRPr lang="en-US" sz="1400" b="1" dirty="0">
              <a:latin typeface="Verdana" charset="0"/>
              <a:ea typeface="Verdana" charset="0"/>
              <a:cs typeface="Verdana" charset="0"/>
            </a:endParaRPr>
          </a:p>
          <a:p>
            <a:r>
              <a:rPr lang="en-US" sz="1400" b="1" dirty="0">
                <a:latin typeface="Verdana" charset="0"/>
                <a:ea typeface="Verdana" charset="0"/>
                <a:cs typeface="Verdana" charset="0"/>
              </a:rPr>
              <a:t>Claim</a:t>
            </a: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a:t>
            </a:r>
          </a:p>
        </p:txBody>
      </p:sp>
      <p:sp>
        <p:nvSpPr>
          <p:cNvPr id="9" name="TextBox 8">
            <a:extLst>
              <a:ext uri="{FF2B5EF4-FFF2-40B4-BE49-F238E27FC236}">
                <a16:creationId xmlns:a16="http://schemas.microsoft.com/office/drawing/2014/main" id="{9BE7323F-5CC1-40E5-9446-FC9B99632D54}"/>
              </a:ext>
            </a:extLst>
          </p:cNvPr>
          <p:cNvSpPr txBox="1"/>
          <p:nvPr/>
        </p:nvSpPr>
        <p:spPr>
          <a:xfrm>
            <a:off x="324851" y="5919664"/>
            <a:ext cx="7096365" cy="2923877"/>
          </a:xfrm>
          <a:prstGeom prst="rect">
            <a:avLst/>
          </a:prstGeom>
          <a:noFill/>
        </p:spPr>
        <p:txBody>
          <a:bodyPr wrap="square"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1.  What genetic trait of your classmates was the most common?  Do you  </a:t>
            </a:r>
          </a:p>
          <a:p>
            <a:r>
              <a:rPr lang="en-US" sz="1400" dirty="0">
                <a:latin typeface="Verdana" charset="0"/>
                <a:ea typeface="Verdana" charset="0"/>
                <a:cs typeface="Verdana" charset="0"/>
              </a:rPr>
              <a:t>     think this would be true of other classes?</a:t>
            </a:r>
          </a:p>
          <a:p>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startAt="2"/>
            </a:pPr>
            <a:r>
              <a:rPr lang="en-US" sz="1400" dirty="0">
                <a:latin typeface="Verdana" charset="0"/>
                <a:ea typeface="Verdana" charset="0"/>
                <a:cs typeface="Verdana" charset="0"/>
              </a:rPr>
              <a:t>Based on what you have learned about genetic material, why do you think everyone in your class looks different?</a:t>
            </a:r>
            <a:br>
              <a:rPr lang="en-US" sz="1400" dirty="0">
                <a:latin typeface="Verdana" charset="0"/>
                <a:ea typeface="Verdana" charset="0"/>
                <a:cs typeface="Verdana" charset="0"/>
              </a:rPr>
            </a:br>
            <a:br>
              <a:rPr lang="en-US" sz="1400" dirty="0">
                <a:latin typeface="Verdana" charset="0"/>
                <a:ea typeface="Verdana" charset="0"/>
                <a:cs typeface="Verdana" charset="0"/>
              </a:rPr>
            </a:br>
            <a:br>
              <a:rPr lang="en-US" sz="1400" dirty="0">
                <a:latin typeface="Verdana" charset="0"/>
                <a:ea typeface="Verdana" charset="0"/>
                <a:cs typeface="Verdana" charset="0"/>
              </a:rPr>
            </a:br>
            <a:endParaRPr lang="en-US" sz="1400" dirty="0">
              <a:latin typeface="Verdana" charset="0"/>
              <a:ea typeface="Verdana" charset="0"/>
              <a:cs typeface="Verdana" charset="0"/>
            </a:endParaRPr>
          </a:p>
          <a:p>
            <a:r>
              <a:rPr lang="en-US" sz="1400" dirty="0">
                <a:latin typeface="Verdana" charset="0"/>
                <a:ea typeface="Verdana" charset="0"/>
                <a:cs typeface="Verdana" charset="0"/>
              </a:rPr>
              <a:t>3.  Draw a conclusion about the genetic makeup of identical twins.</a:t>
            </a:r>
          </a:p>
        </p:txBody>
      </p:sp>
    </p:spTree>
    <p:extLst>
      <p:ext uri="{BB962C8B-B14F-4D97-AF65-F5344CB8AC3E}">
        <p14:creationId xmlns:p14="http://schemas.microsoft.com/office/powerpoint/2010/main" val="153857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257714-2E0D-43AC-8CC5-2E10529E682A}"/>
              </a:ext>
            </a:extLst>
          </p:cNvPr>
          <p:cNvSpPr>
            <a:spLocks noGrp="1"/>
          </p:cNvSpPr>
          <p:nvPr>
            <p:ph type="body" sz="quarter" idx="12"/>
          </p:nvPr>
        </p:nvSpPr>
        <p:spPr>
          <a:xfrm>
            <a:off x="135020" y="210463"/>
            <a:ext cx="5321400" cy="763898"/>
          </a:xfrm>
        </p:spPr>
        <p:txBody>
          <a:bodyPr/>
          <a:lstStyle/>
          <a:p>
            <a:r>
              <a:rPr lang="en-US" dirty="0"/>
              <a:t>Inherited Traits Lab Teacher Directions</a:t>
            </a:r>
          </a:p>
        </p:txBody>
      </p:sp>
      <p:sp>
        <p:nvSpPr>
          <p:cNvPr id="3" name="TextBox 2">
            <a:extLst>
              <a:ext uri="{FF2B5EF4-FFF2-40B4-BE49-F238E27FC236}">
                <a16:creationId xmlns:a16="http://schemas.microsoft.com/office/drawing/2014/main" id="{21459045-0CBB-465B-950A-902D13EBC576}"/>
              </a:ext>
            </a:extLst>
          </p:cNvPr>
          <p:cNvSpPr txBox="1"/>
          <p:nvPr/>
        </p:nvSpPr>
        <p:spPr>
          <a:xfrm>
            <a:off x="324852" y="889314"/>
            <a:ext cx="7225491" cy="1169551"/>
          </a:xfrm>
          <a:prstGeom prst="rect">
            <a:avLst/>
          </a:prstGeom>
          <a:noFill/>
        </p:spPr>
        <p:txBody>
          <a:bodyPr wrap="square" rtlCol="0">
            <a:spAutoFit/>
          </a:bodyPr>
          <a:lstStyle/>
          <a:p>
            <a:r>
              <a:rPr lang="en-US" sz="1400" b="1" dirty="0">
                <a:latin typeface="Verdana" charset="0"/>
                <a:ea typeface="Verdana" charset="0"/>
                <a:cs typeface="Verdana" charset="0"/>
              </a:rPr>
              <a:t>General:</a:t>
            </a:r>
          </a:p>
          <a:p>
            <a:pPr>
              <a:spcBef>
                <a:spcPts val="600"/>
              </a:spcBef>
            </a:pPr>
            <a:r>
              <a:rPr lang="en-US" sz="1400" b="1" dirty="0">
                <a:latin typeface="Verdana" charset="0"/>
                <a:ea typeface="Verdana" charset="0"/>
                <a:cs typeface="Verdana" charset="0"/>
              </a:rPr>
              <a:t>    </a:t>
            </a:r>
            <a:r>
              <a:rPr lang="en-US" sz="1400" dirty="0">
                <a:latin typeface="Verdana" charset="0"/>
                <a:ea typeface="Verdana" charset="0"/>
                <a:cs typeface="Verdana" charset="0"/>
              </a:rPr>
              <a:t>- partners or small groups</a:t>
            </a:r>
          </a:p>
          <a:p>
            <a:pPr>
              <a:spcBef>
                <a:spcPts val="600"/>
              </a:spcBef>
            </a:pPr>
            <a:r>
              <a:rPr lang="en-US" sz="1400" dirty="0">
                <a:latin typeface="Verdana" charset="0"/>
                <a:ea typeface="Verdana" charset="0"/>
                <a:cs typeface="Verdana" charset="0"/>
              </a:rPr>
              <a:t>    - one, 45-minute class period</a:t>
            </a:r>
            <a:endParaRPr lang="en-US" sz="1400" b="1" dirty="0">
              <a:latin typeface="Verdana" charset="0"/>
              <a:ea typeface="Verdana" charset="0"/>
              <a:cs typeface="Verdana" charset="0"/>
            </a:endParaRPr>
          </a:p>
          <a:p>
            <a:endParaRPr lang="en-US" dirty="0"/>
          </a:p>
        </p:txBody>
      </p:sp>
      <p:sp>
        <p:nvSpPr>
          <p:cNvPr id="7" name="Subtitle 2">
            <a:extLst>
              <a:ext uri="{FF2B5EF4-FFF2-40B4-BE49-F238E27FC236}">
                <a16:creationId xmlns:a16="http://schemas.microsoft.com/office/drawing/2014/main" id="{77655721-050A-4918-8565-5C94CDC653EC}"/>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pic>
        <p:nvPicPr>
          <p:cNvPr id="8" name="Picture 7">
            <a:extLst>
              <a:ext uri="{FF2B5EF4-FFF2-40B4-BE49-F238E27FC236}">
                <a16:creationId xmlns:a16="http://schemas.microsoft.com/office/drawing/2014/main" id="{CF8DA05F-19D0-4281-A5CD-3C9231CE95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483" y="1526189"/>
            <a:ext cx="228600" cy="228600"/>
          </a:xfrm>
          <a:prstGeom prst="rect">
            <a:avLst/>
          </a:prstGeom>
        </p:spPr>
      </p:pic>
      <p:pic>
        <p:nvPicPr>
          <p:cNvPr id="9" name="Picture 8">
            <a:extLst>
              <a:ext uri="{FF2B5EF4-FFF2-40B4-BE49-F238E27FC236}">
                <a16:creationId xmlns:a16="http://schemas.microsoft.com/office/drawing/2014/main" id="{6C5D412B-CD52-4C33-98E0-445823396D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483" y="1226123"/>
            <a:ext cx="228600" cy="228600"/>
          </a:xfrm>
          <a:prstGeom prst="rect">
            <a:avLst/>
          </a:prstGeom>
        </p:spPr>
      </p:pic>
      <p:sp>
        <p:nvSpPr>
          <p:cNvPr id="10" name="TextBox 9">
            <a:extLst>
              <a:ext uri="{FF2B5EF4-FFF2-40B4-BE49-F238E27FC236}">
                <a16:creationId xmlns:a16="http://schemas.microsoft.com/office/drawing/2014/main" id="{59865119-CC14-4600-958C-B5F0611723D4}"/>
              </a:ext>
            </a:extLst>
          </p:cNvPr>
          <p:cNvSpPr txBox="1"/>
          <p:nvPr/>
        </p:nvSpPr>
        <p:spPr>
          <a:xfrm>
            <a:off x="324854" y="4063538"/>
            <a:ext cx="6710079" cy="1384995"/>
          </a:xfrm>
          <a:prstGeom prst="rect">
            <a:avLst/>
          </a:prstGeom>
          <a:noFill/>
        </p:spPr>
        <p:txBody>
          <a:bodyPr wrap="square" rtlCol="0">
            <a:spAutoFit/>
          </a:bodyPr>
          <a:lstStyle/>
          <a:p>
            <a:r>
              <a:rPr lang="en-US" sz="1400" b="1" dirty="0">
                <a:latin typeface="Verdana" charset="0"/>
                <a:ea typeface="Verdana" charset="0"/>
                <a:cs typeface="Verdana" charset="0"/>
              </a:rPr>
              <a:t>Materials per Group:</a:t>
            </a:r>
          </a:p>
          <a:p>
            <a:r>
              <a:rPr lang="en-US" sz="1400" dirty="0">
                <a:latin typeface="Verdana" charset="0"/>
                <a:ea typeface="Verdana" charset="0"/>
                <a:cs typeface="Verdana" charset="0"/>
              </a:rPr>
              <a:t>Red Twizzlers candy (2 pieces)</a:t>
            </a:r>
          </a:p>
          <a:p>
            <a:r>
              <a:rPr lang="en-US" sz="1400" dirty="0">
                <a:latin typeface="Verdana" charset="0"/>
                <a:ea typeface="Verdana" charset="0"/>
                <a:cs typeface="Verdana" charset="0"/>
              </a:rPr>
              <a:t>Miniature marshmallows (at least 12 per group in 4 colors: orange, pink, green, yellow) - </a:t>
            </a:r>
            <a:r>
              <a:rPr lang="en-US" sz="1400" dirty="0">
                <a:latin typeface="Verdana" charset="0"/>
                <a:ea typeface="Verdana" charset="0"/>
                <a:cs typeface="Verdana" charset="0"/>
                <a:hlinkClick r:id="rId5"/>
              </a:rPr>
              <a:t>https://amzn.to/2KuJWC8</a:t>
            </a:r>
            <a:endParaRPr lang="en-US" sz="1400" dirty="0">
              <a:latin typeface="Verdana" charset="0"/>
              <a:ea typeface="Verdana" charset="0"/>
              <a:cs typeface="Verdana" charset="0"/>
            </a:endParaRPr>
          </a:p>
          <a:p>
            <a:r>
              <a:rPr lang="en-US" sz="1400" dirty="0">
                <a:latin typeface="Verdana" charset="0"/>
                <a:ea typeface="Verdana" charset="0"/>
                <a:cs typeface="Verdana" charset="0"/>
              </a:rPr>
              <a:t>Toothpicks (6-8)</a:t>
            </a:r>
          </a:p>
          <a:p>
            <a:r>
              <a:rPr lang="en-US" sz="1400" dirty="0">
                <a:latin typeface="Verdana" charset="0"/>
                <a:ea typeface="Verdana" charset="0"/>
                <a:cs typeface="Verdana" charset="0"/>
              </a:rPr>
              <a:t>Trait Chart (1 per person)</a:t>
            </a:r>
          </a:p>
        </p:txBody>
      </p:sp>
      <p:sp>
        <p:nvSpPr>
          <p:cNvPr id="11" name="TextBox 10">
            <a:extLst>
              <a:ext uri="{FF2B5EF4-FFF2-40B4-BE49-F238E27FC236}">
                <a16:creationId xmlns:a16="http://schemas.microsoft.com/office/drawing/2014/main" id="{59D07758-6BA8-45BB-A3B8-C4A0B1ED0071}"/>
              </a:ext>
            </a:extLst>
          </p:cNvPr>
          <p:cNvSpPr txBox="1"/>
          <p:nvPr/>
        </p:nvSpPr>
        <p:spPr>
          <a:xfrm>
            <a:off x="297508" y="2786221"/>
            <a:ext cx="7093473" cy="1169551"/>
          </a:xfrm>
          <a:prstGeom prst="rect">
            <a:avLst/>
          </a:prstGeom>
          <a:noFill/>
        </p:spPr>
        <p:txBody>
          <a:bodyPr wrap="square" rtlCol="0">
            <a:spAutoFit/>
          </a:bodyPr>
          <a:lstStyle/>
          <a:p>
            <a:r>
              <a:rPr lang="en-US" sz="1400" b="1" dirty="0">
                <a:latin typeface="Verdana" charset="0"/>
                <a:ea typeface="Verdana" charset="0"/>
                <a:cs typeface="Verdana" charset="0"/>
              </a:rPr>
              <a:t>Teacher Notes:</a:t>
            </a:r>
            <a:endParaRPr lang="en-US" sz="1400" dirty="0">
              <a:latin typeface="Verdana" charset="0"/>
              <a:ea typeface="Verdana" charset="0"/>
              <a:cs typeface="Verdana" charset="0"/>
            </a:endParaRPr>
          </a:p>
          <a:p>
            <a:r>
              <a:rPr lang="en-US" sz="1400" dirty="0">
                <a:latin typeface="Verdana" charset="0"/>
                <a:ea typeface="Verdana" charset="0"/>
                <a:cs typeface="Verdana" charset="0"/>
              </a:rPr>
              <a:t>Students will be able to identify inherited traits of their classmates. In this lab, students will design a model of a DNA strand representing one gene. They will make a flowchart of a gene, DNA, chromosome, nucleus, and cell so that they understand where genetic material is found.</a:t>
            </a:r>
          </a:p>
        </p:txBody>
      </p:sp>
      <p:sp>
        <p:nvSpPr>
          <p:cNvPr id="12" name="TextBox 11">
            <a:extLst>
              <a:ext uri="{FF2B5EF4-FFF2-40B4-BE49-F238E27FC236}">
                <a16:creationId xmlns:a16="http://schemas.microsoft.com/office/drawing/2014/main" id="{B207B71E-8263-4DFA-8F59-55E90195574E}"/>
              </a:ext>
            </a:extLst>
          </p:cNvPr>
          <p:cNvSpPr txBox="1"/>
          <p:nvPr/>
        </p:nvSpPr>
        <p:spPr>
          <a:xfrm>
            <a:off x="324854" y="1974374"/>
            <a:ext cx="7096364" cy="738664"/>
          </a:xfrm>
          <a:prstGeom prst="rect">
            <a:avLst/>
          </a:prstGeom>
          <a:noFill/>
        </p:spPr>
        <p:txBody>
          <a:bodyPr wrap="square" rtlCol="0">
            <a:spAutoFit/>
          </a:bodyPr>
          <a:lstStyle/>
          <a:p>
            <a:r>
              <a:rPr lang="en-US" sz="1400" b="1" dirty="0">
                <a:latin typeface="Verdana" charset="0"/>
                <a:ea typeface="Verdana" charset="0"/>
                <a:cs typeface="Verdana" charset="0"/>
              </a:rPr>
              <a:t>Standards:</a:t>
            </a:r>
          </a:p>
          <a:p>
            <a:r>
              <a:rPr lang="en-US" sz="1400" dirty="0">
                <a:latin typeface="Verdana" charset="0"/>
                <a:ea typeface="Verdana" charset="0"/>
                <a:cs typeface="Verdana" charset="0"/>
              </a:rPr>
              <a:t>TEKS: 7.14.C - Recognize that inherited traits of individuals are governed in the genetic material found in the genes within chromosomes in the nucleus.</a:t>
            </a:r>
            <a:endParaRPr lang="en-US" dirty="0"/>
          </a:p>
        </p:txBody>
      </p:sp>
      <p:sp>
        <p:nvSpPr>
          <p:cNvPr id="14" name="TextBox 13">
            <a:extLst>
              <a:ext uri="{FF2B5EF4-FFF2-40B4-BE49-F238E27FC236}">
                <a16:creationId xmlns:a16="http://schemas.microsoft.com/office/drawing/2014/main" id="{1FD60E3E-03ED-4D75-BAC2-141BFA9F0B2F}"/>
              </a:ext>
            </a:extLst>
          </p:cNvPr>
          <p:cNvSpPr txBox="1"/>
          <p:nvPr/>
        </p:nvSpPr>
        <p:spPr>
          <a:xfrm>
            <a:off x="294616" y="5438578"/>
            <a:ext cx="7096365" cy="2723823"/>
          </a:xfrm>
          <a:prstGeom prst="rect">
            <a:avLst/>
          </a:prstGeom>
          <a:noFill/>
        </p:spPr>
        <p:txBody>
          <a:bodyPr wrap="square" rtlCol="0">
            <a:spAutoFit/>
          </a:bodyPr>
          <a:lstStyle/>
          <a:p>
            <a:r>
              <a:rPr lang="en-US" sz="1400" b="1" dirty="0">
                <a:latin typeface="Verdana" charset="0"/>
                <a:ea typeface="Verdana" charset="0"/>
                <a:cs typeface="Verdana" charset="0"/>
              </a:rPr>
              <a:t>Additional Resources For This Topic:</a:t>
            </a:r>
          </a:p>
          <a:p>
            <a:endParaRPr lang="en-US" sz="1400" i="1" dirty="0">
              <a:latin typeface="Verdana" charset="0"/>
              <a:ea typeface="Verdana" charset="0"/>
              <a:cs typeface="Verdana" charset="0"/>
            </a:endParaRPr>
          </a:p>
          <a:p>
            <a:r>
              <a:rPr lang="en-US" sz="1400" dirty="0">
                <a:latin typeface="Verdana" charset="0"/>
                <a:ea typeface="Verdana" charset="0"/>
                <a:cs typeface="Verdana" charset="0"/>
              </a:rPr>
              <a:t>Inherited Traits Complete 5E Lesson </a:t>
            </a:r>
            <a:r>
              <a:rPr lang="mr-IN" sz="1400" dirty="0">
                <a:latin typeface="Verdana" charset="0"/>
                <a:ea typeface="Verdana" charset="0"/>
                <a:cs typeface="Verdana" charset="0"/>
              </a:rPr>
              <a:t>–</a:t>
            </a:r>
            <a:r>
              <a:rPr lang="en-US" sz="1400" dirty="0">
                <a:latin typeface="Verdana" charset="0"/>
                <a:ea typeface="Verdana" charset="0"/>
                <a:cs typeface="Verdana" charset="0"/>
              </a:rPr>
              <a:t> Includes engagement activity, word wall cards, objective cards, student-led station lab, interactive notebook templates, PowerPoint, modified notes, student-choice project, homework, and assessment (including modified).</a:t>
            </a:r>
          </a:p>
          <a:p>
            <a:r>
              <a:rPr lang="en-US" sz="900" dirty="0">
                <a:latin typeface="Verdana" charset="0"/>
                <a:ea typeface="Verdana" charset="0"/>
                <a:cs typeface="Verdana" charset="0"/>
                <a:hlinkClick r:id="rId6"/>
              </a:rPr>
              <a:t>https://www.teacherspayteachers.com/Product/Inherited-Traits-and-DNA-Complete-5E-Lesson-Plan-2748482</a:t>
            </a:r>
            <a:endParaRPr lang="en-US" sz="900" dirty="0">
              <a:latin typeface="Verdana" charset="0"/>
              <a:ea typeface="Verdana" charset="0"/>
              <a:cs typeface="Verdana" charset="0"/>
            </a:endParaRPr>
          </a:p>
          <a:p>
            <a:endParaRPr lang="en-US" sz="1400" dirty="0">
              <a:latin typeface="Verdana" charset="0"/>
              <a:ea typeface="Verdana" charset="0"/>
              <a:cs typeface="Verdana" charset="0"/>
            </a:endParaRPr>
          </a:p>
          <a:p>
            <a:r>
              <a:rPr lang="en-US" sz="1400" dirty="0">
                <a:latin typeface="Verdana" charset="0"/>
                <a:ea typeface="Verdana" charset="0"/>
                <a:cs typeface="Verdana" charset="0"/>
              </a:rPr>
              <a:t>Inherited Traits Station Lab </a:t>
            </a:r>
            <a:r>
              <a:rPr lang="mr-IN" sz="1400" dirty="0">
                <a:latin typeface="Verdana" charset="0"/>
                <a:ea typeface="Verdana" charset="0"/>
                <a:cs typeface="Verdana" charset="0"/>
              </a:rPr>
              <a:t>–</a:t>
            </a:r>
            <a:r>
              <a:rPr lang="en-US" sz="1400" dirty="0">
                <a:latin typeface="Verdana" charset="0"/>
                <a:ea typeface="Verdana" charset="0"/>
                <a:cs typeface="Verdana" charset="0"/>
              </a:rPr>
              <a:t> Includes 8 stations where students will receive new information at the input stations (Read, Watch, Explore, Research) and demonstrate understanding at the output stations (Write, Organize, Assess, Illustrate).</a:t>
            </a:r>
          </a:p>
          <a:p>
            <a:r>
              <a:rPr lang="en-US" sz="800" dirty="0">
                <a:latin typeface="Verdana" charset="0"/>
                <a:ea typeface="Verdana" charset="0"/>
                <a:cs typeface="Verdana" charset="0"/>
                <a:hlinkClick r:id="rId7"/>
              </a:rPr>
              <a:t>https://www.teacherspayteachers.com/Product/Inherited-Traits-and-Genetic-Material-Student-Led-Station-Lab-1986512</a:t>
            </a:r>
            <a:endParaRPr lang="en-US" sz="800" dirty="0">
              <a:latin typeface="Verdana" charset="0"/>
              <a:ea typeface="Verdana" charset="0"/>
              <a:cs typeface="Verdana" charset="0"/>
            </a:endParaRPr>
          </a:p>
        </p:txBody>
      </p:sp>
    </p:spTree>
    <p:extLst>
      <p:ext uri="{BB962C8B-B14F-4D97-AF65-F5344CB8AC3E}">
        <p14:creationId xmlns:p14="http://schemas.microsoft.com/office/powerpoint/2010/main" val="216155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0175-3E88-4CFA-8081-A548F62263CA}"/>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D847D985-AF28-4032-8EA9-176B87B1BF44}"/>
              </a:ext>
            </a:extLst>
          </p:cNvPr>
          <p:cNvSpPr txBox="1">
            <a:spLocks/>
          </p:cNvSpPr>
          <p:nvPr/>
        </p:nvSpPr>
        <p:spPr>
          <a:xfrm>
            <a:off x="324853" y="1625257"/>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7" name="TextBox 6">
            <a:extLst>
              <a:ext uri="{FF2B5EF4-FFF2-40B4-BE49-F238E27FC236}">
                <a16:creationId xmlns:a16="http://schemas.microsoft.com/office/drawing/2014/main" id="{5316B95B-BE52-4B2D-8A0C-6D58C1398A06}"/>
              </a:ext>
            </a:extLst>
          </p:cNvPr>
          <p:cNvSpPr txBox="1"/>
          <p:nvPr/>
        </p:nvSpPr>
        <p:spPr>
          <a:xfrm>
            <a:off x="292468" y="1229150"/>
            <a:ext cx="7093473" cy="738664"/>
          </a:xfrm>
          <a:prstGeom prst="rect">
            <a:avLst/>
          </a:prstGeom>
          <a:noFill/>
        </p:spPr>
        <p:txBody>
          <a:bodyPr wrap="square" rtlCol="0">
            <a:spAutoFit/>
          </a:bodyPr>
          <a:lstStyle/>
          <a:p>
            <a:r>
              <a:rPr lang="en-US" sz="1400" b="1" dirty="0">
                <a:latin typeface="Verdana" charset="0"/>
                <a:ea typeface="Verdana" charset="0"/>
                <a:cs typeface="Verdana" charset="0"/>
              </a:rPr>
              <a:t>Essential Questions: </a:t>
            </a:r>
          </a:p>
          <a:p>
            <a:r>
              <a:rPr lang="en-US" sz="1400" dirty="0">
                <a:latin typeface="Verdana" charset="0"/>
                <a:ea typeface="Verdana" charset="0"/>
                <a:cs typeface="Verdana" charset="0"/>
              </a:rPr>
              <a:t>How are individual traits determined by DNA?  What is the structure of DNA, and where is it found?</a:t>
            </a:r>
          </a:p>
        </p:txBody>
      </p:sp>
      <p:sp>
        <p:nvSpPr>
          <p:cNvPr id="8" name="TextBox 7">
            <a:extLst>
              <a:ext uri="{FF2B5EF4-FFF2-40B4-BE49-F238E27FC236}">
                <a16:creationId xmlns:a16="http://schemas.microsoft.com/office/drawing/2014/main" id="{74F9A8A3-4996-4BCE-AC10-21F5BD90615B}"/>
              </a:ext>
            </a:extLst>
          </p:cNvPr>
          <p:cNvSpPr txBox="1"/>
          <p:nvPr/>
        </p:nvSpPr>
        <p:spPr>
          <a:xfrm>
            <a:off x="292468" y="2227015"/>
            <a:ext cx="4474955" cy="4832092"/>
          </a:xfrm>
          <a:prstGeom prst="rect">
            <a:avLst/>
          </a:prstGeom>
          <a:noFill/>
        </p:spPr>
        <p:txBody>
          <a:bodyPr wrap="square" rtlCol="0">
            <a:spAutoFit/>
          </a:bodyPr>
          <a:lstStyle/>
          <a:p>
            <a:r>
              <a:rPr lang="en-US" sz="1400" b="1" dirty="0">
                <a:latin typeface="Verdana" charset="0"/>
                <a:ea typeface="Verdana" charset="0"/>
                <a:cs typeface="Verdana" charset="0"/>
              </a:rPr>
              <a:t>Background:</a:t>
            </a:r>
            <a:r>
              <a:rPr lang="en-US" sz="1400" dirty="0">
                <a:latin typeface="Verdana" charset="0"/>
                <a:ea typeface="Verdana" charset="0"/>
                <a:cs typeface="Verdana" charset="0"/>
              </a:rPr>
              <a:t> The ability of a cell to pass traits to its offspring is contained in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the control center of the cell.  That information is coded into something called </a:t>
            </a:r>
            <a:r>
              <a:rPr lang="en-US" sz="1400" b="1" dirty="0">
                <a:latin typeface="Verdana" charset="0"/>
                <a:ea typeface="Verdana" charset="0"/>
                <a:cs typeface="Verdana" charset="0"/>
              </a:rPr>
              <a:t>DNA.</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holds the blueprint for how living organisms are built.  The </a:t>
            </a:r>
            <a:r>
              <a:rPr lang="en-US" sz="1400" b="1" dirty="0">
                <a:latin typeface="Verdana" charset="0"/>
                <a:ea typeface="Verdana" charset="0"/>
                <a:cs typeface="Verdana" charset="0"/>
              </a:rPr>
              <a:t>DNA</a:t>
            </a:r>
            <a:r>
              <a:rPr lang="en-US" sz="1400" dirty="0">
                <a:latin typeface="Verdana" charset="0"/>
                <a:ea typeface="Verdana" charset="0"/>
                <a:cs typeface="Verdana" charset="0"/>
              </a:rPr>
              <a:t> strand is made up of the 4 colored bases pictured here.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A </a:t>
            </a:r>
            <a:r>
              <a:rPr lang="en-US" sz="1400" b="1" dirty="0">
                <a:latin typeface="Verdana" charset="0"/>
                <a:ea typeface="Verdana" charset="0"/>
                <a:cs typeface="Verdana" charset="0"/>
              </a:rPr>
              <a:t>gene </a:t>
            </a:r>
            <a:r>
              <a:rPr lang="en-US" sz="1400" dirty="0">
                <a:latin typeface="Verdana" charset="0"/>
                <a:ea typeface="Verdana" charset="0"/>
                <a:cs typeface="Verdana" charset="0"/>
              </a:rPr>
              <a:t>is a </a:t>
            </a:r>
            <a:r>
              <a:rPr lang="en-US" sz="1400" b="1" dirty="0">
                <a:latin typeface="Verdana" charset="0"/>
                <a:ea typeface="Verdana" charset="0"/>
                <a:cs typeface="Verdana" charset="0"/>
              </a:rPr>
              <a:t>section or segment of DNA </a:t>
            </a:r>
            <a:r>
              <a:rPr lang="en-US" sz="1400" dirty="0">
                <a:latin typeface="Verdana" charset="0"/>
                <a:ea typeface="Verdana" charset="0"/>
                <a:cs typeface="Verdana" charset="0"/>
              </a:rPr>
              <a:t>that is passed down from parent to child and carries the trait combination from each parent to each unique offspring.</a:t>
            </a:r>
          </a:p>
          <a:p>
            <a:endParaRPr lang="en-US" sz="1400" dirty="0">
              <a:latin typeface="Verdana" charset="0"/>
              <a:ea typeface="Verdana" charset="0"/>
              <a:cs typeface="Verdana" charset="0"/>
            </a:endParaRPr>
          </a:p>
          <a:p>
            <a:r>
              <a:rPr lang="en-US" sz="1400" b="1" dirty="0">
                <a:latin typeface="Verdana" charset="0"/>
                <a:ea typeface="Verdana" charset="0"/>
                <a:cs typeface="Verdana" charset="0"/>
              </a:rPr>
              <a:t>Genes</a:t>
            </a:r>
            <a:r>
              <a:rPr lang="en-US" sz="1400" dirty="0">
                <a:latin typeface="Verdana" charset="0"/>
                <a:ea typeface="Verdana" charset="0"/>
                <a:cs typeface="Verdana" charset="0"/>
              </a:rPr>
              <a:t> are packaged in units called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In humans, each nucleus holds 46 </a:t>
            </a:r>
            <a:r>
              <a:rPr lang="en-US" sz="1400" b="1" dirty="0">
                <a:latin typeface="Verdana" charset="0"/>
                <a:ea typeface="Verdana" charset="0"/>
                <a:cs typeface="Verdana" charset="0"/>
              </a:rPr>
              <a:t>chromosomes </a:t>
            </a:r>
            <a:r>
              <a:rPr lang="en-US" sz="1400" dirty="0">
                <a:latin typeface="Verdana" charset="0"/>
                <a:ea typeface="Verdana" charset="0"/>
                <a:cs typeface="Verdana" charset="0"/>
              </a:rPr>
              <a:t>(23 from each parent). </a:t>
            </a:r>
          </a:p>
          <a:p>
            <a:endParaRPr lang="en-US" sz="1400" dirty="0">
              <a:latin typeface="Verdana" charset="0"/>
              <a:ea typeface="Verdana" charset="0"/>
              <a:cs typeface="Verdana" charset="0"/>
            </a:endParaRPr>
          </a:p>
          <a:p>
            <a:r>
              <a:rPr lang="en-US" sz="1400" dirty="0">
                <a:latin typeface="Verdana" charset="0"/>
                <a:ea typeface="Verdana" charset="0"/>
                <a:cs typeface="Verdana" charset="0"/>
              </a:rPr>
              <a:t>Think of it like this: </a:t>
            </a:r>
            <a:r>
              <a:rPr lang="en-US" sz="1400" b="1" dirty="0">
                <a:latin typeface="Verdana" charset="0"/>
                <a:ea typeface="Verdana" charset="0"/>
                <a:cs typeface="Verdana" charset="0"/>
              </a:rPr>
              <a:t>DNA</a:t>
            </a:r>
            <a:r>
              <a:rPr lang="en-US" sz="1400" dirty="0">
                <a:latin typeface="Verdana" charset="0"/>
                <a:ea typeface="Verdana" charset="0"/>
                <a:cs typeface="Verdana" charset="0"/>
              </a:rPr>
              <a:t> is the alphabet, while </a:t>
            </a:r>
            <a:r>
              <a:rPr lang="en-US" sz="1400" b="1" dirty="0">
                <a:latin typeface="Verdana" charset="0"/>
                <a:ea typeface="Verdana" charset="0"/>
                <a:cs typeface="Verdana" charset="0"/>
              </a:rPr>
              <a:t>genes</a:t>
            </a:r>
            <a:r>
              <a:rPr lang="en-US" sz="1400" dirty="0">
                <a:latin typeface="Verdana" charset="0"/>
                <a:ea typeface="Verdana" charset="0"/>
                <a:cs typeface="Verdana" charset="0"/>
              </a:rPr>
              <a:t> are words.  </a:t>
            </a:r>
            <a:r>
              <a:rPr lang="en-US" sz="1400" b="1" dirty="0">
                <a:latin typeface="Verdana" charset="0"/>
                <a:ea typeface="Verdana" charset="0"/>
                <a:cs typeface="Verdana" charset="0"/>
              </a:rPr>
              <a:t>Chromosomes</a:t>
            </a:r>
            <a:r>
              <a:rPr lang="en-US" sz="1400" dirty="0">
                <a:latin typeface="Verdana" charset="0"/>
                <a:ea typeface="Verdana" charset="0"/>
                <a:cs typeface="Verdana" charset="0"/>
              </a:rPr>
              <a:t> are like books, while the </a:t>
            </a:r>
            <a:r>
              <a:rPr lang="en-US" sz="1400" b="1" dirty="0">
                <a:latin typeface="Verdana" charset="0"/>
                <a:ea typeface="Verdana" charset="0"/>
                <a:cs typeface="Verdana" charset="0"/>
              </a:rPr>
              <a:t>nucleus</a:t>
            </a:r>
            <a:r>
              <a:rPr lang="en-US" sz="1400" dirty="0">
                <a:latin typeface="Verdana" charset="0"/>
                <a:ea typeface="Verdana" charset="0"/>
                <a:cs typeface="Verdana" charset="0"/>
              </a:rPr>
              <a:t> is the library!</a:t>
            </a:r>
            <a:endParaRPr lang="en-US" sz="1600" b="1" dirty="0">
              <a:latin typeface="Verdana" charset="0"/>
              <a:ea typeface="Verdana" charset="0"/>
              <a:cs typeface="Verdana" charset="0"/>
            </a:endParaRPr>
          </a:p>
        </p:txBody>
      </p:sp>
      <p:sp>
        <p:nvSpPr>
          <p:cNvPr id="10" name="TextBox 9">
            <a:extLst>
              <a:ext uri="{FF2B5EF4-FFF2-40B4-BE49-F238E27FC236}">
                <a16:creationId xmlns:a16="http://schemas.microsoft.com/office/drawing/2014/main" id="{24D7DB06-0C48-419F-9259-59159E28AB8B}"/>
              </a:ext>
            </a:extLst>
          </p:cNvPr>
          <p:cNvSpPr txBox="1"/>
          <p:nvPr/>
        </p:nvSpPr>
        <p:spPr>
          <a:xfrm>
            <a:off x="292468" y="7064128"/>
            <a:ext cx="6916437" cy="738664"/>
          </a:xfrm>
          <a:prstGeom prst="rect">
            <a:avLst/>
          </a:prstGeom>
          <a:noFill/>
        </p:spPr>
        <p:txBody>
          <a:bodyPr wrap="square" rtlCol="0">
            <a:spAutoFit/>
          </a:bodyPr>
          <a:lstStyle/>
          <a:p>
            <a:r>
              <a:rPr lang="en-US" sz="1400" dirty="0">
                <a:latin typeface="Verdana" charset="0"/>
                <a:ea typeface="Verdana" charset="0"/>
                <a:cs typeface="Verdana" charset="0"/>
              </a:rPr>
              <a:t>Every living creature has cells that must reproduce. In this lab, you will design a portion of a DNA strand which is also a specific gene sequence.  This holds the blueprint for inherited traits.</a:t>
            </a:r>
          </a:p>
        </p:txBody>
      </p:sp>
      <p:sp>
        <p:nvSpPr>
          <p:cNvPr id="13" name="TextBox 12">
            <a:extLst>
              <a:ext uri="{FF2B5EF4-FFF2-40B4-BE49-F238E27FC236}">
                <a16:creationId xmlns:a16="http://schemas.microsoft.com/office/drawing/2014/main" id="{0DB6E73D-71E3-4C27-870A-DDD9F7E809C5}"/>
              </a:ext>
            </a:extLst>
          </p:cNvPr>
          <p:cNvSpPr txBox="1"/>
          <p:nvPr/>
        </p:nvSpPr>
        <p:spPr>
          <a:xfrm>
            <a:off x="347954" y="8107315"/>
            <a:ext cx="7037987" cy="1384995"/>
          </a:xfrm>
          <a:prstGeom prst="rect">
            <a:avLst/>
          </a:prstGeom>
          <a:noFill/>
        </p:spPr>
        <p:txBody>
          <a:bodyPr wrap="square" rtlCol="0">
            <a:spAutoFit/>
          </a:bodyPr>
          <a:lstStyle/>
          <a:p>
            <a:r>
              <a:rPr lang="en-US" sz="1400" b="1" dirty="0">
                <a:latin typeface="Verdana" charset="0"/>
                <a:ea typeface="Verdana" charset="0"/>
                <a:cs typeface="Verdana" charset="0"/>
              </a:rPr>
              <a:t>Materials:</a:t>
            </a:r>
          </a:p>
          <a:p>
            <a:r>
              <a:rPr lang="en-US" sz="1400" dirty="0">
                <a:latin typeface="Verdana" charset="0"/>
                <a:ea typeface="Verdana" charset="0"/>
                <a:cs typeface="Verdana" charset="0"/>
              </a:rPr>
              <a:t>Red Twizzlers candy (2 pieces to represent the strands)</a:t>
            </a:r>
          </a:p>
          <a:p>
            <a:r>
              <a:rPr lang="en-US" sz="1400" dirty="0">
                <a:latin typeface="Verdana" charset="0"/>
                <a:ea typeface="Verdana" charset="0"/>
                <a:cs typeface="Verdana" charset="0"/>
              </a:rPr>
              <a:t>Several miniature marshmallows (at least 12 in 4 colors to represent the bases)</a:t>
            </a:r>
          </a:p>
          <a:p>
            <a:r>
              <a:rPr lang="en-US" sz="1400" dirty="0">
                <a:latin typeface="Verdana" charset="0"/>
                <a:ea typeface="Verdana" charset="0"/>
                <a:cs typeface="Verdana" charset="0"/>
              </a:rPr>
              <a:t>Toothpicks (6-8 to represent the bonds)</a:t>
            </a:r>
          </a:p>
          <a:p>
            <a:r>
              <a:rPr lang="en-US" sz="1400" dirty="0">
                <a:latin typeface="Verdana" charset="0"/>
                <a:ea typeface="Verdana" charset="0"/>
                <a:cs typeface="Verdana" charset="0"/>
              </a:rPr>
              <a:t>Trait Chart (1 per person)</a:t>
            </a:r>
          </a:p>
        </p:txBody>
      </p:sp>
      <p:pic>
        <p:nvPicPr>
          <p:cNvPr id="14" name="Picture 13">
            <a:extLst>
              <a:ext uri="{FF2B5EF4-FFF2-40B4-BE49-F238E27FC236}">
                <a16:creationId xmlns:a16="http://schemas.microsoft.com/office/drawing/2014/main" id="{5835EF80-4A80-4BFC-B476-03CE968C86DE}"/>
              </a:ext>
            </a:extLst>
          </p:cNvPr>
          <p:cNvPicPr>
            <a:picLocks noChangeAspect="1"/>
          </p:cNvPicPr>
          <p:nvPr/>
        </p:nvPicPr>
        <p:blipFill>
          <a:blip r:embed="rId3"/>
          <a:stretch>
            <a:fillRect/>
          </a:stretch>
        </p:blipFill>
        <p:spPr>
          <a:xfrm rot="5400000">
            <a:off x="4143074" y="3682130"/>
            <a:ext cx="4085080" cy="1826031"/>
          </a:xfrm>
          <a:prstGeom prst="rect">
            <a:avLst/>
          </a:prstGeom>
        </p:spPr>
      </p:pic>
    </p:spTree>
    <p:extLst>
      <p:ext uri="{BB962C8B-B14F-4D97-AF65-F5344CB8AC3E}">
        <p14:creationId xmlns:p14="http://schemas.microsoft.com/office/powerpoint/2010/main" val="150293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7DB93460-3526-4C21-8E0F-35E8E9F7EE4F}"/>
              </a:ext>
            </a:extLst>
          </p:cNvPr>
          <p:cNvSpPr txBox="1">
            <a:spLocks/>
          </p:cNvSpPr>
          <p:nvPr/>
        </p:nvSpPr>
        <p:spPr>
          <a:xfrm>
            <a:off x="324853" y="119679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2C377B15-F791-495E-B2F4-41716AC0BEF6}"/>
              </a:ext>
            </a:extLst>
          </p:cNvPr>
          <p:cNvSpPr txBox="1"/>
          <p:nvPr/>
        </p:nvSpPr>
        <p:spPr>
          <a:xfrm>
            <a:off x="324853" y="730403"/>
            <a:ext cx="7093473" cy="738664"/>
          </a:xfrm>
          <a:prstGeom prst="rect">
            <a:avLst/>
          </a:prstGeom>
          <a:noFill/>
        </p:spPr>
        <p:txBody>
          <a:bodyPr wrap="square" rtlCol="0">
            <a:spAutoFit/>
          </a:bodyPr>
          <a:lstStyle/>
          <a:p>
            <a:r>
              <a:rPr lang="en-US" sz="14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Using tally marks in the Traits Chart, collect data about the individual traits of each member of the class.</a:t>
            </a:r>
          </a:p>
        </p:txBody>
      </p:sp>
      <p:sp>
        <p:nvSpPr>
          <p:cNvPr id="10" name="Rectangle: Rounded Corners 9">
            <a:extLst>
              <a:ext uri="{FF2B5EF4-FFF2-40B4-BE49-F238E27FC236}">
                <a16:creationId xmlns:a16="http://schemas.microsoft.com/office/drawing/2014/main" id="{54505484-00F6-44D8-B3DF-B34AA1F8B10D}"/>
              </a:ext>
            </a:extLst>
          </p:cNvPr>
          <p:cNvSpPr/>
          <p:nvPr/>
        </p:nvSpPr>
        <p:spPr>
          <a:xfrm>
            <a:off x="655320" y="1524781"/>
            <a:ext cx="6659816" cy="183043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797ECF4-08B6-4E4E-844A-020836984768}"/>
              </a:ext>
            </a:extLst>
          </p:cNvPr>
          <p:cNvSpPr txBox="1"/>
          <p:nvPr/>
        </p:nvSpPr>
        <p:spPr>
          <a:xfrm>
            <a:off x="868680" y="1595343"/>
            <a:ext cx="6248400" cy="738664"/>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Look for trends in your tally of traits.  How does the frequency of certain traits relate to traits being passed down from parents?</a:t>
            </a:r>
          </a:p>
        </p:txBody>
      </p:sp>
      <p:graphicFrame>
        <p:nvGraphicFramePr>
          <p:cNvPr id="12" name="Table 11">
            <a:extLst>
              <a:ext uri="{FF2B5EF4-FFF2-40B4-BE49-F238E27FC236}">
                <a16:creationId xmlns:a16="http://schemas.microsoft.com/office/drawing/2014/main" id="{53437EF6-BF9F-41AA-96C6-6C8D5FD2EF40}"/>
              </a:ext>
            </a:extLst>
          </p:cNvPr>
          <p:cNvGraphicFramePr>
            <a:graphicFrameLocks noGrp="1"/>
          </p:cNvGraphicFramePr>
          <p:nvPr>
            <p:extLst>
              <p:ext uri="{D42A27DB-BD31-4B8C-83A1-F6EECF244321}">
                <p14:modId xmlns:p14="http://schemas.microsoft.com/office/powerpoint/2010/main" val="3258563819"/>
              </p:ext>
            </p:extLst>
          </p:nvPr>
        </p:nvGraphicFramePr>
        <p:xfrm>
          <a:off x="1310627" y="4236892"/>
          <a:ext cx="5121924" cy="1623060"/>
        </p:xfrm>
        <a:graphic>
          <a:graphicData uri="http://schemas.openxmlformats.org/drawingml/2006/table">
            <a:tbl>
              <a:tblPr firstRow="1" bandRow="1">
                <a:tableStyleId>{073A0DAA-6AF3-43AB-8588-CEC1D06C72B9}</a:tableStyleId>
              </a:tblPr>
              <a:tblGrid>
                <a:gridCol w="2560962">
                  <a:extLst>
                    <a:ext uri="{9D8B030D-6E8A-4147-A177-3AD203B41FA5}">
                      <a16:colId xmlns:a16="http://schemas.microsoft.com/office/drawing/2014/main" val="20000"/>
                    </a:ext>
                  </a:extLst>
                </a:gridCol>
                <a:gridCol w="2560962">
                  <a:extLst>
                    <a:ext uri="{9D8B030D-6E8A-4147-A177-3AD203B41FA5}">
                      <a16:colId xmlns:a16="http://schemas.microsoft.com/office/drawing/2014/main" val="20001"/>
                    </a:ext>
                  </a:extLst>
                </a:gridCol>
              </a:tblGrid>
              <a:tr h="273217">
                <a:tc>
                  <a:txBody>
                    <a:bodyPr/>
                    <a:lstStyle/>
                    <a:p>
                      <a:pPr algn="ctr"/>
                      <a:r>
                        <a:rPr lang="en-US" dirty="0"/>
                        <a:t>Nucleobase matches with </a:t>
                      </a:r>
                      <a:r>
                        <a:rPr lang="en-US" dirty="0">
                          <a:sym typeface="Wingdings" panose="05000000000000000000" pitchFamily="2" charset="2"/>
                        </a:rPr>
                        <a:t></a:t>
                      </a:r>
                      <a:endParaRPr lang="en-US" dirty="0"/>
                    </a:p>
                  </a:txBody>
                  <a:tcPr/>
                </a:tc>
                <a:tc>
                  <a:txBody>
                    <a:bodyPr/>
                    <a:lstStyle/>
                    <a:p>
                      <a:pPr algn="ctr"/>
                      <a:r>
                        <a:rPr lang="en-US" dirty="0"/>
                        <a:t>Corresponding Nucleobase</a:t>
                      </a:r>
                    </a:p>
                  </a:txBody>
                  <a:tcPr/>
                </a:tc>
                <a:extLst>
                  <a:ext uri="{0D108BD9-81ED-4DB2-BD59-A6C34878D82A}">
                    <a16:rowId xmlns:a16="http://schemas.microsoft.com/office/drawing/2014/main" val="10000"/>
                  </a:ext>
                </a:extLst>
              </a:tr>
              <a:tr h="273217">
                <a:tc>
                  <a:txBody>
                    <a:bodyPr/>
                    <a:lstStyle/>
                    <a:p>
                      <a:pPr algn="ctr"/>
                      <a:r>
                        <a:rPr lang="en-US" dirty="0"/>
                        <a:t>Pink</a:t>
                      </a:r>
                    </a:p>
                  </a:txBody>
                  <a:tcPr/>
                </a:tc>
                <a:tc>
                  <a:txBody>
                    <a:bodyPr/>
                    <a:lstStyle/>
                    <a:p>
                      <a:pPr algn="ctr"/>
                      <a:r>
                        <a:rPr lang="en-US" dirty="0"/>
                        <a:t>Orange</a:t>
                      </a:r>
                    </a:p>
                  </a:txBody>
                  <a:tcPr/>
                </a:tc>
                <a:extLst>
                  <a:ext uri="{0D108BD9-81ED-4DB2-BD59-A6C34878D82A}">
                    <a16:rowId xmlns:a16="http://schemas.microsoft.com/office/drawing/2014/main" val="10001"/>
                  </a:ext>
                </a:extLst>
              </a:tr>
              <a:tr h="273217">
                <a:tc>
                  <a:txBody>
                    <a:bodyPr/>
                    <a:lstStyle/>
                    <a:p>
                      <a:pPr algn="ctr"/>
                      <a:r>
                        <a:rPr lang="en-US" dirty="0"/>
                        <a:t>Orange</a:t>
                      </a:r>
                    </a:p>
                  </a:txBody>
                  <a:tcPr/>
                </a:tc>
                <a:tc>
                  <a:txBody>
                    <a:bodyPr/>
                    <a:lstStyle/>
                    <a:p>
                      <a:pPr algn="ctr"/>
                      <a:r>
                        <a:rPr lang="en-US" dirty="0"/>
                        <a:t>Pink</a:t>
                      </a:r>
                    </a:p>
                  </a:txBody>
                  <a:tcPr/>
                </a:tc>
                <a:extLst>
                  <a:ext uri="{0D108BD9-81ED-4DB2-BD59-A6C34878D82A}">
                    <a16:rowId xmlns:a16="http://schemas.microsoft.com/office/drawing/2014/main" val="10002"/>
                  </a:ext>
                </a:extLst>
              </a:tr>
              <a:tr h="273217">
                <a:tc>
                  <a:txBody>
                    <a:bodyPr/>
                    <a:lstStyle/>
                    <a:p>
                      <a:pPr algn="ctr"/>
                      <a:r>
                        <a:rPr lang="en-US" dirty="0"/>
                        <a:t>Yellow</a:t>
                      </a:r>
                    </a:p>
                  </a:txBody>
                  <a:tcPr/>
                </a:tc>
                <a:tc>
                  <a:txBody>
                    <a:bodyPr/>
                    <a:lstStyle/>
                    <a:p>
                      <a:pPr algn="ctr"/>
                      <a:r>
                        <a:rPr lang="en-US" dirty="0"/>
                        <a:t>Green</a:t>
                      </a:r>
                    </a:p>
                  </a:txBody>
                  <a:tcPr/>
                </a:tc>
                <a:extLst>
                  <a:ext uri="{0D108BD9-81ED-4DB2-BD59-A6C34878D82A}">
                    <a16:rowId xmlns:a16="http://schemas.microsoft.com/office/drawing/2014/main" val="10003"/>
                  </a:ext>
                </a:extLst>
              </a:tr>
              <a:tr h="273217">
                <a:tc>
                  <a:txBody>
                    <a:bodyPr/>
                    <a:lstStyle/>
                    <a:p>
                      <a:pPr algn="ctr"/>
                      <a:r>
                        <a:rPr lang="en-US" dirty="0"/>
                        <a:t>Green</a:t>
                      </a:r>
                    </a:p>
                  </a:txBody>
                  <a:tcPr/>
                </a:tc>
                <a:tc>
                  <a:txBody>
                    <a:bodyPr/>
                    <a:lstStyle/>
                    <a:p>
                      <a:pPr algn="ctr"/>
                      <a:r>
                        <a:rPr lang="en-US" dirty="0"/>
                        <a:t>Yellow</a:t>
                      </a:r>
                    </a:p>
                  </a:txBody>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1C37DDB4-08A7-4F82-BFAE-17D3B8E4E8C7}"/>
              </a:ext>
            </a:extLst>
          </p:cNvPr>
          <p:cNvSpPr txBox="1"/>
          <p:nvPr/>
        </p:nvSpPr>
        <p:spPr>
          <a:xfrm>
            <a:off x="324853" y="3425782"/>
            <a:ext cx="7093473" cy="738664"/>
          </a:xfrm>
          <a:prstGeom prst="rect">
            <a:avLst/>
          </a:prstGeom>
          <a:noFill/>
        </p:spPr>
        <p:txBody>
          <a:bodyPr wrap="square" rtlCol="0">
            <a:spAutoFit/>
          </a:bodyPr>
          <a:lstStyle/>
          <a:p>
            <a:pPr marL="342900" indent="-342900">
              <a:buFont typeface="+mj-lt"/>
              <a:buAutoNum type="arabicPeriod" startAt="2"/>
            </a:pPr>
            <a:r>
              <a:rPr lang="en-US" sz="1400" dirty="0">
                <a:latin typeface="Verdana" charset="0"/>
                <a:ea typeface="Verdana" charset="0"/>
                <a:cs typeface="Verdana" charset="0"/>
              </a:rPr>
              <a:t>Follow the “Building a Gene” instructions to make a segment of DNA. DNA is built from pairs of bases; each marshmallow represents a type of nucleobase that is always paired with another type of nucleobase.</a:t>
            </a:r>
          </a:p>
        </p:txBody>
      </p:sp>
      <p:sp>
        <p:nvSpPr>
          <p:cNvPr id="14" name="TextBox 13">
            <a:extLst>
              <a:ext uri="{FF2B5EF4-FFF2-40B4-BE49-F238E27FC236}">
                <a16:creationId xmlns:a16="http://schemas.microsoft.com/office/drawing/2014/main" id="{4638C66F-5E5E-4233-A2D2-19FE4D87A8FE}"/>
              </a:ext>
            </a:extLst>
          </p:cNvPr>
          <p:cNvSpPr txBox="1"/>
          <p:nvPr/>
        </p:nvSpPr>
        <p:spPr>
          <a:xfrm>
            <a:off x="324853" y="5905672"/>
            <a:ext cx="7093474" cy="3539430"/>
          </a:xfrm>
          <a:prstGeom prst="rect">
            <a:avLst/>
          </a:prstGeom>
          <a:noFill/>
        </p:spPr>
        <p:txBody>
          <a:bodyPr wrap="square" rtlCol="0">
            <a:spAutoFit/>
          </a:bodyPr>
          <a:lstStyle/>
          <a:p>
            <a:r>
              <a:rPr lang="en-US" sz="1400" b="1" u="sng" dirty="0">
                <a:latin typeface="Verdana" charset="0"/>
                <a:ea typeface="Verdana" charset="0"/>
                <a:cs typeface="Verdana" charset="0"/>
              </a:rPr>
              <a:t>Building a Gene</a:t>
            </a:r>
          </a:p>
          <a:p>
            <a:pPr marL="342900" indent="-342900">
              <a:buAutoNum type="arabicPeriod"/>
            </a:pPr>
            <a:r>
              <a:rPr lang="en-US" sz="1400" dirty="0">
                <a:latin typeface="Verdana" charset="0"/>
                <a:ea typeface="Verdana" charset="0"/>
                <a:cs typeface="Verdana" charset="0"/>
              </a:rPr>
              <a:t>Choose a marshmallow and push it almost into the middle of a toothpick. This is one nucleobase.</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Use the chart above to find the corresponding nucleobase for your marshmallow. Push this marshmallow base partner next to the first marshmallow.  These two bases together are called a </a:t>
            </a:r>
            <a:r>
              <a:rPr lang="en-US" sz="1400" b="1" dirty="0">
                <a:latin typeface="Verdana" charset="0"/>
                <a:ea typeface="Verdana" charset="0"/>
                <a:cs typeface="Verdana" charset="0"/>
              </a:rPr>
              <a:t>base pair</a:t>
            </a:r>
            <a:r>
              <a:rPr lang="en-US" sz="1400" dirty="0">
                <a:latin typeface="Verdana" charset="0"/>
                <a:ea typeface="Verdana" charset="0"/>
                <a:cs typeface="Verdana" charset="0"/>
              </a:rPr>
              <a: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Make a total of six base pairs using several combinations from the chart.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Push the toothpicks from the base pairs into the Twizzlers to form a ladder (the base pairs are the rungs and the Twizzlers are the two sides).  This represents a small section of DNA, called a gene.</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Gently twist the Twizzlers DNA strand into a spiral to look more like the shape of real DNA (a double helix). </a:t>
            </a:r>
          </a:p>
        </p:txBody>
      </p:sp>
    </p:spTree>
    <p:extLst>
      <p:ext uri="{BB962C8B-B14F-4D97-AF65-F5344CB8AC3E}">
        <p14:creationId xmlns:p14="http://schemas.microsoft.com/office/powerpoint/2010/main" val="183003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Student Lab Sheet</a:t>
            </a:r>
          </a:p>
        </p:txBody>
      </p:sp>
      <p:sp>
        <p:nvSpPr>
          <p:cNvPr id="7" name="TextBox 6">
            <a:extLst>
              <a:ext uri="{FF2B5EF4-FFF2-40B4-BE49-F238E27FC236}">
                <a16:creationId xmlns:a16="http://schemas.microsoft.com/office/drawing/2014/main" id="{6F75DABE-049F-4DA5-9312-51C4B4FD76BC}"/>
              </a:ext>
            </a:extLst>
          </p:cNvPr>
          <p:cNvSpPr txBox="1"/>
          <p:nvPr/>
        </p:nvSpPr>
        <p:spPr>
          <a:xfrm>
            <a:off x="3240529" y="842539"/>
            <a:ext cx="1528624" cy="369332"/>
          </a:xfrm>
          <a:prstGeom prst="rect">
            <a:avLst/>
          </a:prstGeom>
          <a:noFill/>
        </p:spPr>
        <p:txBody>
          <a:bodyPr wrap="none" rtlCol="0">
            <a:spAutoFit/>
          </a:bodyPr>
          <a:lstStyle/>
          <a:p>
            <a:r>
              <a:rPr lang="en-US" dirty="0">
                <a:latin typeface="Verdana" panose="020B0604030504040204" pitchFamily="34" charset="0"/>
                <a:ea typeface="Verdana" panose="020B0604030504040204" pitchFamily="34" charset="0"/>
                <a:cs typeface="Verdana" panose="020B0604030504040204" pitchFamily="34" charset="0"/>
              </a:rPr>
              <a:t>Traits Chart</a:t>
            </a:r>
          </a:p>
        </p:txBody>
      </p:sp>
      <p:sp>
        <p:nvSpPr>
          <p:cNvPr id="8" name="Rounded Rectangle 23">
            <a:extLst>
              <a:ext uri="{FF2B5EF4-FFF2-40B4-BE49-F238E27FC236}">
                <a16:creationId xmlns:a16="http://schemas.microsoft.com/office/drawing/2014/main" id="{BF27F633-D40E-44DF-811C-2EAEC74E45A6}"/>
              </a:ext>
            </a:extLst>
          </p:cNvPr>
          <p:cNvSpPr/>
          <p:nvPr/>
        </p:nvSpPr>
        <p:spPr>
          <a:xfrm>
            <a:off x="335665" y="7660619"/>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27">
            <a:extLst>
              <a:ext uri="{FF2B5EF4-FFF2-40B4-BE49-F238E27FC236}">
                <a16:creationId xmlns:a16="http://schemas.microsoft.com/office/drawing/2014/main" id="{07D24F83-328A-4267-BC6F-9107F8D1EE57}"/>
              </a:ext>
            </a:extLst>
          </p:cNvPr>
          <p:cNvSpPr/>
          <p:nvPr/>
        </p:nvSpPr>
        <p:spPr>
          <a:xfrm>
            <a:off x="358814" y="6458985"/>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ounded Rectangle 28">
            <a:extLst>
              <a:ext uri="{FF2B5EF4-FFF2-40B4-BE49-F238E27FC236}">
                <a16:creationId xmlns:a16="http://schemas.microsoft.com/office/drawing/2014/main" id="{45541ABF-1F0C-4EA2-99E0-BE7AB81231B9}"/>
              </a:ext>
            </a:extLst>
          </p:cNvPr>
          <p:cNvSpPr/>
          <p:nvPr/>
        </p:nvSpPr>
        <p:spPr>
          <a:xfrm>
            <a:off x="345151" y="5266587"/>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ounded Rectangle 29">
            <a:extLst>
              <a:ext uri="{FF2B5EF4-FFF2-40B4-BE49-F238E27FC236}">
                <a16:creationId xmlns:a16="http://schemas.microsoft.com/office/drawing/2014/main" id="{618FCA95-BA82-423E-9738-A49A11645F50}"/>
              </a:ext>
            </a:extLst>
          </p:cNvPr>
          <p:cNvSpPr/>
          <p:nvPr/>
        </p:nvSpPr>
        <p:spPr>
          <a:xfrm>
            <a:off x="358814" y="4121470"/>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30">
            <a:extLst>
              <a:ext uri="{FF2B5EF4-FFF2-40B4-BE49-F238E27FC236}">
                <a16:creationId xmlns:a16="http://schemas.microsoft.com/office/drawing/2014/main" id="{62443DA3-A723-438C-BE33-7EED779A8BD0}"/>
              </a:ext>
            </a:extLst>
          </p:cNvPr>
          <p:cNvSpPr/>
          <p:nvPr/>
        </p:nvSpPr>
        <p:spPr>
          <a:xfrm>
            <a:off x="358814" y="2929093"/>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31">
            <a:extLst>
              <a:ext uri="{FF2B5EF4-FFF2-40B4-BE49-F238E27FC236}">
                <a16:creationId xmlns:a16="http://schemas.microsoft.com/office/drawing/2014/main" id="{B5DBEC17-B7B2-4E8C-B480-334190123C72}"/>
              </a:ext>
            </a:extLst>
          </p:cNvPr>
          <p:cNvSpPr/>
          <p:nvPr/>
        </p:nvSpPr>
        <p:spPr>
          <a:xfrm>
            <a:off x="358814" y="1698294"/>
            <a:ext cx="1057926" cy="1023190"/>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32">
            <a:extLst>
              <a:ext uri="{FF2B5EF4-FFF2-40B4-BE49-F238E27FC236}">
                <a16:creationId xmlns:a16="http://schemas.microsoft.com/office/drawing/2014/main" id="{40F57E85-C02A-449E-AD26-132B6837C341}"/>
              </a:ext>
            </a:extLst>
          </p:cNvPr>
          <p:cNvSpPr/>
          <p:nvPr/>
        </p:nvSpPr>
        <p:spPr>
          <a:xfrm>
            <a:off x="335666" y="1249538"/>
            <a:ext cx="7085551" cy="42879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2235CB3-18C5-4FCC-B4C2-4F837407ACBB}"/>
              </a:ext>
            </a:extLst>
          </p:cNvPr>
          <p:cNvSpPr txBox="1"/>
          <p:nvPr/>
        </p:nvSpPr>
        <p:spPr>
          <a:xfrm>
            <a:off x="2392964" y="1279267"/>
            <a:ext cx="660758" cy="369332"/>
          </a:xfrm>
          <a:prstGeom prst="rect">
            <a:avLst/>
          </a:prstGeom>
          <a:noFill/>
        </p:spPr>
        <p:txBody>
          <a:bodyPr wrap="none" rtlCol="0">
            <a:spAutoFit/>
          </a:bodyPr>
          <a:lstStyle/>
          <a:p>
            <a:r>
              <a:rPr lang="en-US" dirty="0"/>
              <a:t>Male</a:t>
            </a:r>
          </a:p>
        </p:txBody>
      </p:sp>
      <p:sp>
        <p:nvSpPr>
          <p:cNvPr id="16" name="TextBox 15">
            <a:extLst>
              <a:ext uri="{FF2B5EF4-FFF2-40B4-BE49-F238E27FC236}">
                <a16:creationId xmlns:a16="http://schemas.microsoft.com/office/drawing/2014/main" id="{8D18BA6F-2EAC-4F10-8EDE-7AD02E04BD52}"/>
              </a:ext>
            </a:extLst>
          </p:cNvPr>
          <p:cNvSpPr txBox="1"/>
          <p:nvPr/>
        </p:nvSpPr>
        <p:spPr>
          <a:xfrm>
            <a:off x="5141136" y="1309563"/>
            <a:ext cx="865750" cy="369332"/>
          </a:xfrm>
          <a:prstGeom prst="rect">
            <a:avLst/>
          </a:prstGeom>
          <a:noFill/>
        </p:spPr>
        <p:txBody>
          <a:bodyPr wrap="none" rtlCol="0">
            <a:spAutoFit/>
          </a:bodyPr>
          <a:lstStyle/>
          <a:p>
            <a:r>
              <a:rPr lang="en-US" dirty="0"/>
              <a:t>Female</a:t>
            </a:r>
          </a:p>
        </p:txBody>
      </p:sp>
      <p:sp>
        <p:nvSpPr>
          <p:cNvPr id="17" name="TextBox 16">
            <a:extLst>
              <a:ext uri="{FF2B5EF4-FFF2-40B4-BE49-F238E27FC236}">
                <a16:creationId xmlns:a16="http://schemas.microsoft.com/office/drawing/2014/main" id="{12C12463-902B-43D4-9F53-D174A8F7DE4F}"/>
              </a:ext>
            </a:extLst>
          </p:cNvPr>
          <p:cNvSpPr txBox="1"/>
          <p:nvPr/>
        </p:nvSpPr>
        <p:spPr>
          <a:xfrm>
            <a:off x="459562" y="1308997"/>
            <a:ext cx="688202" cy="369332"/>
          </a:xfrm>
          <a:prstGeom prst="rect">
            <a:avLst/>
          </a:prstGeom>
          <a:noFill/>
        </p:spPr>
        <p:txBody>
          <a:bodyPr wrap="none" rtlCol="0">
            <a:spAutoFit/>
          </a:bodyPr>
          <a:lstStyle/>
          <a:p>
            <a:r>
              <a:rPr lang="en-US" dirty="0"/>
              <a:t>Traits</a:t>
            </a:r>
          </a:p>
        </p:txBody>
      </p:sp>
      <p:sp>
        <p:nvSpPr>
          <p:cNvPr id="18" name="TextBox 17">
            <a:extLst>
              <a:ext uri="{FF2B5EF4-FFF2-40B4-BE49-F238E27FC236}">
                <a16:creationId xmlns:a16="http://schemas.microsoft.com/office/drawing/2014/main" id="{12018510-A96B-43F5-B312-3E7793A596CC}"/>
              </a:ext>
            </a:extLst>
          </p:cNvPr>
          <p:cNvSpPr txBox="1"/>
          <p:nvPr/>
        </p:nvSpPr>
        <p:spPr>
          <a:xfrm>
            <a:off x="452099" y="1948279"/>
            <a:ext cx="844029" cy="523220"/>
          </a:xfrm>
          <a:prstGeom prst="rect">
            <a:avLst/>
          </a:prstGeom>
          <a:noFill/>
        </p:spPr>
        <p:txBody>
          <a:bodyPr wrap="square" rtlCol="0">
            <a:spAutoFit/>
          </a:bodyPr>
          <a:lstStyle/>
          <a:p>
            <a:pPr algn="ctr"/>
            <a:r>
              <a:rPr lang="en-US" sz="1400" dirty="0">
                <a:solidFill>
                  <a:schemeClr val="accent2">
                    <a:lumMod val="75000"/>
                  </a:schemeClr>
                </a:solidFill>
              </a:rPr>
              <a:t>Attached Earlobe</a:t>
            </a:r>
          </a:p>
        </p:txBody>
      </p:sp>
      <p:sp>
        <p:nvSpPr>
          <p:cNvPr id="19" name="TextBox 18">
            <a:extLst>
              <a:ext uri="{FF2B5EF4-FFF2-40B4-BE49-F238E27FC236}">
                <a16:creationId xmlns:a16="http://schemas.microsoft.com/office/drawing/2014/main" id="{9B2C53FA-BAF6-4FAF-96BB-7FB8ED320F6C}"/>
              </a:ext>
            </a:extLst>
          </p:cNvPr>
          <p:cNvSpPr txBox="1"/>
          <p:nvPr/>
        </p:nvSpPr>
        <p:spPr>
          <a:xfrm>
            <a:off x="482663" y="4309899"/>
            <a:ext cx="810228" cy="523220"/>
          </a:xfrm>
          <a:prstGeom prst="rect">
            <a:avLst/>
          </a:prstGeom>
          <a:noFill/>
        </p:spPr>
        <p:txBody>
          <a:bodyPr wrap="square" rtlCol="0">
            <a:spAutoFit/>
          </a:bodyPr>
          <a:lstStyle/>
          <a:p>
            <a:pPr algn="ctr"/>
            <a:r>
              <a:rPr lang="en-US" sz="1400" dirty="0">
                <a:solidFill>
                  <a:schemeClr val="accent6">
                    <a:lumMod val="75000"/>
                  </a:schemeClr>
                </a:solidFill>
              </a:rPr>
              <a:t>Right Handed</a:t>
            </a:r>
          </a:p>
        </p:txBody>
      </p:sp>
      <p:sp>
        <p:nvSpPr>
          <p:cNvPr id="20" name="TextBox 19">
            <a:extLst>
              <a:ext uri="{FF2B5EF4-FFF2-40B4-BE49-F238E27FC236}">
                <a16:creationId xmlns:a16="http://schemas.microsoft.com/office/drawing/2014/main" id="{157D1291-CA64-4352-81E7-86D24E7A550C}"/>
              </a:ext>
            </a:extLst>
          </p:cNvPr>
          <p:cNvSpPr txBox="1"/>
          <p:nvPr/>
        </p:nvSpPr>
        <p:spPr>
          <a:xfrm>
            <a:off x="335665" y="6544726"/>
            <a:ext cx="1057919" cy="954107"/>
          </a:xfrm>
          <a:prstGeom prst="rect">
            <a:avLst/>
          </a:prstGeom>
          <a:noFill/>
        </p:spPr>
        <p:txBody>
          <a:bodyPr wrap="square" rtlCol="0">
            <a:spAutoFit/>
          </a:bodyPr>
          <a:lstStyle/>
          <a:p>
            <a:pPr algn="ctr"/>
            <a:r>
              <a:rPr lang="en-US" sz="1400" dirty="0">
                <a:solidFill>
                  <a:srgbClr val="FF0000"/>
                </a:solidFill>
              </a:rPr>
              <a:t>Hand Clasp-</a:t>
            </a:r>
          </a:p>
          <a:p>
            <a:pPr algn="ctr"/>
            <a:r>
              <a:rPr lang="en-US" sz="1400" dirty="0">
                <a:solidFill>
                  <a:srgbClr val="FF0000"/>
                </a:solidFill>
              </a:rPr>
              <a:t>Right Thumb on Top</a:t>
            </a:r>
          </a:p>
        </p:txBody>
      </p:sp>
      <p:cxnSp>
        <p:nvCxnSpPr>
          <p:cNvPr id="21" name="Straight Connector 20">
            <a:extLst>
              <a:ext uri="{FF2B5EF4-FFF2-40B4-BE49-F238E27FC236}">
                <a16:creationId xmlns:a16="http://schemas.microsoft.com/office/drawing/2014/main" id="{21DB0C70-99E9-48A8-A206-F4A7FB7B0D5F}"/>
              </a:ext>
            </a:extLst>
          </p:cNvPr>
          <p:cNvCxnSpPr/>
          <p:nvPr/>
        </p:nvCxnSpPr>
        <p:spPr>
          <a:xfrm>
            <a:off x="4004841" y="1698294"/>
            <a:ext cx="0" cy="6985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764C38-94FC-4E8F-B4EA-0430E9C6C229}"/>
              </a:ext>
            </a:extLst>
          </p:cNvPr>
          <p:cNvCxnSpPr>
            <a:stCxn id="12" idx="2"/>
          </p:cNvCxnSpPr>
          <p:nvPr/>
        </p:nvCxnSpPr>
        <p:spPr>
          <a:xfrm>
            <a:off x="887777" y="3952283"/>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429712D-B266-4FD1-8FF9-EBD14DC97549}"/>
              </a:ext>
            </a:extLst>
          </p:cNvPr>
          <p:cNvCxnSpPr/>
          <p:nvPr/>
        </p:nvCxnSpPr>
        <p:spPr>
          <a:xfrm>
            <a:off x="874114" y="5140330"/>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FB54EC5-4FD8-4164-A600-39055B5807C3}"/>
              </a:ext>
            </a:extLst>
          </p:cNvPr>
          <p:cNvCxnSpPr/>
          <p:nvPr/>
        </p:nvCxnSpPr>
        <p:spPr>
          <a:xfrm>
            <a:off x="920959" y="6289777"/>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5A726E7-B69D-48D9-84AF-D68B65D877D6}"/>
              </a:ext>
            </a:extLst>
          </p:cNvPr>
          <p:cNvCxnSpPr/>
          <p:nvPr/>
        </p:nvCxnSpPr>
        <p:spPr>
          <a:xfrm>
            <a:off x="920959" y="7482175"/>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338117-EFF9-4D4C-A0B8-C48BDC6C4C55}"/>
              </a:ext>
            </a:extLst>
          </p:cNvPr>
          <p:cNvCxnSpPr/>
          <p:nvPr/>
        </p:nvCxnSpPr>
        <p:spPr>
          <a:xfrm>
            <a:off x="920959" y="8683809"/>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F59A862-ED38-4836-9922-1EDF4FC033DE}"/>
              </a:ext>
            </a:extLst>
          </p:cNvPr>
          <p:cNvCxnSpPr/>
          <p:nvPr/>
        </p:nvCxnSpPr>
        <p:spPr>
          <a:xfrm>
            <a:off x="844369" y="2721484"/>
            <a:ext cx="64053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0E99B40C-4526-4EDF-B121-8E3C0955ACB3}"/>
              </a:ext>
            </a:extLst>
          </p:cNvPr>
          <p:cNvSpPr txBox="1"/>
          <p:nvPr/>
        </p:nvSpPr>
        <p:spPr>
          <a:xfrm>
            <a:off x="335669" y="3179395"/>
            <a:ext cx="1057922" cy="523220"/>
          </a:xfrm>
          <a:prstGeom prst="rect">
            <a:avLst/>
          </a:prstGeom>
          <a:noFill/>
        </p:spPr>
        <p:txBody>
          <a:bodyPr wrap="square" rtlCol="0">
            <a:spAutoFit/>
          </a:bodyPr>
          <a:lstStyle/>
          <a:p>
            <a:pPr algn="ctr"/>
            <a:r>
              <a:rPr lang="en-US" sz="1400" dirty="0">
                <a:solidFill>
                  <a:schemeClr val="accent2">
                    <a:lumMod val="75000"/>
                  </a:schemeClr>
                </a:solidFill>
              </a:rPr>
              <a:t>Unattached Earlobe</a:t>
            </a:r>
          </a:p>
        </p:txBody>
      </p:sp>
      <p:sp>
        <p:nvSpPr>
          <p:cNvPr id="29" name="TextBox 28">
            <a:extLst>
              <a:ext uri="{FF2B5EF4-FFF2-40B4-BE49-F238E27FC236}">
                <a16:creationId xmlns:a16="http://schemas.microsoft.com/office/drawing/2014/main" id="{27F759F3-9FEE-47A2-969C-E128F06F06DC}"/>
              </a:ext>
            </a:extLst>
          </p:cNvPr>
          <p:cNvSpPr txBox="1"/>
          <p:nvPr/>
        </p:nvSpPr>
        <p:spPr>
          <a:xfrm>
            <a:off x="459514" y="5495899"/>
            <a:ext cx="810228" cy="523220"/>
          </a:xfrm>
          <a:prstGeom prst="rect">
            <a:avLst/>
          </a:prstGeom>
          <a:noFill/>
        </p:spPr>
        <p:txBody>
          <a:bodyPr wrap="square" rtlCol="0">
            <a:spAutoFit/>
          </a:bodyPr>
          <a:lstStyle/>
          <a:p>
            <a:pPr algn="ctr"/>
            <a:r>
              <a:rPr lang="en-US" sz="1400" dirty="0">
                <a:solidFill>
                  <a:schemeClr val="accent6">
                    <a:lumMod val="75000"/>
                  </a:schemeClr>
                </a:solidFill>
              </a:rPr>
              <a:t>Left Handed</a:t>
            </a:r>
          </a:p>
        </p:txBody>
      </p:sp>
      <p:sp>
        <p:nvSpPr>
          <p:cNvPr id="30" name="TextBox 29">
            <a:extLst>
              <a:ext uri="{FF2B5EF4-FFF2-40B4-BE49-F238E27FC236}">
                <a16:creationId xmlns:a16="http://schemas.microsoft.com/office/drawing/2014/main" id="{9128B207-164E-4F3F-950D-985006AE8AC2}"/>
              </a:ext>
            </a:extLst>
          </p:cNvPr>
          <p:cNvSpPr txBox="1"/>
          <p:nvPr/>
        </p:nvSpPr>
        <p:spPr>
          <a:xfrm>
            <a:off x="358814" y="7825067"/>
            <a:ext cx="1057926" cy="738664"/>
          </a:xfrm>
          <a:prstGeom prst="rect">
            <a:avLst/>
          </a:prstGeom>
          <a:noFill/>
        </p:spPr>
        <p:txBody>
          <a:bodyPr wrap="square" rtlCol="0">
            <a:spAutoFit/>
          </a:bodyPr>
          <a:lstStyle/>
          <a:p>
            <a:pPr algn="ctr"/>
            <a:r>
              <a:rPr lang="en-US" sz="1400" dirty="0">
                <a:solidFill>
                  <a:srgbClr val="FF0000"/>
                </a:solidFill>
              </a:rPr>
              <a:t>Hand Clasp- Left Thumb on Top</a:t>
            </a:r>
          </a:p>
        </p:txBody>
      </p:sp>
    </p:spTree>
    <p:extLst>
      <p:ext uri="{BB962C8B-B14F-4D97-AF65-F5344CB8AC3E}">
        <p14:creationId xmlns:p14="http://schemas.microsoft.com/office/powerpoint/2010/main" val="2872226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Student Lab Sheet</a:t>
            </a:r>
          </a:p>
        </p:txBody>
      </p:sp>
      <p:grpSp>
        <p:nvGrpSpPr>
          <p:cNvPr id="3" name="Group 2">
            <a:extLst>
              <a:ext uri="{FF2B5EF4-FFF2-40B4-BE49-F238E27FC236}">
                <a16:creationId xmlns:a16="http://schemas.microsoft.com/office/drawing/2014/main" id="{AC81E637-2C0D-4407-82AA-DA3F907D8FDB}"/>
              </a:ext>
            </a:extLst>
          </p:cNvPr>
          <p:cNvGrpSpPr/>
          <p:nvPr/>
        </p:nvGrpSpPr>
        <p:grpSpPr>
          <a:xfrm>
            <a:off x="116013" y="2105881"/>
            <a:ext cx="5358116" cy="4095089"/>
            <a:chOff x="514472" y="1908843"/>
            <a:chExt cx="4308944" cy="3243569"/>
          </a:xfrm>
        </p:grpSpPr>
        <p:pic>
          <p:nvPicPr>
            <p:cNvPr id="4" name="Picture 3">
              <a:extLst>
                <a:ext uri="{FF2B5EF4-FFF2-40B4-BE49-F238E27FC236}">
                  <a16:creationId xmlns:a16="http://schemas.microsoft.com/office/drawing/2014/main" id="{2D46E505-FD1E-4485-8F98-C8CF6AC31248}"/>
                </a:ext>
              </a:extLst>
            </p:cNvPr>
            <p:cNvPicPr>
              <a:picLocks noChangeAspect="1"/>
            </p:cNvPicPr>
            <p:nvPr/>
          </p:nvPicPr>
          <p:blipFill>
            <a:blip r:embed="rId3"/>
            <a:stretch>
              <a:fillRect/>
            </a:stretch>
          </p:blipFill>
          <p:spPr>
            <a:xfrm>
              <a:off x="514472" y="1908843"/>
              <a:ext cx="4308944" cy="3243569"/>
            </a:xfrm>
            <a:prstGeom prst="rect">
              <a:avLst/>
            </a:prstGeom>
          </p:spPr>
        </p:pic>
        <p:sp>
          <p:nvSpPr>
            <p:cNvPr id="5" name="TextBox 4">
              <a:extLst>
                <a:ext uri="{FF2B5EF4-FFF2-40B4-BE49-F238E27FC236}">
                  <a16:creationId xmlns:a16="http://schemas.microsoft.com/office/drawing/2014/main" id="{D9F80C10-579F-46C5-B398-0A0BD86E510F}"/>
                </a:ext>
              </a:extLst>
            </p:cNvPr>
            <p:cNvSpPr txBox="1"/>
            <p:nvPr/>
          </p:nvSpPr>
          <p:spPr>
            <a:xfrm>
              <a:off x="2883231" y="4659868"/>
              <a:ext cx="1002969"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8A9FE066-BDA8-4219-9F5F-EF657F660C8F}"/>
                </a:ext>
              </a:extLst>
            </p:cNvPr>
            <p:cNvSpPr txBox="1"/>
            <p:nvPr/>
          </p:nvSpPr>
          <p:spPr>
            <a:xfrm>
              <a:off x="2668944" y="3589545"/>
              <a:ext cx="902931" cy="297393"/>
            </a:xfrm>
            <a:prstGeom prst="rect">
              <a:avLst/>
            </a:prstGeom>
            <a:solidFill>
              <a:schemeClr val="bg1"/>
            </a:solidFill>
          </p:spPr>
          <p:txBody>
            <a:bodyPr wrap="square" rtlCol="0">
              <a:spAutoFit/>
            </a:bodyPr>
            <a:lstStyle/>
            <a:p>
              <a:endParaRPr lang="en-US" dirty="0"/>
            </a:p>
          </p:txBody>
        </p:sp>
        <p:pic>
          <p:nvPicPr>
            <p:cNvPr id="7" name="Picture 6">
              <a:extLst>
                <a:ext uri="{FF2B5EF4-FFF2-40B4-BE49-F238E27FC236}">
                  <a16:creationId xmlns:a16="http://schemas.microsoft.com/office/drawing/2014/main" id="{A6D81051-C031-4589-9828-9797DC97512A}"/>
                </a:ext>
              </a:extLst>
            </p:cNvPr>
            <p:cNvPicPr>
              <a:picLocks noChangeAspect="1"/>
            </p:cNvPicPr>
            <p:nvPr/>
          </p:nvPicPr>
          <p:blipFill>
            <a:blip r:embed="rId4"/>
            <a:stretch>
              <a:fillRect/>
            </a:stretch>
          </p:blipFill>
          <p:spPr>
            <a:xfrm>
              <a:off x="2009775" y="3614892"/>
              <a:ext cx="659169" cy="614207"/>
            </a:xfrm>
            <a:prstGeom prst="rect">
              <a:avLst/>
            </a:prstGeom>
          </p:spPr>
        </p:pic>
      </p:grpSp>
      <p:sp>
        <p:nvSpPr>
          <p:cNvPr id="8" name="Rectangle: Rounded Corners 7">
            <a:extLst>
              <a:ext uri="{FF2B5EF4-FFF2-40B4-BE49-F238E27FC236}">
                <a16:creationId xmlns:a16="http://schemas.microsoft.com/office/drawing/2014/main" id="{660992FD-9540-4EAE-BCFE-8BABACA97CF0}"/>
              </a:ext>
            </a:extLst>
          </p:cNvPr>
          <p:cNvSpPr/>
          <p:nvPr/>
        </p:nvSpPr>
        <p:spPr>
          <a:xfrm>
            <a:off x="397641" y="6581014"/>
            <a:ext cx="7096364" cy="274163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161EF1-2753-413D-A4E1-F3DBBF17E530}"/>
              </a:ext>
            </a:extLst>
          </p:cNvPr>
          <p:cNvSpPr txBox="1"/>
          <p:nvPr/>
        </p:nvSpPr>
        <p:spPr>
          <a:xfrm>
            <a:off x="435512" y="6718745"/>
            <a:ext cx="7058493" cy="738664"/>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Compare your “gene” model with one from another group. Would the traits passed down from these two genes be the same, or different?  Why?</a:t>
            </a:r>
          </a:p>
        </p:txBody>
      </p:sp>
      <p:sp>
        <p:nvSpPr>
          <p:cNvPr id="14" name="TextBox 13">
            <a:extLst>
              <a:ext uri="{FF2B5EF4-FFF2-40B4-BE49-F238E27FC236}">
                <a16:creationId xmlns:a16="http://schemas.microsoft.com/office/drawing/2014/main" id="{73427521-BF75-4A60-BB0B-1289A6BAFA45}"/>
              </a:ext>
            </a:extLst>
          </p:cNvPr>
          <p:cNvSpPr txBox="1"/>
          <p:nvPr/>
        </p:nvSpPr>
        <p:spPr>
          <a:xfrm>
            <a:off x="292216" y="802507"/>
            <a:ext cx="7093473" cy="923330"/>
          </a:xfrm>
          <a:prstGeom prst="rect">
            <a:avLst/>
          </a:prstGeom>
          <a:noFill/>
        </p:spPr>
        <p:txBody>
          <a:bodyPr wrap="square" rtlCol="0">
            <a:spAutoFit/>
          </a:bodyPr>
          <a:lstStyle/>
          <a:p>
            <a:pPr marL="342900" indent="-342900">
              <a:buAutoNum type="arabicPeriod" startAt="5"/>
            </a:pPr>
            <a:r>
              <a:rPr lang="en-US" dirty="0"/>
              <a:t>Using the illustration to help you, draw a flow chart that puts these words in the correct order, beginning with the smallest:</a:t>
            </a:r>
            <a:br>
              <a:rPr lang="en-US" dirty="0"/>
            </a:br>
            <a:r>
              <a:rPr lang="en-US" dirty="0"/>
              <a:t>                Cell, Nucleus, Gene, DNA, Chromosomes</a:t>
            </a:r>
          </a:p>
        </p:txBody>
      </p:sp>
      <p:sp>
        <p:nvSpPr>
          <p:cNvPr id="15" name="Rounded Rectangle 2056">
            <a:extLst>
              <a:ext uri="{FF2B5EF4-FFF2-40B4-BE49-F238E27FC236}">
                <a16:creationId xmlns:a16="http://schemas.microsoft.com/office/drawing/2014/main" id="{D7CF8E09-9450-4B29-A9E4-0DB1FDB4969B}"/>
              </a:ext>
            </a:extLst>
          </p:cNvPr>
          <p:cNvSpPr/>
          <p:nvPr/>
        </p:nvSpPr>
        <p:spPr>
          <a:xfrm>
            <a:off x="5172145" y="1852469"/>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2056">
            <a:extLst>
              <a:ext uri="{FF2B5EF4-FFF2-40B4-BE49-F238E27FC236}">
                <a16:creationId xmlns:a16="http://schemas.microsoft.com/office/drawing/2014/main" id="{6543DECE-844A-4A06-9BE5-CA6411F0816F}"/>
              </a:ext>
            </a:extLst>
          </p:cNvPr>
          <p:cNvSpPr/>
          <p:nvPr/>
        </p:nvSpPr>
        <p:spPr>
          <a:xfrm>
            <a:off x="5197793" y="3589545"/>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ed Rectangle 2056">
            <a:extLst>
              <a:ext uri="{FF2B5EF4-FFF2-40B4-BE49-F238E27FC236}">
                <a16:creationId xmlns:a16="http://schemas.microsoft.com/office/drawing/2014/main" id="{24CF9B38-6D6F-4172-B4A8-CD961D86F802}"/>
              </a:ext>
            </a:extLst>
          </p:cNvPr>
          <p:cNvSpPr/>
          <p:nvPr/>
        </p:nvSpPr>
        <p:spPr>
          <a:xfrm>
            <a:off x="5190904" y="2699555"/>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ounded Rectangle 2056">
            <a:extLst>
              <a:ext uri="{FF2B5EF4-FFF2-40B4-BE49-F238E27FC236}">
                <a16:creationId xmlns:a16="http://schemas.microsoft.com/office/drawing/2014/main" id="{0B35FA43-1FE6-464F-8DEF-B71B60EC8ED5}"/>
              </a:ext>
            </a:extLst>
          </p:cNvPr>
          <p:cNvSpPr/>
          <p:nvPr/>
        </p:nvSpPr>
        <p:spPr>
          <a:xfrm>
            <a:off x="5197793" y="4574061"/>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ounded Rectangle 2056">
            <a:extLst>
              <a:ext uri="{FF2B5EF4-FFF2-40B4-BE49-F238E27FC236}">
                <a16:creationId xmlns:a16="http://schemas.microsoft.com/office/drawing/2014/main" id="{D210B63E-9F79-4A14-B7BF-7CF116756FDF}"/>
              </a:ext>
            </a:extLst>
          </p:cNvPr>
          <p:cNvSpPr/>
          <p:nvPr/>
        </p:nvSpPr>
        <p:spPr>
          <a:xfrm>
            <a:off x="5172145" y="5480231"/>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Arrow: Down 19">
            <a:extLst>
              <a:ext uri="{FF2B5EF4-FFF2-40B4-BE49-F238E27FC236}">
                <a16:creationId xmlns:a16="http://schemas.microsoft.com/office/drawing/2014/main" id="{44AEFEB9-2752-4AA1-8E87-3B1846906B38}"/>
              </a:ext>
            </a:extLst>
          </p:cNvPr>
          <p:cNvSpPr/>
          <p:nvPr/>
        </p:nvSpPr>
        <p:spPr>
          <a:xfrm>
            <a:off x="6058892" y="2328493"/>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A69C816B-D23F-4F43-AC64-9BD7E4133F56}"/>
              </a:ext>
            </a:extLst>
          </p:cNvPr>
          <p:cNvSpPr/>
          <p:nvPr/>
        </p:nvSpPr>
        <p:spPr>
          <a:xfrm>
            <a:off x="6072588" y="4136732"/>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Arrow: Down 21">
            <a:extLst>
              <a:ext uri="{FF2B5EF4-FFF2-40B4-BE49-F238E27FC236}">
                <a16:creationId xmlns:a16="http://schemas.microsoft.com/office/drawing/2014/main" id="{8EC1E51E-7BB8-4369-92B1-1ABFB43CF230}"/>
              </a:ext>
            </a:extLst>
          </p:cNvPr>
          <p:cNvSpPr/>
          <p:nvPr/>
        </p:nvSpPr>
        <p:spPr>
          <a:xfrm>
            <a:off x="6084540" y="3242519"/>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15EF758C-A887-476F-8D44-C7A167A5C24B}"/>
              </a:ext>
            </a:extLst>
          </p:cNvPr>
          <p:cNvSpPr/>
          <p:nvPr/>
        </p:nvSpPr>
        <p:spPr>
          <a:xfrm>
            <a:off x="6084540" y="5079053"/>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56216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Student Lab Sheet</a:t>
            </a:r>
          </a:p>
        </p:txBody>
      </p:sp>
      <p:sp>
        <p:nvSpPr>
          <p:cNvPr id="6" name="Subtitle 2">
            <a:extLst>
              <a:ext uri="{FF2B5EF4-FFF2-40B4-BE49-F238E27FC236}">
                <a16:creationId xmlns:a16="http://schemas.microsoft.com/office/drawing/2014/main" id="{9E0C44D5-3CC5-46F5-A2B6-8B3419797968}"/>
              </a:ext>
            </a:extLst>
          </p:cNvPr>
          <p:cNvSpPr txBox="1">
            <a:spLocks/>
          </p:cNvSpPr>
          <p:nvPr/>
        </p:nvSpPr>
        <p:spPr>
          <a:xfrm>
            <a:off x="324853" y="120961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E204B820-1EC5-49FF-846E-5C3CE162A570}"/>
              </a:ext>
            </a:extLst>
          </p:cNvPr>
          <p:cNvSpPr txBox="1"/>
          <p:nvPr/>
        </p:nvSpPr>
        <p:spPr>
          <a:xfrm>
            <a:off x="324852" y="716824"/>
            <a:ext cx="7096365" cy="3816429"/>
          </a:xfrm>
          <a:prstGeom prst="rect">
            <a:avLst/>
          </a:prstGeom>
          <a:noFill/>
        </p:spPr>
        <p:txBody>
          <a:bodyPr wrap="square" rtlCol="0">
            <a:spAutoFit/>
          </a:bodyPr>
          <a:lstStyle/>
          <a:p>
            <a:r>
              <a:rPr lang="en-US" sz="1400" b="1" dirty="0">
                <a:latin typeface="Verdana" charset="0"/>
                <a:ea typeface="Verdana" charset="0"/>
                <a:cs typeface="Verdana" charset="0"/>
              </a:rPr>
              <a:t>Conclusion:</a:t>
            </a:r>
            <a:r>
              <a:rPr lang="en-US" sz="1400" dirty="0">
                <a:latin typeface="Verdana" charset="0"/>
                <a:ea typeface="Verdana" charset="0"/>
                <a:cs typeface="Verdana" charset="0"/>
              </a:rPr>
              <a:t>  How are individual traits determined by DNA?  What is the structure of DNA, and where is it found?</a:t>
            </a:r>
          </a:p>
          <a:p>
            <a:endParaRPr lang="en-US" sz="1400" b="1" dirty="0">
              <a:latin typeface="Verdana" charset="0"/>
              <a:ea typeface="Verdana" charset="0"/>
              <a:cs typeface="Verdana" charset="0"/>
            </a:endParaRPr>
          </a:p>
          <a:p>
            <a:r>
              <a:rPr lang="en-US" sz="1400" b="1" dirty="0">
                <a:latin typeface="Verdana" charset="0"/>
                <a:ea typeface="Verdana" charset="0"/>
                <a:cs typeface="Verdana" charset="0"/>
              </a:rPr>
              <a:t>Claim</a:t>
            </a: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E</a:t>
            </a:r>
            <a:r>
              <a:rPr lang="en-US" sz="1400" b="1" dirty="0">
                <a:latin typeface="Verdana" charset="0"/>
                <a:ea typeface="Verdana" charset="0"/>
                <a:cs typeface="Verdana" charset="0"/>
              </a:rPr>
              <a:t>vidence:</a:t>
            </a: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endParaRPr lang="en-US" sz="1400" b="1" u="sng" dirty="0">
              <a:latin typeface="Verdana" charset="0"/>
              <a:ea typeface="Verdana" charset="0"/>
              <a:cs typeface="Verdana" charset="0"/>
            </a:endParaRPr>
          </a:p>
          <a:p>
            <a:r>
              <a:rPr lang="en-US" sz="1400" b="1" u="sng" dirty="0">
                <a:latin typeface="Verdana" charset="0"/>
                <a:ea typeface="Verdana" charset="0"/>
                <a:cs typeface="Verdana" charset="0"/>
              </a:rPr>
              <a:t>R</a:t>
            </a:r>
            <a:r>
              <a:rPr lang="en-US" sz="1400" b="1" dirty="0">
                <a:latin typeface="Verdana" charset="0"/>
                <a:ea typeface="Verdana" charset="0"/>
                <a:cs typeface="Verdana" charset="0"/>
              </a:rPr>
              <a:t>easoning</a:t>
            </a:r>
            <a:r>
              <a:rPr lang="en-US" dirty="0"/>
              <a:t>:</a:t>
            </a:r>
          </a:p>
        </p:txBody>
      </p:sp>
      <p:sp>
        <p:nvSpPr>
          <p:cNvPr id="9" name="TextBox 8">
            <a:extLst>
              <a:ext uri="{FF2B5EF4-FFF2-40B4-BE49-F238E27FC236}">
                <a16:creationId xmlns:a16="http://schemas.microsoft.com/office/drawing/2014/main" id="{9BE7323F-5CC1-40E5-9446-FC9B99632D54}"/>
              </a:ext>
            </a:extLst>
          </p:cNvPr>
          <p:cNvSpPr txBox="1"/>
          <p:nvPr/>
        </p:nvSpPr>
        <p:spPr>
          <a:xfrm>
            <a:off x="324851" y="5919664"/>
            <a:ext cx="7096365" cy="2923877"/>
          </a:xfrm>
          <a:prstGeom prst="rect">
            <a:avLst/>
          </a:prstGeom>
          <a:noFill/>
        </p:spPr>
        <p:txBody>
          <a:bodyPr wrap="square" rtlCol="0">
            <a:spAutoFit/>
          </a:bodyPr>
          <a:lstStyle/>
          <a:p>
            <a:r>
              <a:rPr lang="en-US" sz="1600" b="1" dirty="0">
                <a:latin typeface="Verdana" charset="0"/>
                <a:ea typeface="Verdana" charset="0"/>
                <a:cs typeface="Verdana" charset="0"/>
              </a:rPr>
              <a:t>Reflections:</a:t>
            </a:r>
          </a:p>
          <a:p>
            <a:endParaRPr lang="en-US" sz="1400" b="1" dirty="0">
              <a:latin typeface="Verdana" charset="0"/>
              <a:ea typeface="Verdana" charset="0"/>
              <a:cs typeface="Verdana" charset="0"/>
            </a:endParaRPr>
          </a:p>
          <a:p>
            <a:r>
              <a:rPr lang="en-US" sz="1400" dirty="0">
                <a:latin typeface="Verdana" charset="0"/>
                <a:ea typeface="Verdana" charset="0"/>
                <a:cs typeface="Verdana" charset="0"/>
              </a:rPr>
              <a:t>1.  What genetic trait of your classmates was the most common?  Do you  </a:t>
            </a:r>
          </a:p>
          <a:p>
            <a:r>
              <a:rPr lang="en-US" sz="1400" dirty="0">
                <a:latin typeface="Verdana" charset="0"/>
                <a:ea typeface="Verdana" charset="0"/>
                <a:cs typeface="Verdana" charset="0"/>
              </a:rPr>
              <a:t>     think this would be true in other classes?</a:t>
            </a:r>
          </a:p>
          <a:p>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a:pPr>
            <a:endParaRPr lang="en-US" sz="1400" dirty="0">
              <a:latin typeface="Verdana" charset="0"/>
              <a:ea typeface="Verdana" charset="0"/>
              <a:cs typeface="Verdana" charset="0"/>
            </a:endParaRPr>
          </a:p>
          <a:p>
            <a:pPr marL="342900" indent="-342900">
              <a:buAutoNum type="arabicPeriod" startAt="2"/>
            </a:pPr>
            <a:r>
              <a:rPr lang="en-US" sz="1400" dirty="0">
                <a:latin typeface="Verdana" charset="0"/>
                <a:ea typeface="Verdana" charset="0"/>
                <a:cs typeface="Verdana" charset="0"/>
              </a:rPr>
              <a:t>Based on what you have learned about genetic material, why do you think everyone in your class looks different?</a:t>
            </a:r>
            <a:br>
              <a:rPr lang="en-US" sz="1400" dirty="0">
                <a:latin typeface="Verdana" charset="0"/>
                <a:ea typeface="Verdana" charset="0"/>
                <a:cs typeface="Verdana" charset="0"/>
              </a:rPr>
            </a:br>
            <a:br>
              <a:rPr lang="en-US" sz="1400" dirty="0">
                <a:latin typeface="Verdana" charset="0"/>
                <a:ea typeface="Verdana" charset="0"/>
                <a:cs typeface="Verdana" charset="0"/>
              </a:rPr>
            </a:br>
            <a:br>
              <a:rPr lang="en-US" sz="1400" dirty="0">
                <a:latin typeface="Verdana" charset="0"/>
                <a:ea typeface="Verdana" charset="0"/>
                <a:cs typeface="Verdana" charset="0"/>
              </a:rPr>
            </a:br>
            <a:endParaRPr lang="en-US" sz="1400" dirty="0">
              <a:latin typeface="Verdana" charset="0"/>
              <a:ea typeface="Verdana" charset="0"/>
              <a:cs typeface="Verdana" charset="0"/>
            </a:endParaRPr>
          </a:p>
          <a:p>
            <a:r>
              <a:rPr lang="en-US" sz="1400" dirty="0">
                <a:latin typeface="Verdana" charset="0"/>
                <a:ea typeface="Verdana" charset="0"/>
                <a:cs typeface="Verdana" charset="0"/>
              </a:rPr>
              <a:t>3.  Draw a conclusion about the genetic makeup of identical twins.</a:t>
            </a:r>
          </a:p>
        </p:txBody>
      </p:sp>
    </p:spTree>
    <p:extLst>
      <p:ext uri="{BB962C8B-B14F-4D97-AF65-F5344CB8AC3E}">
        <p14:creationId xmlns:p14="http://schemas.microsoft.com/office/powerpoint/2010/main" val="292914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4FF005-D537-48B4-A287-63A40F4ADB69}"/>
              </a:ext>
            </a:extLst>
          </p:cNvPr>
          <p:cNvSpPr>
            <a:spLocks noGrp="1"/>
          </p:cNvSpPr>
          <p:nvPr>
            <p:ph type="body" sz="quarter" idx="12"/>
          </p:nvPr>
        </p:nvSpPr>
        <p:spPr/>
        <p:txBody>
          <a:bodyPr/>
          <a:lstStyle/>
          <a:p>
            <a:r>
              <a:rPr lang="en-US" dirty="0"/>
              <a:t>Inherited Traits Teacher Answer Key</a:t>
            </a:r>
          </a:p>
        </p:txBody>
      </p:sp>
      <p:sp>
        <p:nvSpPr>
          <p:cNvPr id="6" name="Subtitle 2">
            <a:extLst>
              <a:ext uri="{FF2B5EF4-FFF2-40B4-BE49-F238E27FC236}">
                <a16:creationId xmlns:a16="http://schemas.microsoft.com/office/drawing/2014/main" id="{7DB93460-3526-4C21-8E0F-35E8E9F7EE4F}"/>
              </a:ext>
            </a:extLst>
          </p:cNvPr>
          <p:cNvSpPr txBox="1">
            <a:spLocks/>
          </p:cNvSpPr>
          <p:nvPr/>
        </p:nvSpPr>
        <p:spPr>
          <a:xfrm>
            <a:off x="324853" y="1196796"/>
            <a:ext cx="7447547" cy="1201823"/>
          </a:xfrm>
          <a:prstGeom prst="rect">
            <a:avLst/>
          </a:prstGeom>
        </p:spPr>
        <p:txBody>
          <a:bodyPr vert="horz" lIns="91440" tIns="45720" rIns="91440" bIns="45720" rtlCol="0">
            <a:normAutofit/>
          </a:bodyPr>
          <a:lstStyle>
            <a:lvl1pPr marL="0" indent="0" algn="ctr" defTabSz="777240" rtl="0" eaLnBrk="1" latinLnBrk="0" hangingPunct="1">
              <a:lnSpc>
                <a:spcPct val="90000"/>
              </a:lnSpc>
              <a:spcBef>
                <a:spcPts val="850"/>
              </a:spcBef>
              <a:buFont typeface="Arial" panose="020B0604020202020204" pitchFamily="34" charset="0"/>
              <a:buNone/>
              <a:defRPr sz="2040" kern="1200">
                <a:solidFill>
                  <a:schemeClr val="tx1"/>
                </a:solidFill>
                <a:latin typeface="+mn-lt"/>
                <a:ea typeface="+mn-ea"/>
                <a:cs typeface="+mn-cs"/>
              </a:defRPr>
            </a:lvl1pPr>
            <a:lvl2pPr marL="388620" indent="0" algn="ctr" defTabSz="777240" rtl="0" eaLnBrk="1" latinLnBrk="0" hangingPunct="1">
              <a:lnSpc>
                <a:spcPct val="90000"/>
              </a:lnSpc>
              <a:spcBef>
                <a:spcPts val="425"/>
              </a:spcBef>
              <a:buFont typeface="Arial" panose="020B0604020202020204" pitchFamily="34" charset="0"/>
              <a:buNone/>
              <a:defRPr sz="1700" kern="1200">
                <a:solidFill>
                  <a:schemeClr val="tx1"/>
                </a:solidFill>
                <a:latin typeface="+mn-lt"/>
                <a:ea typeface="+mn-ea"/>
                <a:cs typeface="+mn-cs"/>
              </a:defRPr>
            </a:lvl2pPr>
            <a:lvl3pPr marL="777240" indent="0" algn="ctr" defTabSz="777240" rtl="0" eaLnBrk="1" latinLnBrk="0" hangingPunct="1">
              <a:lnSpc>
                <a:spcPct val="90000"/>
              </a:lnSpc>
              <a:spcBef>
                <a:spcPts val="425"/>
              </a:spcBef>
              <a:buFont typeface="Arial" panose="020B0604020202020204" pitchFamily="34" charset="0"/>
              <a:buNone/>
              <a:defRPr sz="1530" kern="1200">
                <a:solidFill>
                  <a:schemeClr val="tx1"/>
                </a:solidFill>
                <a:latin typeface="+mn-lt"/>
                <a:ea typeface="+mn-ea"/>
                <a:cs typeface="+mn-cs"/>
              </a:defRPr>
            </a:lvl3pPr>
            <a:lvl4pPr marL="11658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4pPr>
            <a:lvl5pPr marL="155448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5pPr>
            <a:lvl6pPr marL="194310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6pPr>
            <a:lvl7pPr marL="233172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7pPr>
            <a:lvl8pPr marL="272034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8pPr>
            <a:lvl9pPr marL="3108960" indent="0" algn="ctr" defTabSz="777240" rtl="0" eaLnBrk="1" latinLnBrk="0" hangingPunct="1">
              <a:lnSpc>
                <a:spcPct val="90000"/>
              </a:lnSpc>
              <a:spcBef>
                <a:spcPts val="425"/>
              </a:spcBef>
              <a:buFont typeface="Arial" panose="020B0604020202020204" pitchFamily="34" charset="0"/>
              <a:buNone/>
              <a:defRPr sz="1360" kern="1200">
                <a:solidFill>
                  <a:schemeClr val="tx1"/>
                </a:solidFill>
                <a:latin typeface="+mn-lt"/>
                <a:ea typeface="+mn-ea"/>
                <a:cs typeface="+mn-cs"/>
              </a:defRPr>
            </a:lvl9pPr>
          </a:lstStyle>
          <a:p>
            <a:pPr algn="l"/>
            <a:endParaRPr lang="en-US" sz="1400" b="1" dirty="0">
              <a:latin typeface="Verdana" charset="0"/>
              <a:ea typeface="Verdana" charset="0"/>
              <a:cs typeface="Verdana" charset="0"/>
            </a:endParaRPr>
          </a:p>
          <a:p>
            <a:pPr algn="l"/>
            <a:endParaRPr lang="en-US" sz="1400" dirty="0">
              <a:latin typeface="Verdana" charset="0"/>
              <a:ea typeface="Verdana" charset="0"/>
              <a:cs typeface="Verdana" charset="0"/>
            </a:endParaRPr>
          </a:p>
          <a:p>
            <a:pPr algn="l"/>
            <a:endParaRPr lang="en-US" sz="1400" dirty="0">
              <a:latin typeface="Verdana" charset="0"/>
              <a:ea typeface="Verdana" charset="0"/>
              <a:cs typeface="Verdana" charset="0"/>
            </a:endParaRPr>
          </a:p>
        </p:txBody>
      </p:sp>
      <p:sp>
        <p:nvSpPr>
          <p:cNvPr id="8" name="TextBox 7">
            <a:extLst>
              <a:ext uri="{FF2B5EF4-FFF2-40B4-BE49-F238E27FC236}">
                <a16:creationId xmlns:a16="http://schemas.microsoft.com/office/drawing/2014/main" id="{2C377B15-F791-495E-B2F4-41716AC0BEF6}"/>
              </a:ext>
            </a:extLst>
          </p:cNvPr>
          <p:cNvSpPr txBox="1"/>
          <p:nvPr/>
        </p:nvSpPr>
        <p:spPr>
          <a:xfrm>
            <a:off x="324853" y="730403"/>
            <a:ext cx="7093473" cy="738664"/>
          </a:xfrm>
          <a:prstGeom prst="rect">
            <a:avLst/>
          </a:prstGeom>
          <a:noFill/>
        </p:spPr>
        <p:txBody>
          <a:bodyPr wrap="square" rtlCol="0">
            <a:spAutoFit/>
          </a:bodyPr>
          <a:lstStyle/>
          <a:p>
            <a:r>
              <a:rPr lang="en-US" sz="1400" b="1" dirty="0">
                <a:latin typeface="Verdana" charset="0"/>
                <a:ea typeface="Verdana" charset="0"/>
                <a:cs typeface="Verdana" charset="0"/>
              </a:rPr>
              <a:t>Procedure:</a:t>
            </a:r>
          </a:p>
          <a:p>
            <a:pPr marL="342900" indent="-342900">
              <a:buFont typeface="+mj-lt"/>
              <a:buAutoNum type="arabicPeriod"/>
            </a:pPr>
            <a:r>
              <a:rPr lang="en-US" sz="1400" dirty="0">
                <a:latin typeface="Verdana" charset="0"/>
                <a:ea typeface="Verdana" charset="0"/>
                <a:cs typeface="Verdana" charset="0"/>
              </a:rPr>
              <a:t>Using tally marks in the Traits Chart, collect data about the individual traits of each member of the class.</a:t>
            </a:r>
          </a:p>
        </p:txBody>
      </p:sp>
      <p:sp>
        <p:nvSpPr>
          <p:cNvPr id="10" name="Rectangle: Rounded Corners 9">
            <a:extLst>
              <a:ext uri="{FF2B5EF4-FFF2-40B4-BE49-F238E27FC236}">
                <a16:creationId xmlns:a16="http://schemas.microsoft.com/office/drawing/2014/main" id="{54505484-00F6-44D8-B3DF-B34AA1F8B10D}"/>
              </a:ext>
            </a:extLst>
          </p:cNvPr>
          <p:cNvSpPr/>
          <p:nvPr/>
        </p:nvSpPr>
        <p:spPr>
          <a:xfrm>
            <a:off x="655320" y="1524781"/>
            <a:ext cx="6659816" cy="1830439"/>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797ECF4-08B6-4E4E-844A-020836984768}"/>
              </a:ext>
            </a:extLst>
          </p:cNvPr>
          <p:cNvSpPr txBox="1"/>
          <p:nvPr/>
        </p:nvSpPr>
        <p:spPr>
          <a:xfrm>
            <a:off x="868680" y="1595343"/>
            <a:ext cx="6248400" cy="1600438"/>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Look for trends in your tally of traits.  How does the frequency of certain traits relate to traits being passed down from parents?</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Some traits, like being left-handed, are rare.  If few parents have a certain trait, they will only pass it down to a few children.</a:t>
            </a:r>
          </a:p>
          <a:p>
            <a:endParaRPr lang="en-US" sz="1400" dirty="0">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12" name="Table 11">
            <a:extLst>
              <a:ext uri="{FF2B5EF4-FFF2-40B4-BE49-F238E27FC236}">
                <a16:creationId xmlns:a16="http://schemas.microsoft.com/office/drawing/2014/main" id="{53437EF6-BF9F-41AA-96C6-6C8D5FD2EF40}"/>
              </a:ext>
            </a:extLst>
          </p:cNvPr>
          <p:cNvGraphicFramePr>
            <a:graphicFrameLocks noGrp="1"/>
          </p:cNvGraphicFramePr>
          <p:nvPr>
            <p:extLst/>
          </p:nvPr>
        </p:nvGraphicFramePr>
        <p:xfrm>
          <a:off x="1310627" y="4236892"/>
          <a:ext cx="5121924" cy="1623060"/>
        </p:xfrm>
        <a:graphic>
          <a:graphicData uri="http://schemas.openxmlformats.org/drawingml/2006/table">
            <a:tbl>
              <a:tblPr firstRow="1" bandRow="1">
                <a:tableStyleId>{073A0DAA-6AF3-43AB-8588-CEC1D06C72B9}</a:tableStyleId>
              </a:tblPr>
              <a:tblGrid>
                <a:gridCol w="2560962">
                  <a:extLst>
                    <a:ext uri="{9D8B030D-6E8A-4147-A177-3AD203B41FA5}">
                      <a16:colId xmlns:a16="http://schemas.microsoft.com/office/drawing/2014/main" val="20000"/>
                    </a:ext>
                  </a:extLst>
                </a:gridCol>
                <a:gridCol w="2560962">
                  <a:extLst>
                    <a:ext uri="{9D8B030D-6E8A-4147-A177-3AD203B41FA5}">
                      <a16:colId xmlns:a16="http://schemas.microsoft.com/office/drawing/2014/main" val="20001"/>
                    </a:ext>
                  </a:extLst>
                </a:gridCol>
              </a:tblGrid>
              <a:tr h="273217">
                <a:tc>
                  <a:txBody>
                    <a:bodyPr/>
                    <a:lstStyle/>
                    <a:p>
                      <a:pPr algn="ctr"/>
                      <a:r>
                        <a:rPr lang="en-US" dirty="0"/>
                        <a:t>Nucleobase matches with </a:t>
                      </a:r>
                      <a:r>
                        <a:rPr lang="en-US" dirty="0">
                          <a:sym typeface="Wingdings" panose="05000000000000000000" pitchFamily="2" charset="2"/>
                        </a:rPr>
                        <a:t></a:t>
                      </a:r>
                      <a:endParaRPr lang="en-US" dirty="0"/>
                    </a:p>
                  </a:txBody>
                  <a:tcPr/>
                </a:tc>
                <a:tc>
                  <a:txBody>
                    <a:bodyPr/>
                    <a:lstStyle/>
                    <a:p>
                      <a:pPr algn="ctr"/>
                      <a:r>
                        <a:rPr lang="en-US" dirty="0"/>
                        <a:t>Corresponding Nucleobase</a:t>
                      </a:r>
                    </a:p>
                  </a:txBody>
                  <a:tcPr/>
                </a:tc>
                <a:extLst>
                  <a:ext uri="{0D108BD9-81ED-4DB2-BD59-A6C34878D82A}">
                    <a16:rowId xmlns:a16="http://schemas.microsoft.com/office/drawing/2014/main" val="10000"/>
                  </a:ext>
                </a:extLst>
              </a:tr>
              <a:tr h="273217">
                <a:tc>
                  <a:txBody>
                    <a:bodyPr/>
                    <a:lstStyle/>
                    <a:p>
                      <a:pPr algn="ctr"/>
                      <a:r>
                        <a:rPr lang="en-US" dirty="0"/>
                        <a:t>Pink</a:t>
                      </a:r>
                    </a:p>
                  </a:txBody>
                  <a:tcPr/>
                </a:tc>
                <a:tc>
                  <a:txBody>
                    <a:bodyPr/>
                    <a:lstStyle/>
                    <a:p>
                      <a:pPr algn="ctr"/>
                      <a:r>
                        <a:rPr lang="en-US" dirty="0"/>
                        <a:t>Orange</a:t>
                      </a:r>
                    </a:p>
                  </a:txBody>
                  <a:tcPr/>
                </a:tc>
                <a:extLst>
                  <a:ext uri="{0D108BD9-81ED-4DB2-BD59-A6C34878D82A}">
                    <a16:rowId xmlns:a16="http://schemas.microsoft.com/office/drawing/2014/main" val="10001"/>
                  </a:ext>
                </a:extLst>
              </a:tr>
              <a:tr h="273217">
                <a:tc>
                  <a:txBody>
                    <a:bodyPr/>
                    <a:lstStyle/>
                    <a:p>
                      <a:pPr algn="ctr"/>
                      <a:r>
                        <a:rPr lang="en-US" dirty="0"/>
                        <a:t>Orange</a:t>
                      </a:r>
                    </a:p>
                  </a:txBody>
                  <a:tcPr/>
                </a:tc>
                <a:tc>
                  <a:txBody>
                    <a:bodyPr/>
                    <a:lstStyle/>
                    <a:p>
                      <a:pPr algn="ctr"/>
                      <a:r>
                        <a:rPr lang="en-US" dirty="0"/>
                        <a:t>Pink</a:t>
                      </a:r>
                    </a:p>
                  </a:txBody>
                  <a:tcPr/>
                </a:tc>
                <a:extLst>
                  <a:ext uri="{0D108BD9-81ED-4DB2-BD59-A6C34878D82A}">
                    <a16:rowId xmlns:a16="http://schemas.microsoft.com/office/drawing/2014/main" val="10002"/>
                  </a:ext>
                </a:extLst>
              </a:tr>
              <a:tr h="273217">
                <a:tc>
                  <a:txBody>
                    <a:bodyPr/>
                    <a:lstStyle/>
                    <a:p>
                      <a:pPr algn="ctr"/>
                      <a:r>
                        <a:rPr lang="en-US" dirty="0"/>
                        <a:t>Yellow</a:t>
                      </a:r>
                    </a:p>
                  </a:txBody>
                  <a:tcPr/>
                </a:tc>
                <a:tc>
                  <a:txBody>
                    <a:bodyPr/>
                    <a:lstStyle/>
                    <a:p>
                      <a:pPr algn="ctr"/>
                      <a:r>
                        <a:rPr lang="en-US" dirty="0"/>
                        <a:t>Green</a:t>
                      </a:r>
                    </a:p>
                  </a:txBody>
                  <a:tcPr/>
                </a:tc>
                <a:extLst>
                  <a:ext uri="{0D108BD9-81ED-4DB2-BD59-A6C34878D82A}">
                    <a16:rowId xmlns:a16="http://schemas.microsoft.com/office/drawing/2014/main" val="10003"/>
                  </a:ext>
                </a:extLst>
              </a:tr>
              <a:tr h="273217">
                <a:tc>
                  <a:txBody>
                    <a:bodyPr/>
                    <a:lstStyle/>
                    <a:p>
                      <a:pPr algn="ctr"/>
                      <a:r>
                        <a:rPr lang="en-US" dirty="0"/>
                        <a:t>Green</a:t>
                      </a:r>
                    </a:p>
                  </a:txBody>
                  <a:tcPr/>
                </a:tc>
                <a:tc>
                  <a:txBody>
                    <a:bodyPr/>
                    <a:lstStyle/>
                    <a:p>
                      <a:pPr algn="ctr"/>
                      <a:r>
                        <a:rPr lang="en-US" dirty="0"/>
                        <a:t>Yellow</a:t>
                      </a:r>
                    </a:p>
                  </a:txBody>
                  <a:tcPr/>
                </a:tc>
                <a:extLst>
                  <a:ext uri="{0D108BD9-81ED-4DB2-BD59-A6C34878D82A}">
                    <a16:rowId xmlns:a16="http://schemas.microsoft.com/office/drawing/2014/main" val="10004"/>
                  </a:ext>
                </a:extLst>
              </a:tr>
            </a:tbl>
          </a:graphicData>
        </a:graphic>
      </p:graphicFrame>
      <p:sp>
        <p:nvSpPr>
          <p:cNvPr id="13" name="TextBox 12">
            <a:extLst>
              <a:ext uri="{FF2B5EF4-FFF2-40B4-BE49-F238E27FC236}">
                <a16:creationId xmlns:a16="http://schemas.microsoft.com/office/drawing/2014/main" id="{1C37DDB4-08A7-4F82-BFAE-17D3B8E4E8C7}"/>
              </a:ext>
            </a:extLst>
          </p:cNvPr>
          <p:cNvSpPr txBox="1"/>
          <p:nvPr/>
        </p:nvSpPr>
        <p:spPr>
          <a:xfrm>
            <a:off x="324853" y="3425782"/>
            <a:ext cx="7093473" cy="738664"/>
          </a:xfrm>
          <a:prstGeom prst="rect">
            <a:avLst/>
          </a:prstGeom>
          <a:noFill/>
        </p:spPr>
        <p:txBody>
          <a:bodyPr wrap="square" rtlCol="0">
            <a:spAutoFit/>
          </a:bodyPr>
          <a:lstStyle/>
          <a:p>
            <a:pPr marL="342900" indent="-342900">
              <a:buFont typeface="+mj-lt"/>
              <a:buAutoNum type="arabicPeriod" startAt="2"/>
            </a:pPr>
            <a:r>
              <a:rPr lang="en-US" sz="1400" dirty="0">
                <a:latin typeface="Verdana" charset="0"/>
                <a:ea typeface="Verdana" charset="0"/>
                <a:cs typeface="Verdana" charset="0"/>
              </a:rPr>
              <a:t>Follow the “Building a Gene” instructions to make a segment of DNA. DNA is built from pairs of bases; each marshmallow represents a type of nucleobase that is always paired with another type of nucleobase.</a:t>
            </a:r>
          </a:p>
        </p:txBody>
      </p:sp>
      <p:sp>
        <p:nvSpPr>
          <p:cNvPr id="14" name="TextBox 13">
            <a:extLst>
              <a:ext uri="{FF2B5EF4-FFF2-40B4-BE49-F238E27FC236}">
                <a16:creationId xmlns:a16="http://schemas.microsoft.com/office/drawing/2014/main" id="{4638C66F-5E5E-4233-A2D2-19FE4D87A8FE}"/>
              </a:ext>
            </a:extLst>
          </p:cNvPr>
          <p:cNvSpPr txBox="1"/>
          <p:nvPr/>
        </p:nvSpPr>
        <p:spPr>
          <a:xfrm>
            <a:off x="324853" y="5905672"/>
            <a:ext cx="7093474" cy="3539430"/>
          </a:xfrm>
          <a:prstGeom prst="rect">
            <a:avLst/>
          </a:prstGeom>
          <a:noFill/>
        </p:spPr>
        <p:txBody>
          <a:bodyPr wrap="square" rtlCol="0">
            <a:spAutoFit/>
          </a:bodyPr>
          <a:lstStyle/>
          <a:p>
            <a:r>
              <a:rPr lang="en-US" sz="1400" b="1" u="sng" dirty="0">
                <a:latin typeface="Verdana" charset="0"/>
                <a:ea typeface="Verdana" charset="0"/>
                <a:cs typeface="Verdana" charset="0"/>
              </a:rPr>
              <a:t>Building a Gene</a:t>
            </a:r>
          </a:p>
          <a:p>
            <a:pPr marL="342900" indent="-342900">
              <a:buAutoNum type="arabicPeriod"/>
            </a:pPr>
            <a:r>
              <a:rPr lang="en-US" sz="1400" dirty="0">
                <a:latin typeface="Verdana" charset="0"/>
                <a:ea typeface="Verdana" charset="0"/>
                <a:cs typeface="Verdana" charset="0"/>
              </a:rPr>
              <a:t>Choose a marshmallow and push it almost into the middle of a toothpick. This is one nucleobase.</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Use the chart above to find the corresponding nucleobase for your marshmallow. Push this marshmallow base partner next to the first marshmallow.  These two bases together are called a </a:t>
            </a:r>
            <a:r>
              <a:rPr lang="en-US" sz="1400" b="1" dirty="0">
                <a:latin typeface="Verdana" charset="0"/>
                <a:ea typeface="Verdana" charset="0"/>
                <a:cs typeface="Verdana" charset="0"/>
              </a:rPr>
              <a:t>base pair</a:t>
            </a:r>
            <a:r>
              <a:rPr lang="en-US" sz="1400" dirty="0">
                <a:latin typeface="Verdana" charset="0"/>
                <a:ea typeface="Verdana" charset="0"/>
                <a:cs typeface="Verdana" charset="0"/>
              </a:rPr>
              <a: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Make a total of six base pairs using several combinations from the chart.</a:t>
            </a:r>
          </a:p>
          <a:p>
            <a:pPr marL="342900" indent="-342900">
              <a:buAutoNum type="arabicPeriod"/>
            </a:pP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Push the toothpicks from the base pairs into the Twizzlers to form a ladder (the base pairs are the rungs and the Twizzlers are the two sides).  This represents a small section of DNA, called a gene.</a:t>
            </a:r>
            <a:br>
              <a:rPr lang="en-US" sz="1400" dirty="0">
                <a:latin typeface="Verdana" charset="0"/>
                <a:ea typeface="Verdana" charset="0"/>
                <a:cs typeface="Verdana" charset="0"/>
              </a:rPr>
            </a:br>
            <a:endParaRPr lang="en-US" sz="1400" dirty="0">
              <a:latin typeface="Verdana" charset="0"/>
              <a:ea typeface="Verdana" charset="0"/>
              <a:cs typeface="Verdana" charset="0"/>
            </a:endParaRPr>
          </a:p>
          <a:p>
            <a:pPr marL="342900" indent="-342900">
              <a:buAutoNum type="arabicPeriod"/>
            </a:pPr>
            <a:r>
              <a:rPr lang="en-US" sz="1400" dirty="0">
                <a:latin typeface="Verdana" charset="0"/>
                <a:ea typeface="Verdana" charset="0"/>
                <a:cs typeface="Verdana" charset="0"/>
              </a:rPr>
              <a:t>Gently twist the Twizzlers DNA strand into a spiral to look more like the shape of real DNA (a double helix). </a:t>
            </a:r>
          </a:p>
        </p:txBody>
      </p:sp>
    </p:spTree>
    <p:extLst>
      <p:ext uri="{BB962C8B-B14F-4D97-AF65-F5344CB8AC3E}">
        <p14:creationId xmlns:p14="http://schemas.microsoft.com/office/powerpoint/2010/main" val="188160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4C8BAC-8FAE-4266-80F9-1BA9982BFB70}"/>
              </a:ext>
            </a:extLst>
          </p:cNvPr>
          <p:cNvSpPr>
            <a:spLocks noGrp="1"/>
          </p:cNvSpPr>
          <p:nvPr>
            <p:ph type="body" sz="quarter" idx="12"/>
          </p:nvPr>
        </p:nvSpPr>
        <p:spPr/>
        <p:txBody>
          <a:bodyPr/>
          <a:lstStyle/>
          <a:p>
            <a:r>
              <a:rPr lang="en-US" dirty="0"/>
              <a:t>Inherited Traits Teacher Answer Key</a:t>
            </a:r>
          </a:p>
        </p:txBody>
      </p:sp>
      <p:grpSp>
        <p:nvGrpSpPr>
          <p:cNvPr id="3" name="Group 2">
            <a:extLst>
              <a:ext uri="{FF2B5EF4-FFF2-40B4-BE49-F238E27FC236}">
                <a16:creationId xmlns:a16="http://schemas.microsoft.com/office/drawing/2014/main" id="{AC81E637-2C0D-4407-82AA-DA3F907D8FDB}"/>
              </a:ext>
            </a:extLst>
          </p:cNvPr>
          <p:cNvGrpSpPr/>
          <p:nvPr/>
        </p:nvGrpSpPr>
        <p:grpSpPr>
          <a:xfrm>
            <a:off x="116013" y="2105881"/>
            <a:ext cx="5358116" cy="4095089"/>
            <a:chOff x="514472" y="1908843"/>
            <a:chExt cx="4308944" cy="3243569"/>
          </a:xfrm>
        </p:grpSpPr>
        <p:pic>
          <p:nvPicPr>
            <p:cNvPr id="4" name="Picture 3">
              <a:extLst>
                <a:ext uri="{FF2B5EF4-FFF2-40B4-BE49-F238E27FC236}">
                  <a16:creationId xmlns:a16="http://schemas.microsoft.com/office/drawing/2014/main" id="{2D46E505-FD1E-4485-8F98-C8CF6AC31248}"/>
                </a:ext>
              </a:extLst>
            </p:cNvPr>
            <p:cNvPicPr>
              <a:picLocks noChangeAspect="1"/>
            </p:cNvPicPr>
            <p:nvPr/>
          </p:nvPicPr>
          <p:blipFill>
            <a:blip r:embed="rId3"/>
            <a:stretch>
              <a:fillRect/>
            </a:stretch>
          </p:blipFill>
          <p:spPr>
            <a:xfrm>
              <a:off x="514472" y="1908843"/>
              <a:ext cx="4308944" cy="3243569"/>
            </a:xfrm>
            <a:prstGeom prst="rect">
              <a:avLst/>
            </a:prstGeom>
          </p:spPr>
        </p:pic>
        <p:sp>
          <p:nvSpPr>
            <p:cNvPr id="5" name="TextBox 4">
              <a:extLst>
                <a:ext uri="{FF2B5EF4-FFF2-40B4-BE49-F238E27FC236}">
                  <a16:creationId xmlns:a16="http://schemas.microsoft.com/office/drawing/2014/main" id="{D9F80C10-579F-46C5-B398-0A0BD86E510F}"/>
                </a:ext>
              </a:extLst>
            </p:cNvPr>
            <p:cNvSpPr txBox="1"/>
            <p:nvPr/>
          </p:nvSpPr>
          <p:spPr>
            <a:xfrm>
              <a:off x="2883231" y="4659868"/>
              <a:ext cx="1002969" cy="369332"/>
            </a:xfrm>
            <a:prstGeom prst="rect">
              <a:avLst/>
            </a:prstGeom>
            <a:solidFill>
              <a:schemeClr val="bg1"/>
            </a:solidFill>
          </p:spPr>
          <p:txBody>
            <a:bodyPr wrap="square" rtlCol="0">
              <a:spAutoFit/>
            </a:bodyPr>
            <a:lstStyle/>
            <a:p>
              <a:endParaRPr lang="en-US" dirty="0"/>
            </a:p>
          </p:txBody>
        </p:sp>
        <p:sp>
          <p:nvSpPr>
            <p:cNvPr id="6" name="TextBox 5">
              <a:extLst>
                <a:ext uri="{FF2B5EF4-FFF2-40B4-BE49-F238E27FC236}">
                  <a16:creationId xmlns:a16="http://schemas.microsoft.com/office/drawing/2014/main" id="{8A9FE066-BDA8-4219-9F5F-EF657F660C8F}"/>
                </a:ext>
              </a:extLst>
            </p:cNvPr>
            <p:cNvSpPr txBox="1"/>
            <p:nvPr/>
          </p:nvSpPr>
          <p:spPr>
            <a:xfrm>
              <a:off x="2668944" y="3589545"/>
              <a:ext cx="902931" cy="297393"/>
            </a:xfrm>
            <a:prstGeom prst="rect">
              <a:avLst/>
            </a:prstGeom>
            <a:solidFill>
              <a:schemeClr val="bg1"/>
            </a:solidFill>
          </p:spPr>
          <p:txBody>
            <a:bodyPr wrap="square" rtlCol="0">
              <a:spAutoFit/>
            </a:bodyPr>
            <a:lstStyle/>
            <a:p>
              <a:endParaRPr lang="en-US" dirty="0"/>
            </a:p>
          </p:txBody>
        </p:sp>
        <p:pic>
          <p:nvPicPr>
            <p:cNvPr id="7" name="Picture 6">
              <a:extLst>
                <a:ext uri="{FF2B5EF4-FFF2-40B4-BE49-F238E27FC236}">
                  <a16:creationId xmlns:a16="http://schemas.microsoft.com/office/drawing/2014/main" id="{A6D81051-C031-4589-9828-9797DC97512A}"/>
                </a:ext>
              </a:extLst>
            </p:cNvPr>
            <p:cNvPicPr>
              <a:picLocks noChangeAspect="1"/>
            </p:cNvPicPr>
            <p:nvPr/>
          </p:nvPicPr>
          <p:blipFill>
            <a:blip r:embed="rId4"/>
            <a:stretch>
              <a:fillRect/>
            </a:stretch>
          </p:blipFill>
          <p:spPr>
            <a:xfrm>
              <a:off x="2009775" y="3614892"/>
              <a:ext cx="659169" cy="614207"/>
            </a:xfrm>
            <a:prstGeom prst="rect">
              <a:avLst/>
            </a:prstGeom>
          </p:spPr>
        </p:pic>
      </p:grpSp>
      <p:sp>
        <p:nvSpPr>
          <p:cNvPr id="8" name="Rectangle: Rounded Corners 7">
            <a:extLst>
              <a:ext uri="{FF2B5EF4-FFF2-40B4-BE49-F238E27FC236}">
                <a16:creationId xmlns:a16="http://schemas.microsoft.com/office/drawing/2014/main" id="{660992FD-9540-4EAE-BCFE-8BABACA97CF0}"/>
              </a:ext>
            </a:extLst>
          </p:cNvPr>
          <p:cNvSpPr/>
          <p:nvPr/>
        </p:nvSpPr>
        <p:spPr>
          <a:xfrm>
            <a:off x="397641" y="6581014"/>
            <a:ext cx="7096364" cy="2741635"/>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2F161EF1-2753-413D-A4E1-F3DBBF17E530}"/>
              </a:ext>
            </a:extLst>
          </p:cNvPr>
          <p:cNvSpPr txBox="1"/>
          <p:nvPr/>
        </p:nvSpPr>
        <p:spPr>
          <a:xfrm>
            <a:off x="435512" y="6718745"/>
            <a:ext cx="7058493" cy="1384995"/>
          </a:xfrm>
          <a:prstGeom prst="rect">
            <a:avLst/>
          </a:prstGeom>
          <a:noFill/>
        </p:spPr>
        <p:txBody>
          <a:bodyPr wrap="square" rtlCol="0">
            <a:spAutoFit/>
          </a:bodyPr>
          <a:lstStyle/>
          <a:p>
            <a:r>
              <a:rPr lang="en-US" sz="1400" b="1" dirty="0">
                <a:latin typeface="Verdana" panose="020B0604030504040204" pitchFamily="34" charset="0"/>
                <a:ea typeface="Verdana" panose="020B0604030504040204" pitchFamily="34" charset="0"/>
                <a:cs typeface="Verdana" panose="020B0604030504040204" pitchFamily="34" charset="0"/>
              </a:rPr>
              <a:t>Check for Understanding</a:t>
            </a:r>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latin typeface="Verdana" panose="020B0604030504040204" pitchFamily="34" charset="0"/>
                <a:ea typeface="Verdana" panose="020B0604030504040204" pitchFamily="34" charset="0"/>
                <a:cs typeface="Verdana" panose="020B0604030504040204" pitchFamily="34" charset="0"/>
              </a:rPr>
              <a:t>Compare your “gene” model with one from another group. Would the traits passed down from these two genes be the same, or different?  Why?</a:t>
            </a:r>
          </a:p>
          <a:p>
            <a:endParaRPr lang="en-US" sz="1400" dirty="0">
              <a:latin typeface="Verdana" panose="020B0604030504040204" pitchFamily="34" charset="0"/>
              <a:ea typeface="Verdana" panose="020B0604030504040204" pitchFamily="34" charset="0"/>
              <a:cs typeface="Verdana" panose="020B0604030504040204" pitchFamily="34" charset="0"/>
            </a:endParaRPr>
          </a:p>
          <a:p>
            <a:r>
              <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rPr>
              <a:t>Students should recognize that if the patterns in their genes are different, the traits they pass on should be different.</a:t>
            </a:r>
          </a:p>
        </p:txBody>
      </p:sp>
      <p:sp>
        <p:nvSpPr>
          <p:cNvPr id="14" name="TextBox 13">
            <a:extLst>
              <a:ext uri="{FF2B5EF4-FFF2-40B4-BE49-F238E27FC236}">
                <a16:creationId xmlns:a16="http://schemas.microsoft.com/office/drawing/2014/main" id="{73427521-BF75-4A60-BB0B-1289A6BAFA45}"/>
              </a:ext>
            </a:extLst>
          </p:cNvPr>
          <p:cNvSpPr txBox="1"/>
          <p:nvPr/>
        </p:nvSpPr>
        <p:spPr>
          <a:xfrm>
            <a:off x="292216" y="802507"/>
            <a:ext cx="7093473" cy="923330"/>
          </a:xfrm>
          <a:prstGeom prst="rect">
            <a:avLst/>
          </a:prstGeom>
          <a:noFill/>
        </p:spPr>
        <p:txBody>
          <a:bodyPr wrap="square" rtlCol="0">
            <a:spAutoFit/>
          </a:bodyPr>
          <a:lstStyle/>
          <a:p>
            <a:pPr marL="342900" indent="-342900">
              <a:buAutoNum type="arabicPeriod" startAt="5"/>
            </a:pPr>
            <a:r>
              <a:rPr lang="en-US" dirty="0"/>
              <a:t>Using the illustration to help you, draw a flow chart that puts these words in the correct order beginning with the smallest:</a:t>
            </a:r>
            <a:br>
              <a:rPr lang="en-US" dirty="0"/>
            </a:br>
            <a:r>
              <a:rPr lang="en-US" dirty="0"/>
              <a:t>                Cell, Nucleus, Gene, DNA, Chromosomes</a:t>
            </a:r>
          </a:p>
        </p:txBody>
      </p:sp>
      <p:sp>
        <p:nvSpPr>
          <p:cNvPr id="24" name="Rounded Rectangle 2056">
            <a:extLst>
              <a:ext uri="{FF2B5EF4-FFF2-40B4-BE49-F238E27FC236}">
                <a16:creationId xmlns:a16="http://schemas.microsoft.com/office/drawing/2014/main" id="{F6DB23FA-0165-441E-B0F7-087800D4BFBF}"/>
              </a:ext>
            </a:extLst>
          </p:cNvPr>
          <p:cNvSpPr/>
          <p:nvPr/>
        </p:nvSpPr>
        <p:spPr>
          <a:xfrm>
            <a:off x="5262696" y="1881684"/>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Gene</a:t>
            </a:r>
            <a:endParaRPr lang="en-US" sz="1400" dirty="0">
              <a:solidFill>
                <a:srgbClr val="FF0000"/>
              </a:solidFill>
              <a:latin typeface="Verdana" panose="020B0604030504040204" pitchFamily="34" charset="0"/>
              <a:ea typeface="Verdana" panose="020B0604030504040204" pitchFamily="34" charset="0"/>
              <a:cs typeface="Verdana" panose="020B0604030504040204" pitchFamily="34" charset="0"/>
            </a:endParaRPr>
          </a:p>
        </p:txBody>
      </p:sp>
      <p:sp>
        <p:nvSpPr>
          <p:cNvPr id="25" name="Rounded Rectangle 2056">
            <a:extLst>
              <a:ext uri="{FF2B5EF4-FFF2-40B4-BE49-F238E27FC236}">
                <a16:creationId xmlns:a16="http://schemas.microsoft.com/office/drawing/2014/main" id="{FDB22E84-0A05-4D41-9780-CFE1D8076E50}"/>
              </a:ext>
            </a:extLst>
          </p:cNvPr>
          <p:cNvSpPr/>
          <p:nvPr/>
        </p:nvSpPr>
        <p:spPr>
          <a:xfrm>
            <a:off x="5288344" y="3618760"/>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Chromosome</a:t>
            </a:r>
          </a:p>
        </p:txBody>
      </p:sp>
      <p:sp>
        <p:nvSpPr>
          <p:cNvPr id="26" name="Rounded Rectangle 2056">
            <a:extLst>
              <a:ext uri="{FF2B5EF4-FFF2-40B4-BE49-F238E27FC236}">
                <a16:creationId xmlns:a16="http://schemas.microsoft.com/office/drawing/2014/main" id="{149467F0-88F7-41A4-91F8-EAB19E5263A4}"/>
              </a:ext>
            </a:extLst>
          </p:cNvPr>
          <p:cNvSpPr/>
          <p:nvPr/>
        </p:nvSpPr>
        <p:spPr>
          <a:xfrm>
            <a:off x="5262695" y="2679418"/>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DNA</a:t>
            </a:r>
          </a:p>
        </p:txBody>
      </p:sp>
      <p:sp>
        <p:nvSpPr>
          <p:cNvPr id="27" name="Rounded Rectangle 2056">
            <a:extLst>
              <a:ext uri="{FF2B5EF4-FFF2-40B4-BE49-F238E27FC236}">
                <a16:creationId xmlns:a16="http://schemas.microsoft.com/office/drawing/2014/main" id="{DD18041A-EC53-461B-90FE-07D07C4364D1}"/>
              </a:ext>
            </a:extLst>
          </p:cNvPr>
          <p:cNvSpPr/>
          <p:nvPr/>
        </p:nvSpPr>
        <p:spPr>
          <a:xfrm>
            <a:off x="5288344" y="4603276"/>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Verdana" panose="020B0604030504040204" pitchFamily="34" charset="0"/>
                <a:ea typeface="Verdana" panose="020B0604030504040204" pitchFamily="34" charset="0"/>
                <a:cs typeface="Verdana" panose="020B0604030504040204" pitchFamily="34" charset="0"/>
              </a:rPr>
              <a:t>Nucleus</a:t>
            </a:r>
          </a:p>
        </p:txBody>
      </p:sp>
      <p:sp>
        <p:nvSpPr>
          <p:cNvPr id="28" name="Rounded Rectangle 2056">
            <a:extLst>
              <a:ext uri="{FF2B5EF4-FFF2-40B4-BE49-F238E27FC236}">
                <a16:creationId xmlns:a16="http://schemas.microsoft.com/office/drawing/2014/main" id="{433C5841-1AE3-4502-852F-BBAE88C2EB73}"/>
              </a:ext>
            </a:extLst>
          </p:cNvPr>
          <p:cNvSpPr/>
          <p:nvPr/>
        </p:nvSpPr>
        <p:spPr>
          <a:xfrm>
            <a:off x="5262696" y="5509446"/>
            <a:ext cx="2097345" cy="425811"/>
          </a:xfrm>
          <a:prstGeom prst="round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Cell</a:t>
            </a:r>
          </a:p>
        </p:txBody>
      </p:sp>
      <p:sp>
        <p:nvSpPr>
          <p:cNvPr id="29" name="Arrow: Down 28">
            <a:extLst>
              <a:ext uri="{FF2B5EF4-FFF2-40B4-BE49-F238E27FC236}">
                <a16:creationId xmlns:a16="http://schemas.microsoft.com/office/drawing/2014/main" id="{EE81B8AA-C127-4A04-9F6F-F3ED4D67455B}"/>
              </a:ext>
            </a:extLst>
          </p:cNvPr>
          <p:cNvSpPr/>
          <p:nvPr/>
        </p:nvSpPr>
        <p:spPr>
          <a:xfrm>
            <a:off x="6149443" y="2357708"/>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A0A68278-363B-4B24-AF84-DDF43F5B745C}"/>
              </a:ext>
            </a:extLst>
          </p:cNvPr>
          <p:cNvSpPr/>
          <p:nvPr/>
        </p:nvSpPr>
        <p:spPr>
          <a:xfrm>
            <a:off x="6163139" y="4165947"/>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62C540AD-D1AF-4E79-A254-B38865022439}"/>
              </a:ext>
            </a:extLst>
          </p:cNvPr>
          <p:cNvSpPr/>
          <p:nvPr/>
        </p:nvSpPr>
        <p:spPr>
          <a:xfrm>
            <a:off x="6175091" y="3271734"/>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B7F5BE4D-0A2F-42DC-9516-9B2DC206EA89}"/>
              </a:ext>
            </a:extLst>
          </p:cNvPr>
          <p:cNvSpPr/>
          <p:nvPr/>
        </p:nvSpPr>
        <p:spPr>
          <a:xfrm>
            <a:off x="6175091" y="5108268"/>
            <a:ext cx="323850" cy="329197"/>
          </a:xfrm>
          <a:prstGeom prst="down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6446054"/>
      </p:ext>
    </p:extLst>
  </p:cSld>
  <p:clrMapOvr>
    <a:masterClrMapping/>
  </p:clrMapOvr>
</p:sld>
</file>

<file path=ppt/theme/theme1.xml><?xml version="1.0" encoding="utf-8"?>
<a:theme xmlns:a="http://schemas.openxmlformats.org/drawingml/2006/main" name="Kesler Science Layout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9" id="{F70A1355-2AC7-4131-AC4D-30D973E60FC2}" vid="{7B850411-198A-4E27-9CC3-4EA84B0CB4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6" ma:contentTypeDescription="Create a new document." ma:contentTypeScope="" ma:versionID="02697e3214b2f55142a2e7b89ba6de54">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67be6965022b95aa9d7585358a9bb7fc"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83385E0-52BE-4FEE-A148-0081AD5D432B}"/>
</file>

<file path=customXml/itemProps2.xml><?xml version="1.0" encoding="utf-8"?>
<ds:datastoreItem xmlns:ds="http://schemas.openxmlformats.org/officeDocument/2006/customXml" ds:itemID="{C6D262C6-B389-402E-B5F0-66471C1DD3CA}"/>
</file>

<file path=customXml/itemProps3.xml><?xml version="1.0" encoding="utf-8"?>
<ds:datastoreItem xmlns:ds="http://schemas.openxmlformats.org/officeDocument/2006/customXml" ds:itemID="{E5141A48-F79F-4A23-AF1F-2BDA8F51E6CB}"/>
</file>

<file path=docProps/app.xml><?xml version="1.0" encoding="utf-8"?>
<Properties xmlns="http://schemas.openxmlformats.org/officeDocument/2006/extended-properties" xmlns:vt="http://schemas.openxmlformats.org/officeDocument/2006/docPropsVTypes">
  <Template>Kesler Blank Lab Template</Template>
  <TotalTime>191</TotalTime>
  <Words>3035</Words>
  <Application>Microsoft Office PowerPoint</Application>
  <PresentationFormat>Custom</PresentationFormat>
  <Paragraphs>366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Verdana</vt:lpstr>
      <vt:lpstr>Wingdings</vt:lpstr>
      <vt:lpstr>Kesler Science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Stone</dc:creator>
  <cp:lastModifiedBy>Ali Stone</cp:lastModifiedBy>
  <cp:revision>48</cp:revision>
  <cp:lastPrinted>2018-04-24T03:44:23Z</cp:lastPrinted>
  <dcterms:created xsi:type="dcterms:W3CDTF">2018-05-17T00:10:37Z</dcterms:created>
  <dcterms:modified xsi:type="dcterms:W3CDTF">2018-05-17T03:23:12Z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xd_ProgID">
    <vt:lpwstr/>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y fmtid="{D5CDD505-2E9C-101B-9397-08002B2CF9AE}" pid="10" name="xd_Signature">
    <vt:bool>false</vt:bool>
  </property>
</Properties>
</file>