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24"/>
  </p:notesMasterIdLst>
  <p:sldIdLst>
    <p:sldId id="332" r:id="rId5"/>
    <p:sldId id="348" r:id="rId6"/>
    <p:sldId id="293" r:id="rId7"/>
    <p:sldId id="357" r:id="rId8"/>
    <p:sldId id="362" r:id="rId9"/>
    <p:sldId id="361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2897D-FA9D-42F8-A360-CD9E75B0730A}" v="15" dt="2021-02-16T07:27:41.277"/>
  </p1510:revLst>
</p1510:revInfo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6" autoAdjust="0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 Jess [Southern River College]" userId="S::jessica.silva@education.wa.edu.au::e55052ec-842b-448c-9845-816ac6852bc8" providerId="AD" clId="Web-{5C12897D-FA9D-42F8-A360-CD9E75B0730A}"/>
    <pc:docChg chg="modSld">
      <pc:chgData name="SILVA Jess [Southern River College]" userId="S::jessica.silva@education.wa.edu.au::e55052ec-842b-448c-9845-816ac6852bc8" providerId="AD" clId="Web-{5C12897D-FA9D-42F8-A360-CD9E75B0730A}" dt="2021-02-16T07:27:34.699" v="7" actId="20577"/>
      <pc:docMkLst>
        <pc:docMk/>
      </pc:docMkLst>
      <pc:sldChg chg="modSp">
        <pc:chgData name="SILVA Jess [Southern River College]" userId="S::jessica.silva@education.wa.edu.au::e55052ec-842b-448c-9845-816ac6852bc8" providerId="AD" clId="Web-{5C12897D-FA9D-42F8-A360-CD9E75B0730A}" dt="2021-02-16T07:27:34.699" v="7" actId="20577"/>
        <pc:sldMkLst>
          <pc:docMk/>
          <pc:sldMk cId="328519970" sldId="361"/>
        </pc:sldMkLst>
        <pc:spChg chg="mod">
          <ac:chgData name="SILVA Jess [Southern River College]" userId="S::jessica.silva@education.wa.edu.au::e55052ec-842b-448c-9845-816ac6852bc8" providerId="AD" clId="Web-{5C12897D-FA9D-42F8-A360-CD9E75B0730A}" dt="2021-02-16T07:27:34.699" v="7" actId="20577"/>
          <ac:spMkLst>
            <pc:docMk/>
            <pc:sldMk cId="328519970" sldId="361"/>
            <ac:spMk id="8" creationId="{C8289020-23B3-4CB3-95A2-ECE12BD9EAD3}"/>
          </ac:spMkLst>
        </pc:spChg>
      </pc:sldChg>
    </pc:docChg>
  </pc:docChgLst>
  <pc:docChgLst>
    <pc:chgData name="FORTE Robert [Southern River College]" userId="fb834569-7589-4a7a-8d6a-f95d2d5f36a3" providerId="ADAL" clId="{5BBA9217-0F5F-9047-B3C5-91FA75538CB4}"/>
    <pc:docChg chg="modSld">
      <pc:chgData name="FORTE Robert [Southern River College]" userId="fb834569-7589-4a7a-8d6a-f95d2d5f36a3" providerId="ADAL" clId="{5BBA9217-0F5F-9047-B3C5-91FA75538CB4}" dt="2020-02-16T22:33:59.858" v="17" actId="20577"/>
      <pc:docMkLst>
        <pc:docMk/>
      </pc:docMkLst>
      <pc:sldChg chg="modSp">
        <pc:chgData name="FORTE Robert [Southern River College]" userId="fb834569-7589-4a7a-8d6a-f95d2d5f36a3" providerId="ADAL" clId="{5BBA9217-0F5F-9047-B3C5-91FA75538CB4}" dt="2020-02-16T22:33:59.858" v="17" actId="20577"/>
        <pc:sldMkLst>
          <pc:docMk/>
          <pc:sldMk cId="1111804417" sldId="365"/>
        </pc:sldMkLst>
        <pc:spChg chg="mod">
          <ac:chgData name="FORTE Robert [Southern River College]" userId="fb834569-7589-4a7a-8d6a-f95d2d5f36a3" providerId="ADAL" clId="{5BBA9217-0F5F-9047-B3C5-91FA75538CB4}" dt="2020-02-16T22:33:59.858" v="17" actId="20577"/>
          <ac:spMkLst>
            <pc:docMk/>
            <pc:sldMk cId="1111804417" sldId="365"/>
            <ac:spMk id="3" creationId="{10B86567-65A6-4B33-8D57-8C7B2B0CAA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84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3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5118940-8057-4476-9306-42AECA07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EBD0-326F-4B50-A746-69201456D0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The chromosomes align at the equatorial plate (the middle).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Crossing over can happen again.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F6CD7-59F9-44B8-9F89-7EA91D292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9"/>
          <a:stretch/>
        </p:blipFill>
        <p:spPr>
          <a:xfrm>
            <a:off x="6854944" y="157467"/>
            <a:ext cx="2126497" cy="2562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5C4EA9-CF94-460B-A3D7-E91415C41607}"/>
              </a:ext>
            </a:extLst>
          </p:cNvPr>
          <p:cNvCxnSpPr>
            <a:cxnSpLocks/>
          </p:cNvCxnSpPr>
          <p:nvPr/>
        </p:nvCxnSpPr>
        <p:spPr>
          <a:xfrm flipV="1">
            <a:off x="6539819" y="1083734"/>
            <a:ext cx="1059861" cy="3061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A94FB-1996-4264-A49D-4347E68008E9}"/>
              </a:ext>
            </a:extLst>
          </p:cNvPr>
          <p:cNvSpPr txBox="1"/>
          <p:nvPr/>
        </p:nvSpPr>
        <p:spPr>
          <a:xfrm>
            <a:off x="4964854" y="4199956"/>
            <a:ext cx="2072640" cy="73866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Notice they are crossed over </a:t>
            </a:r>
            <a:br>
              <a:rPr lang="en-US" b="1" dirty="0"/>
            </a:br>
            <a:r>
              <a:rPr lang="en-US" b="1" dirty="0"/>
              <a:t>(the bands!)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9857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E42090-DA43-486F-BC34-23C7D7A4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8931-6788-456A-B581-D27FEAEE06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Chromosomes </a:t>
            </a:r>
            <a:r>
              <a:rPr lang="en-US" sz="2400" b="1" dirty="0">
                <a:highlight>
                  <a:srgbClr val="FFFF00"/>
                </a:highlight>
              </a:rPr>
              <a:t>separate</a:t>
            </a:r>
            <a:r>
              <a:rPr lang="en-US" sz="2400" dirty="0">
                <a:highlight>
                  <a:srgbClr val="FFFF00"/>
                </a:highlight>
              </a:rPr>
              <a:t> to opposite poles</a:t>
            </a:r>
            <a:endParaRPr lang="en-AU" sz="2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B06D5-123C-434B-9D94-BD662218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2"/>
          <a:stretch/>
        </p:blipFill>
        <p:spPr>
          <a:xfrm>
            <a:off x="7098453" y="266050"/>
            <a:ext cx="1818335" cy="16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8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E71C60-B023-4C31-92B0-77102510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DC43-9110-4C41-814E-73571CA0DF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000" dirty="0"/>
              <a:t>Telophase 1 signals </a:t>
            </a:r>
            <a:r>
              <a:rPr lang="en-US" sz="2000" b="1" dirty="0">
                <a:highlight>
                  <a:srgbClr val="FFFF00"/>
                </a:highlight>
              </a:rPr>
              <a:t>end of first meiotic division.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The DNA </a:t>
            </a:r>
            <a:r>
              <a:rPr lang="en-US" sz="2000" b="1" dirty="0">
                <a:highlight>
                  <a:srgbClr val="FFFF00"/>
                </a:highlight>
              </a:rPr>
              <a:t>does not </a:t>
            </a:r>
            <a:r>
              <a:rPr lang="en-US" sz="2000" dirty="0">
                <a:highlight>
                  <a:srgbClr val="FFFF00"/>
                </a:highlight>
              </a:rPr>
              <a:t>replicate again </a:t>
            </a:r>
            <a:r>
              <a:rPr lang="en-US" sz="2000" dirty="0"/>
              <a:t>before entering Meiosis II 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6AB78-2486-4D4A-BC38-4294C0FA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75" y="139171"/>
            <a:ext cx="2143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2628EC-E74D-4E60-83D5-092131B1B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2F25C-F5AF-42A1-AEF5-8CBD8265F2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The beginning of </a:t>
            </a:r>
            <a:r>
              <a:rPr lang="en-US" sz="2000" b="1" dirty="0">
                <a:highlight>
                  <a:srgbClr val="FFFF00"/>
                </a:highlight>
              </a:rPr>
              <a:t>Meiosis II </a:t>
            </a:r>
            <a:r>
              <a:rPr lang="en-US" sz="2000" dirty="0"/>
              <a:t>– the second meiotic division.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This is very similar to mitosis – except the resulting daughter cells are </a:t>
            </a:r>
            <a:r>
              <a:rPr lang="en-US" sz="2000" b="1" dirty="0"/>
              <a:t>non-identical in meiosis </a:t>
            </a:r>
            <a:br>
              <a:rPr lang="en-US" sz="2000" dirty="0"/>
            </a:br>
            <a:r>
              <a:rPr lang="en-US" sz="2000" dirty="0"/>
              <a:t>(not ‘clones’ like in mitosis)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highlight>
                  <a:srgbClr val="FFFF00"/>
                </a:highlight>
              </a:rPr>
              <a:t>Cell thickens </a:t>
            </a:r>
            <a:r>
              <a:rPr lang="en-US" sz="2000" dirty="0">
                <a:highlight>
                  <a:srgbClr val="FFFF00"/>
                </a:highlight>
              </a:rPr>
              <a:t>and </a:t>
            </a:r>
            <a:r>
              <a:rPr lang="en-US" sz="2000" b="1" dirty="0">
                <a:highlight>
                  <a:srgbClr val="FFFF00"/>
                </a:highlight>
              </a:rPr>
              <a:t>membrane</a:t>
            </a:r>
            <a:r>
              <a:rPr lang="en-US" sz="2000" dirty="0">
                <a:highlight>
                  <a:srgbClr val="FFFF00"/>
                </a:highlight>
              </a:rPr>
              <a:t> begins to </a:t>
            </a:r>
            <a:r>
              <a:rPr lang="en-US" sz="2000" b="1" dirty="0">
                <a:highlight>
                  <a:srgbClr val="FFFF00"/>
                </a:highlight>
              </a:rPr>
              <a:t>dissolve</a:t>
            </a:r>
            <a:endParaRPr lang="en-AU" sz="20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DC18F-2C9B-489E-95BA-3C400B9AC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t="2824" b="2766"/>
          <a:stretch/>
        </p:blipFill>
        <p:spPr>
          <a:xfrm>
            <a:off x="7199977" y="123811"/>
            <a:ext cx="1665642" cy="20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2C92DD-3077-403D-B789-4E516CA34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FA078-B0DE-4082-AC9F-FA87DAF9F6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Chromosomes </a:t>
            </a:r>
            <a:r>
              <a:rPr lang="en-US" sz="2400" b="1" dirty="0">
                <a:highlight>
                  <a:srgbClr val="FFFF00"/>
                </a:highlight>
              </a:rPr>
              <a:t>move to equator/middle </a:t>
            </a:r>
            <a:r>
              <a:rPr lang="en-US" sz="2400" dirty="0">
                <a:highlight>
                  <a:srgbClr val="FFFF00"/>
                </a:highlight>
              </a:rPr>
              <a:t>and </a:t>
            </a:r>
            <a:r>
              <a:rPr lang="en-US" sz="2400" b="1" dirty="0">
                <a:highlight>
                  <a:srgbClr val="FFFF00"/>
                </a:highlight>
              </a:rPr>
              <a:t>line up</a:t>
            </a:r>
            <a:r>
              <a:rPr lang="en-US" sz="2400" b="1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Random genetic variation </a:t>
            </a:r>
            <a:r>
              <a:rPr lang="en-US" sz="2400" dirty="0"/>
              <a:t>occurs again as the orientation at the poles is random – so when they separate – its random which chromatid ends up at which pole!</a:t>
            </a:r>
          </a:p>
          <a:p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2A1A7-9F2F-40D4-8B39-C8412C563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1" r="2695" b="4194"/>
          <a:stretch/>
        </p:blipFill>
        <p:spPr>
          <a:xfrm>
            <a:off x="7288106" y="266050"/>
            <a:ext cx="1442721" cy="1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7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6D3CA1-2828-4B53-81F7-91CD7796F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7690-A924-45B1-9789-F69A0ADC78C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The chromatids move to opposite poles </a:t>
            </a:r>
            <a:endParaRPr lang="en-AU" sz="2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B180-D898-4DBE-B0E9-5A737E43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156740"/>
            <a:ext cx="1847744" cy="17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FEF149-BF5B-46E6-AEE5-D6DDB42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3A17-05C6-4F1E-80A7-133D1475E4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000" dirty="0"/>
              <a:t>Telophase II signals the </a:t>
            </a:r>
            <a:r>
              <a:rPr lang="en-US" sz="2000" dirty="0">
                <a:highlight>
                  <a:srgbClr val="FFFF00"/>
                </a:highlight>
              </a:rPr>
              <a:t>end of the second meiotic division.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If meiosis occurs as a part of spermatogenesis, then 4 sperm are created at the end of meiosis </a:t>
            </a:r>
            <a:r>
              <a:rPr lang="en-US" sz="2000" dirty="0"/>
              <a:t>(as seen in your foldable)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If meiosis occurs as a part of oogenesis, then 1 egg and 3 polar bodies are created at the end of meiosis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5557C-0731-4D1A-8123-194CCC5B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75" y="131338"/>
            <a:ext cx="2143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EB28E-8093-41A3-9588-CF0E59E03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238A31-5C42-4B06-8140-CAF8BAA0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19" y="203293"/>
            <a:ext cx="3934248" cy="482291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3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25A4-C074-4D30-9D8F-2FB9CD27D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988775-DC25-4C53-9D7A-C9A715E3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69" y="215650"/>
            <a:ext cx="3670861" cy="471219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9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give the names of phases of meiosis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compare mitosis and meiosis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I can describe how meiosis relates to DNA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49241A-25A0-4D3E-939C-6F73B585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651" y="106260"/>
            <a:ext cx="8078772" cy="4097100"/>
          </a:xfrm>
        </p:spPr>
        <p:txBody>
          <a:bodyPr/>
          <a:lstStyle/>
          <a:p>
            <a:pPr>
              <a:buAutoNum type="arabicPeriod"/>
            </a:pPr>
            <a:r>
              <a:rPr lang="en-US" sz="2000" b="1" dirty="0"/>
              <a:t>M</a:t>
            </a:r>
            <a:r>
              <a:rPr lang="en-AU" sz="2000" b="1" dirty="0" err="1"/>
              <a:t>itosis</a:t>
            </a:r>
            <a:r>
              <a:rPr lang="en-AU" sz="2000" b="1" dirty="0"/>
              <a:t> </a:t>
            </a:r>
            <a:r>
              <a:rPr lang="en-AU" sz="2000" dirty="0"/>
              <a:t>occurs during the growth and repair of cells and in asexual reproduction</a:t>
            </a:r>
            <a:br>
              <a:rPr lang="en-AU" sz="2000" dirty="0"/>
            </a:br>
            <a:endParaRPr lang="en-AU" sz="2000" dirty="0"/>
          </a:p>
          <a:p>
            <a:pPr>
              <a:buAutoNum type="arabicPeriod"/>
            </a:pPr>
            <a:r>
              <a:rPr lang="en-AU" sz="2000" dirty="0"/>
              <a:t>Are the cells produced in Mitosis </a:t>
            </a:r>
            <a:r>
              <a:rPr lang="en-AU" sz="2000" b="1" dirty="0"/>
              <a:t>genetically identical </a:t>
            </a:r>
            <a:r>
              <a:rPr lang="en-AU" sz="2000" dirty="0"/>
              <a:t>to each other and the original cell?</a:t>
            </a:r>
            <a:br>
              <a:rPr lang="en-AU" sz="2000" dirty="0"/>
            </a:br>
            <a:endParaRPr lang="en-AU" sz="2000" dirty="0"/>
          </a:p>
          <a:p>
            <a:pPr>
              <a:buAutoNum type="arabicPeriod"/>
            </a:pPr>
            <a:r>
              <a:rPr lang="en-AU" sz="2000" dirty="0"/>
              <a:t>How many </a:t>
            </a:r>
            <a:r>
              <a:rPr lang="en-AU" sz="2000" b="1" dirty="0"/>
              <a:t>chromosomes</a:t>
            </a:r>
            <a:r>
              <a:rPr lang="en-AU" sz="2000" dirty="0"/>
              <a:t> do each of the </a:t>
            </a:r>
            <a:r>
              <a:rPr lang="en-AU" sz="2000" b="1" dirty="0"/>
              <a:t>daughter cells </a:t>
            </a:r>
            <a:r>
              <a:rPr lang="en-AU" sz="2000" dirty="0"/>
              <a:t>have?</a:t>
            </a:r>
            <a:br>
              <a:rPr lang="en-AU" sz="2000" dirty="0"/>
            </a:br>
            <a:endParaRPr lang="en-AU" sz="2000" dirty="0"/>
          </a:p>
          <a:p>
            <a:pPr>
              <a:buAutoNum type="arabicPeriod"/>
            </a:pPr>
            <a:r>
              <a:rPr lang="en-AU" sz="2000" dirty="0"/>
              <a:t>What are the </a:t>
            </a:r>
            <a:r>
              <a:rPr lang="en-AU" sz="2000" b="1" dirty="0"/>
              <a:t>5 stages </a:t>
            </a:r>
            <a:r>
              <a:rPr lang="en-AU" sz="2000" dirty="0"/>
              <a:t>of Mitosis and </a:t>
            </a:r>
            <a:r>
              <a:rPr lang="en-AU" sz="2000" b="1" dirty="0"/>
              <a:t>briefly explain </a:t>
            </a:r>
            <a:r>
              <a:rPr lang="en-AU" sz="2000" dirty="0"/>
              <a:t>what is happening at each stage</a:t>
            </a:r>
          </a:p>
          <a:p>
            <a:pPr>
              <a:buAutoNum type="arabicPeriod"/>
            </a:pPr>
            <a:endParaRPr lang="en-US" sz="2000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08952127-EADA-460E-9438-5D69764D72BB}"/>
              </a:ext>
            </a:extLst>
          </p:cNvPr>
          <p:cNvSpPr/>
          <p:nvPr/>
        </p:nvSpPr>
        <p:spPr>
          <a:xfrm>
            <a:off x="3907410" y="202676"/>
            <a:ext cx="931683" cy="4147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BC769368-255A-4500-BB6C-777F9CE4B973}"/>
              </a:ext>
            </a:extLst>
          </p:cNvPr>
          <p:cNvSpPr/>
          <p:nvPr/>
        </p:nvSpPr>
        <p:spPr>
          <a:xfrm>
            <a:off x="5445551" y="148681"/>
            <a:ext cx="762000" cy="4147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A17A6038-46A9-4FE8-9035-735F144AE164}"/>
              </a:ext>
            </a:extLst>
          </p:cNvPr>
          <p:cNvSpPr/>
          <p:nvPr/>
        </p:nvSpPr>
        <p:spPr>
          <a:xfrm>
            <a:off x="730577" y="534781"/>
            <a:ext cx="1161068" cy="386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2" descr="Image result for mitosis and dna replication">
            <a:extLst>
              <a:ext uri="{FF2B5EF4-FFF2-40B4-BE49-F238E27FC236}">
                <a16:creationId xmlns:a16="http://schemas.microsoft.com/office/drawing/2014/main" id="{7908F886-C68F-4333-BA4B-1A269C5F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35199"/>
            <a:ext cx="2346143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give the names of phases of meiosis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compare mitosis and meiosis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I can describe how meiosis relates to DNA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C7ACDE6-F388-E34F-B679-F043FB7DF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 can describe how meiosis relates to DNA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2A7B-11E5-F94A-8E98-654CF09C5F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5669" y="852700"/>
            <a:ext cx="5151851" cy="4065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400" b="1" dirty="0"/>
              <a:t>Meiosis</a:t>
            </a:r>
          </a:p>
          <a:p>
            <a:pPr marL="114300" indent="0">
              <a:buNone/>
            </a:pPr>
            <a:endParaRPr lang="en-US" dirty="0"/>
          </a:p>
          <a:p>
            <a:pPr algn="ctr"/>
            <a:r>
              <a:rPr lang="en-US" sz="2000" dirty="0"/>
              <a:t>Occurs only in </a:t>
            </a:r>
            <a:r>
              <a:rPr lang="en-US" sz="2000" b="1" dirty="0"/>
              <a:t>reproductive cells </a:t>
            </a:r>
            <a:br>
              <a:rPr lang="en-US" sz="2000" dirty="0"/>
            </a:br>
            <a:r>
              <a:rPr lang="en-US" sz="2000" dirty="0"/>
              <a:t>(sperm and egg cells) – known as </a:t>
            </a:r>
            <a:r>
              <a:rPr lang="en-US" sz="2000" b="1" dirty="0"/>
              <a:t>haploid cells (23 chromosomes)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IPMAT-MAT</a:t>
            </a:r>
            <a:br>
              <a:rPr lang="en-US" sz="2000" dirty="0"/>
            </a:br>
            <a:r>
              <a:rPr lang="en-US" sz="2000" dirty="0"/>
              <a:t>(has a 2</a:t>
            </a:r>
            <a:r>
              <a:rPr lang="en-US" sz="2000" baseline="30000" dirty="0"/>
              <a:t>nd</a:t>
            </a:r>
            <a:r>
              <a:rPr lang="en-US" sz="2000" dirty="0"/>
              <a:t> division to create 4 cells)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Creates variety!</a:t>
            </a:r>
            <a:br>
              <a:rPr lang="en-US" sz="2000" dirty="0"/>
            </a:br>
            <a:r>
              <a:rPr lang="en-US" i="1" dirty="0"/>
              <a:t>Q. Who has a sibling?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>
              <a:highlight>
                <a:srgbClr val="00FF00"/>
              </a:highlight>
            </a:endParaRPr>
          </a:p>
          <a:p>
            <a:pPr marL="114300" indent="0" algn="ctr">
              <a:buNone/>
            </a:pP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3BC32-37B9-4D74-9D37-CFF5CB40E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6"/>
          <a:stretch/>
        </p:blipFill>
        <p:spPr>
          <a:xfrm>
            <a:off x="5481744" y="852700"/>
            <a:ext cx="3566755" cy="1781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28763-29A9-4BD5-8A3B-406E9E1C451C}"/>
              </a:ext>
            </a:extLst>
          </p:cNvPr>
          <p:cNvSpPr txBox="1"/>
          <p:nvPr/>
        </p:nvSpPr>
        <p:spPr>
          <a:xfrm>
            <a:off x="5791911" y="3098060"/>
            <a:ext cx="2946420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Haploid (sex cells) </a:t>
            </a:r>
            <a:br>
              <a:rPr lang="en-US" sz="2000" b="1" dirty="0">
                <a:highlight>
                  <a:srgbClr val="FFFF00"/>
                </a:highlight>
              </a:rPr>
            </a:br>
            <a:r>
              <a:rPr lang="en-US" sz="2000" b="1" dirty="0">
                <a:highlight>
                  <a:srgbClr val="FFFF00"/>
                </a:highlight>
              </a:rPr>
              <a:t>= 23 chromosomes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ighlight>
                  <a:srgbClr val="00FFFF"/>
                </a:highlight>
              </a:rPr>
              <a:t>Diploid (all other cells)</a:t>
            </a:r>
            <a:br>
              <a:rPr lang="en-US" sz="2000" b="1" dirty="0">
                <a:highlight>
                  <a:srgbClr val="00FFFF"/>
                </a:highlight>
              </a:rPr>
            </a:br>
            <a:r>
              <a:rPr lang="en-US" sz="2000" b="1" dirty="0">
                <a:highlight>
                  <a:srgbClr val="00FFFF"/>
                </a:highlight>
              </a:rPr>
              <a:t> = 46 chromosomes</a:t>
            </a:r>
            <a:endParaRPr lang="en-AU" sz="20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916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9264AB-6947-4965-B98C-FBCE9D696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pic>
        <p:nvPicPr>
          <p:cNvPr id="1026" name="Picture 2" descr="Image result for homologous chromosomes definition">
            <a:extLst>
              <a:ext uri="{FF2B5EF4-FFF2-40B4-BE49-F238E27FC236}">
                <a16:creationId xmlns:a16="http://schemas.microsoft.com/office/drawing/2014/main" id="{54D6F6E5-C3DC-4B0E-AA77-765FE211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59" y="706439"/>
            <a:ext cx="3537479" cy="41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D2249-9083-430A-B47E-079829F77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6" t="1764" r="3016"/>
          <a:stretch/>
        </p:blipFill>
        <p:spPr>
          <a:xfrm>
            <a:off x="531114" y="183527"/>
            <a:ext cx="1968245" cy="4776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BD31F-AE29-413C-88C0-21FD04B1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37" y="183527"/>
            <a:ext cx="2463832" cy="480483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FB8BD-60E8-4871-BBF7-B0CE3A13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87" y="1484404"/>
            <a:ext cx="3210560" cy="33532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89020-23B3-4CB3-95A2-ECE12BD9EAD3}"/>
              </a:ext>
            </a:extLst>
          </p:cNvPr>
          <p:cNvSpPr txBox="1"/>
          <p:nvPr/>
        </p:nvSpPr>
        <p:spPr>
          <a:xfrm>
            <a:off x="5906347" y="359634"/>
            <a:ext cx="2885440" cy="738664"/>
          </a:xfrm>
          <a:prstGeom prst="rect">
            <a:avLst/>
          </a:prstGeom>
          <a:solidFill>
            <a:srgbClr val="92D050"/>
          </a:solidFill>
          <a:ln w="57150">
            <a:solidFill>
              <a:srgbClr val="7030A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LISTEN CAREFULLY TO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MS SILVA FOR YOUR INSTRUCTIONS</a:t>
            </a:r>
            <a:endParaRPr lang="en-A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0C925B-252A-4CBD-A727-944653CEB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7196-CC88-4D71-888E-BA0328015D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/>
              <a:t>This is the part of the cell cycle where </a:t>
            </a:r>
            <a:r>
              <a:rPr lang="en-US" dirty="0">
                <a:highlight>
                  <a:srgbClr val="FFFF00"/>
                </a:highlight>
              </a:rPr>
              <a:t>the cell is </a:t>
            </a:r>
            <a:r>
              <a:rPr lang="en-US" b="1" dirty="0">
                <a:highlight>
                  <a:srgbClr val="FFFF00"/>
                </a:highlight>
              </a:rPr>
              <a:t>increasing in size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It </a:t>
            </a:r>
            <a:r>
              <a:rPr lang="en-US" dirty="0">
                <a:highlight>
                  <a:srgbClr val="FFFF00"/>
                </a:highlight>
              </a:rPr>
              <a:t>contains one copy of each chromosome </a:t>
            </a:r>
            <a:r>
              <a:rPr lang="en-US" dirty="0"/>
              <a:t>in this stage 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Your diagram has </a:t>
            </a:r>
            <a:r>
              <a:rPr lang="en-US" b="1" dirty="0">
                <a:solidFill>
                  <a:srgbClr val="7030A0"/>
                </a:solidFill>
              </a:rPr>
              <a:t>two pairs of homologous chromosomes</a:t>
            </a:r>
            <a:r>
              <a:rPr lang="en-US" dirty="0">
                <a:solidFill>
                  <a:srgbClr val="7030A0"/>
                </a:solidFill>
              </a:rPr>
              <a:t> (one long pair and one short pair)</a:t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  <a:p>
            <a:pPr marL="11430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Designate one </a:t>
            </a:r>
            <a:r>
              <a:rPr lang="en-US" dirty="0" err="1">
                <a:solidFill>
                  <a:srgbClr val="7030A0"/>
                </a:solidFill>
              </a:rPr>
              <a:t>colour</a:t>
            </a:r>
            <a:r>
              <a:rPr lang="en-US" dirty="0">
                <a:solidFill>
                  <a:srgbClr val="7030A0"/>
                </a:solidFill>
              </a:rPr>
              <a:t> the </a:t>
            </a:r>
            <a:r>
              <a:rPr lang="en-US" b="1" dirty="0">
                <a:solidFill>
                  <a:srgbClr val="7030A0"/>
                </a:solidFill>
              </a:rPr>
              <a:t>paternal</a:t>
            </a:r>
            <a:r>
              <a:rPr lang="en-US" dirty="0">
                <a:solidFill>
                  <a:srgbClr val="7030A0"/>
                </a:solidFill>
              </a:rPr>
              <a:t> homologues (e.g. the white) and the other </a:t>
            </a:r>
            <a:r>
              <a:rPr lang="en-US" dirty="0" err="1">
                <a:solidFill>
                  <a:srgbClr val="7030A0"/>
                </a:solidFill>
              </a:rPr>
              <a:t>colour</a:t>
            </a:r>
            <a:r>
              <a:rPr lang="en-US" dirty="0">
                <a:solidFill>
                  <a:srgbClr val="7030A0"/>
                </a:solidFill>
              </a:rPr>
              <a:t> the </a:t>
            </a:r>
            <a:r>
              <a:rPr lang="en-US" b="1" dirty="0">
                <a:solidFill>
                  <a:srgbClr val="7030A0"/>
                </a:solidFill>
              </a:rPr>
              <a:t>maternal </a:t>
            </a:r>
            <a:r>
              <a:rPr lang="en-US" dirty="0">
                <a:solidFill>
                  <a:srgbClr val="7030A0"/>
                </a:solidFill>
              </a:rPr>
              <a:t>homologues (e.g. the grey)</a:t>
            </a:r>
            <a:endParaRPr lang="en-AU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1EB48-4664-44AB-A647-3BBF408B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57"/>
          <a:stretch/>
        </p:blipFill>
        <p:spPr>
          <a:xfrm>
            <a:off x="6830165" y="135784"/>
            <a:ext cx="2124182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D85516A-0AD7-4E53-ADA0-BFBE57E73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2642-5C2A-432B-9628-0B9D305F9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DNA is replicated </a:t>
            </a:r>
            <a:r>
              <a:rPr lang="en-US" sz="2400" dirty="0">
                <a:highlight>
                  <a:srgbClr val="FFFF00"/>
                </a:highlight>
              </a:rPr>
              <a:t>to create two copies of each chromosome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Identical copies are attached to one another (at a midpoint called the centromere)</a:t>
            </a:r>
          </a:p>
          <a:p>
            <a:pPr algn="ctr"/>
            <a:endParaRPr lang="en-US" sz="2400" dirty="0"/>
          </a:p>
          <a:p>
            <a:pPr algn="ctr"/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A0296-178C-4F3E-8567-33E3007E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" r="3324"/>
          <a:stretch/>
        </p:blipFill>
        <p:spPr>
          <a:xfrm>
            <a:off x="6908801" y="159478"/>
            <a:ext cx="2045546" cy="23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46E2E1-DAD2-4BBC-AC56-AD0927D31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b="1" dirty="0"/>
              <a:t>I can describe how meiosis relates to DNA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6567-65A6-4B33-8D57-8C7B2B0CAA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Beginning of Meiosis 1 </a:t>
            </a:r>
            <a:r>
              <a:rPr lang="en-US" dirty="0"/>
              <a:t>– the first meiotic division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Synapsis</a:t>
            </a:r>
            <a:r>
              <a:rPr lang="en-US" dirty="0">
                <a:highlight>
                  <a:srgbClr val="FFFF00"/>
                </a:highlight>
              </a:rPr>
              <a:t> occurs as the chromosomes migrate towards one another and pair up</a:t>
            </a:r>
          </a:p>
          <a:p>
            <a:endParaRPr lang="en-US" dirty="0"/>
          </a:p>
          <a:p>
            <a:r>
              <a:rPr lang="en-AU" dirty="0">
                <a:highlight>
                  <a:srgbClr val="FFFF00"/>
                </a:highlight>
              </a:rPr>
              <a:t>The paternal (father) and maternal (mother) homologues exchange DNA and this is called </a:t>
            </a:r>
            <a:r>
              <a:rPr lang="en-AU" b="1" dirty="0">
                <a:highlight>
                  <a:srgbClr val="FFFF00"/>
                </a:highlight>
              </a:rPr>
              <a:t>crossing over</a:t>
            </a:r>
          </a:p>
          <a:p>
            <a:endParaRPr lang="en-AU" dirty="0"/>
          </a:p>
          <a:p>
            <a:r>
              <a:rPr lang="en-AU" dirty="0"/>
              <a:t>The crossing over is random and results in </a:t>
            </a:r>
            <a:r>
              <a:rPr lang="en-AU" b="1" dirty="0">
                <a:highlight>
                  <a:srgbClr val="FFFF00"/>
                </a:highlight>
              </a:rPr>
              <a:t>random genetic variation</a:t>
            </a:r>
            <a:r>
              <a:rPr lang="en-AU" dirty="0">
                <a:highlight>
                  <a:srgbClr val="FFFF00"/>
                </a:highlight>
              </a:rPr>
              <a:t> in the resulting sex cells (egg/sperm)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C3492-36B1-4397-A6DB-99DB32EF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 t="2920" r="2390" b="1267"/>
          <a:stretch/>
        </p:blipFill>
        <p:spPr>
          <a:xfrm>
            <a:off x="7241641" y="101600"/>
            <a:ext cx="1739125" cy="21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4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455589-85B6-4F67-A3D4-6D417C1D09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259A3F-352A-4E2A-B078-735860371702}"/>
</file>

<file path=customXml/itemProps3.xml><?xml version="1.0" encoding="utf-8"?>
<ds:datastoreItem xmlns:ds="http://schemas.openxmlformats.org/officeDocument/2006/customXml" ds:itemID="{502EDCFC-5410-451D-9A86-2B35DD891357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daa21e55-63ad-464e-ae37-3f135e7c6d11"/>
    <ds:schemaRef ds:uri="2967a9fc-976b-42b5-912b-7e06731de9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5844</TotalTime>
  <Words>664</Words>
  <Application>Microsoft Office PowerPoint</Application>
  <PresentationFormat>On-screen Show (16:9)</PresentationFormat>
  <Paragraphs>85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I can describe how meiosis relates to DNA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can describe how meiosis relates to DNA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FORTE Robert [Southern River College]</cp:lastModifiedBy>
  <cp:revision>26</cp:revision>
  <dcterms:created xsi:type="dcterms:W3CDTF">2019-10-27T08:38:08Z</dcterms:created>
  <dcterms:modified xsi:type="dcterms:W3CDTF">2021-02-16T07:27:42Z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