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0"/>
  </p:notesMasterIdLst>
  <p:handoutMasterIdLst>
    <p:handoutMasterId r:id="rId21"/>
  </p:handoutMasterIdLst>
  <p:sldIdLst>
    <p:sldId id="265" r:id="rId2"/>
    <p:sldId id="264" r:id="rId3"/>
    <p:sldId id="297" r:id="rId4"/>
    <p:sldId id="261" r:id="rId5"/>
    <p:sldId id="272" r:id="rId6"/>
    <p:sldId id="283" r:id="rId7"/>
    <p:sldId id="298" r:id="rId8"/>
    <p:sldId id="290" r:id="rId9"/>
    <p:sldId id="291" r:id="rId10"/>
    <p:sldId id="292" r:id="rId11"/>
    <p:sldId id="299" r:id="rId12"/>
    <p:sldId id="294" r:id="rId13"/>
    <p:sldId id="295" r:id="rId14"/>
    <p:sldId id="296" r:id="rId15"/>
    <p:sldId id="281" r:id="rId16"/>
    <p:sldId id="287" r:id="rId17"/>
    <p:sldId id="282" r:id="rId18"/>
    <p:sldId id="288" r:id="rId19"/>
  </p:sldIdLst>
  <p:sldSz cx="7772400" cy="100584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acher Resources" id="{F0FE9AF2-E47B-4151-80DF-50A490001637}">
          <p14:sldIdLst>
            <p14:sldId id="265"/>
            <p14:sldId id="264"/>
          </p14:sldIdLst>
        </p14:section>
        <p14:section name="Dependent Inquiry" id="{EC45DA95-75D5-4CCE-9D22-7B1622B379AA}">
          <p14:sldIdLst>
            <p14:sldId id="297"/>
            <p14:sldId id="261"/>
            <p14:sldId id="272"/>
            <p14:sldId id="283"/>
          </p14:sldIdLst>
        </p14:section>
        <p14:section name="Answer Key" id="{087D928E-397C-42BA-968E-F7C8AA4DA5DC}">
          <p14:sldIdLst>
            <p14:sldId id="298"/>
            <p14:sldId id="290"/>
            <p14:sldId id="291"/>
            <p14:sldId id="292"/>
          </p14:sldIdLst>
        </p14:section>
        <p14:section name="Modified Inquiry" id="{2223AFC5-18A0-4A46-892F-8BDC83EDD4C2}">
          <p14:sldIdLst>
            <p14:sldId id="299"/>
            <p14:sldId id="294"/>
            <p14:sldId id="295"/>
            <p14:sldId id="296"/>
          </p14:sldIdLst>
        </p14:section>
        <p14:section name="Independent Inquiry" id="{987CE7FA-4D86-42AE-8728-4DA19DA1835B}">
          <p14:sldIdLst>
            <p14:sldId id="281"/>
            <p14:sldId id="287"/>
            <p14:sldId id="282"/>
            <p14:sldId id="28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Kesler" initials="CK" lastIdx="1" clrIdx="0">
    <p:extLst/>
  </p:cmAuthor>
  <p:cmAuthor id="2" name="Chris Kesler" initials="CK [2]" lastIdx="1" clrIdx="1">
    <p:extLst/>
  </p:cmAuthor>
  <p:cmAuthor id="3" name="Chris Kesler" initials="CK [3]" lastIdx="1" clrIdx="2">
    <p:extLst/>
  </p:cmAuthor>
  <p:cmAuthor id="4" name="Chris Kesler" initials="CK [4]" lastIdx="1" clrIdx="3">
    <p:extLst/>
  </p:cmAuthor>
  <p:cmAuthor id="5" name="Chris Kesler" initials="CK [5]" lastIdx="1" clrIdx="4">
    <p:extLst/>
  </p:cmAuthor>
  <p:cmAuthor id="6" name="Vance, Debra" initials="VD" lastIdx="0"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39" autoAdjust="0"/>
    <p:restoredTop sz="94696"/>
  </p:normalViewPr>
  <p:slideViewPr>
    <p:cSldViewPr snapToGrid="0" snapToObjects="1">
      <p:cViewPr varScale="1">
        <p:scale>
          <a:sx n="63" d="100"/>
          <a:sy n="63" d="100"/>
        </p:scale>
        <p:origin x="248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r>
              <a:rPr lang="en-US" dirty="0"/>
              <a:t>Title and Logo</a:t>
            </a:r>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1F818C9F-EF67-8B48-98B1-DB1AC9FC1AD4}" type="datetimeFigureOut">
              <a:rPr lang="en-US" smtClean="0"/>
              <a:t>5/18/2018</a:t>
            </a:fld>
            <a:endParaRPr lang="en-US" dirty="0"/>
          </a:p>
        </p:txBody>
      </p:sp>
      <p:sp>
        <p:nvSpPr>
          <p:cNvPr id="4" name="Footer Placeholder 3"/>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4FAB7BFB-E804-1141-B6A2-3E7F7F2CAAE6}" type="slidenum">
              <a:rPr lang="en-US" smtClean="0"/>
              <a:t>‹#›</a:t>
            </a:fld>
            <a:endParaRPr lang="en-US" dirty="0"/>
          </a:p>
        </p:txBody>
      </p:sp>
    </p:spTree>
    <p:extLst>
      <p:ext uri="{BB962C8B-B14F-4D97-AF65-F5344CB8AC3E}">
        <p14:creationId xmlns:p14="http://schemas.microsoft.com/office/powerpoint/2010/main" val="49271984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r>
              <a:rPr lang="en-US" dirty="0"/>
              <a:t>Title and Logo</a:t>
            </a:r>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F681EC4E-6740-1B4A-B3EC-A00C1A88CAB0}" type="datetimeFigureOut">
              <a:rPr lang="en-US" smtClean="0"/>
              <a:t>5/18/2018</a:t>
            </a:fld>
            <a:endParaRPr lang="en-US" dirty="0"/>
          </a:p>
        </p:txBody>
      </p:sp>
      <p:sp>
        <p:nvSpPr>
          <p:cNvPr id="4" name="Slide Image Placeholder 3"/>
          <p:cNvSpPr>
            <a:spLocks noGrp="1" noRot="1" noChangeAspect="1"/>
          </p:cNvSpPr>
          <p:nvPr>
            <p:ph type="sldImg" idx="2"/>
          </p:nvPr>
        </p:nvSpPr>
        <p:spPr>
          <a:xfrm>
            <a:off x="2327275" y="1173163"/>
            <a:ext cx="2447925" cy="3168650"/>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8E6860DC-7DAC-1D4C-8CB7-D53321C3DB27}" type="slidenum">
              <a:rPr lang="en-US" smtClean="0"/>
              <a:t>‹#›</a:t>
            </a:fld>
            <a:endParaRPr lang="en-US" dirty="0"/>
          </a:p>
        </p:txBody>
      </p:sp>
    </p:spTree>
    <p:extLst>
      <p:ext uri="{BB962C8B-B14F-4D97-AF65-F5344CB8AC3E}">
        <p14:creationId xmlns:p14="http://schemas.microsoft.com/office/powerpoint/2010/main" val="230651917"/>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2017025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3045457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3487855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922778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3573367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457595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2288210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2724380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2702390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656443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1525716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3668569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1090443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422257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2113294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1674114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724403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2866373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KS Basic">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89ADB96C-4C1B-4B19-B1D8-E53D999A901B}"/>
              </a:ext>
            </a:extLst>
          </p:cNvPr>
          <p:cNvSpPr>
            <a:spLocks noGrp="1"/>
          </p:cNvSpPr>
          <p:nvPr>
            <p:ph type="body" sz="quarter" idx="12"/>
          </p:nvPr>
        </p:nvSpPr>
        <p:spPr>
          <a:xfrm>
            <a:off x="135020" y="210463"/>
            <a:ext cx="5321400" cy="763898"/>
          </a:xfrm>
          <a:prstGeom prst="rect">
            <a:avLst/>
          </a:prstGeom>
        </p:spPr>
        <p:txBody>
          <a:bodyPr/>
          <a:lstStyle>
            <a:lvl1pPr marL="0" indent="0">
              <a:buFontTx/>
              <a:buNone/>
              <a:defRPr sz="1800" b="1">
                <a:latin typeface="Verdana" panose="020B0604030504040204" pitchFamily="34" charset="0"/>
                <a:ea typeface="Verdana" panose="020B0604030504040204" pitchFamily="34" charset="0"/>
                <a:cs typeface="Verdana" panose="020B0604030504040204" pitchFamily="34" charset="0"/>
              </a:defRPr>
            </a:lvl1pPr>
            <a:lvl2pPr marL="388620" indent="0">
              <a:buFontTx/>
              <a:buNone/>
              <a:defRPr sz="1600">
                <a:latin typeface="Verdana" panose="020B0604030504040204" pitchFamily="34" charset="0"/>
                <a:ea typeface="Verdana" panose="020B0604030504040204" pitchFamily="34" charset="0"/>
                <a:cs typeface="Verdana" panose="020B0604030504040204" pitchFamily="34" charset="0"/>
              </a:defRPr>
            </a:lvl2pPr>
            <a:lvl3pPr marL="777240" indent="0">
              <a:buFontTx/>
              <a:buNone/>
              <a:defRPr sz="1400">
                <a:latin typeface="Verdana" panose="020B0604030504040204" pitchFamily="34" charset="0"/>
                <a:ea typeface="Verdana" panose="020B0604030504040204" pitchFamily="34" charset="0"/>
                <a:cs typeface="Verdana" panose="020B0604030504040204" pitchFamily="34" charset="0"/>
              </a:defRPr>
            </a:lvl3pPr>
            <a:lvl4pPr marL="1165860" indent="0">
              <a:buFontTx/>
              <a:buNone/>
              <a:defRPr sz="1200">
                <a:latin typeface="Verdana" panose="020B0604030504040204" pitchFamily="34" charset="0"/>
                <a:ea typeface="Verdana" panose="020B0604030504040204" pitchFamily="34" charset="0"/>
                <a:cs typeface="Verdana" panose="020B0604030504040204" pitchFamily="34" charset="0"/>
              </a:defRPr>
            </a:lvl4pPr>
            <a:lvl5pPr marL="1554480" indent="0">
              <a:buFontTx/>
              <a:buNone/>
              <a:defRPr sz="1000">
                <a:latin typeface="Verdana" panose="020B0604030504040204" pitchFamily="34" charset="0"/>
                <a:ea typeface="Verdana" panose="020B0604030504040204" pitchFamily="34" charset="0"/>
                <a:cs typeface="Verdan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KS Dependent ">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D6FEDE-B603-4A04-8C51-7F70DB2E3C0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0944" y="52783"/>
            <a:ext cx="610970" cy="610970"/>
          </a:xfrm>
          <a:prstGeom prst="rect">
            <a:avLst/>
          </a:prstGeom>
        </p:spPr>
      </p:pic>
      <p:sp>
        <p:nvSpPr>
          <p:cNvPr id="11" name="Text Placeholder 9">
            <a:extLst>
              <a:ext uri="{FF2B5EF4-FFF2-40B4-BE49-F238E27FC236}">
                <a16:creationId xmlns:a16="http://schemas.microsoft.com/office/drawing/2014/main" id="{AC447AE0-702D-4962-9A7E-8DC49F3A56B3}"/>
              </a:ext>
            </a:extLst>
          </p:cNvPr>
          <p:cNvSpPr>
            <a:spLocks noGrp="1"/>
          </p:cNvSpPr>
          <p:nvPr>
            <p:ph type="body" sz="quarter" idx="12"/>
          </p:nvPr>
        </p:nvSpPr>
        <p:spPr>
          <a:xfrm>
            <a:off x="135020" y="210463"/>
            <a:ext cx="5321400" cy="763898"/>
          </a:xfrm>
          <a:prstGeom prst="rect">
            <a:avLst/>
          </a:prstGeom>
        </p:spPr>
        <p:txBody>
          <a:bodyPr/>
          <a:lstStyle>
            <a:lvl1pPr marL="0" indent="0">
              <a:buFontTx/>
              <a:buNone/>
              <a:defRPr sz="1800" b="1">
                <a:latin typeface="Verdana" panose="020B0604030504040204" pitchFamily="34" charset="0"/>
                <a:ea typeface="Verdana" panose="020B0604030504040204" pitchFamily="34" charset="0"/>
                <a:cs typeface="Verdana" panose="020B0604030504040204" pitchFamily="34" charset="0"/>
              </a:defRPr>
            </a:lvl1pPr>
            <a:lvl2pPr marL="388620" indent="0">
              <a:buFontTx/>
              <a:buNone/>
              <a:defRPr sz="1600">
                <a:latin typeface="Verdana" panose="020B0604030504040204" pitchFamily="34" charset="0"/>
                <a:ea typeface="Verdana" panose="020B0604030504040204" pitchFamily="34" charset="0"/>
                <a:cs typeface="Verdana" panose="020B0604030504040204" pitchFamily="34" charset="0"/>
              </a:defRPr>
            </a:lvl2pPr>
            <a:lvl3pPr marL="777240" indent="0">
              <a:buFontTx/>
              <a:buNone/>
              <a:defRPr sz="1400">
                <a:latin typeface="Verdana" panose="020B0604030504040204" pitchFamily="34" charset="0"/>
                <a:ea typeface="Verdana" panose="020B0604030504040204" pitchFamily="34" charset="0"/>
                <a:cs typeface="Verdana" panose="020B0604030504040204" pitchFamily="34" charset="0"/>
              </a:defRPr>
            </a:lvl3pPr>
            <a:lvl4pPr marL="1165860" indent="0">
              <a:buFontTx/>
              <a:buNone/>
              <a:defRPr sz="1200">
                <a:latin typeface="Verdana" panose="020B0604030504040204" pitchFamily="34" charset="0"/>
                <a:ea typeface="Verdana" panose="020B0604030504040204" pitchFamily="34" charset="0"/>
                <a:cs typeface="Verdana" panose="020B0604030504040204" pitchFamily="34" charset="0"/>
              </a:defRPr>
            </a:lvl4pPr>
            <a:lvl5pPr marL="1554480" indent="0">
              <a:buFontTx/>
              <a:buNone/>
              <a:defRPr sz="1000">
                <a:latin typeface="Verdana" panose="020B0604030504040204" pitchFamily="34" charset="0"/>
                <a:ea typeface="Verdana" panose="020B0604030504040204" pitchFamily="34" charset="0"/>
                <a:cs typeface="Verdan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1996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S Dependent w Name-Date ">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D6FEDE-B603-4A04-8C51-7F70DB2E3C0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0944" y="52783"/>
            <a:ext cx="610970" cy="610970"/>
          </a:xfrm>
          <a:prstGeom prst="rect">
            <a:avLst/>
          </a:prstGeom>
        </p:spPr>
      </p:pic>
      <p:sp>
        <p:nvSpPr>
          <p:cNvPr id="11" name="Text Placeholder 9">
            <a:extLst>
              <a:ext uri="{FF2B5EF4-FFF2-40B4-BE49-F238E27FC236}">
                <a16:creationId xmlns:a16="http://schemas.microsoft.com/office/drawing/2014/main" id="{AC447AE0-702D-4962-9A7E-8DC49F3A56B3}"/>
              </a:ext>
            </a:extLst>
          </p:cNvPr>
          <p:cNvSpPr>
            <a:spLocks noGrp="1"/>
          </p:cNvSpPr>
          <p:nvPr>
            <p:ph type="body" sz="quarter" idx="12"/>
          </p:nvPr>
        </p:nvSpPr>
        <p:spPr>
          <a:xfrm>
            <a:off x="135020" y="555244"/>
            <a:ext cx="5321400" cy="763898"/>
          </a:xfrm>
          <a:prstGeom prst="rect">
            <a:avLst/>
          </a:prstGeom>
        </p:spPr>
        <p:txBody>
          <a:bodyPr/>
          <a:lstStyle>
            <a:lvl1pPr marL="0" indent="0">
              <a:buFontTx/>
              <a:buNone/>
              <a:defRPr sz="1800" b="1">
                <a:latin typeface="Verdana" panose="020B0604030504040204" pitchFamily="34" charset="0"/>
                <a:ea typeface="Verdana" panose="020B0604030504040204" pitchFamily="34" charset="0"/>
                <a:cs typeface="Verdana" panose="020B0604030504040204" pitchFamily="34" charset="0"/>
              </a:defRPr>
            </a:lvl1pPr>
            <a:lvl2pPr marL="388620" indent="0">
              <a:buFontTx/>
              <a:buNone/>
              <a:defRPr sz="1600">
                <a:latin typeface="Verdana" panose="020B0604030504040204" pitchFamily="34" charset="0"/>
                <a:ea typeface="Verdana" panose="020B0604030504040204" pitchFamily="34" charset="0"/>
                <a:cs typeface="Verdana" panose="020B0604030504040204" pitchFamily="34" charset="0"/>
              </a:defRPr>
            </a:lvl2pPr>
            <a:lvl3pPr marL="777240" indent="0">
              <a:buFontTx/>
              <a:buNone/>
              <a:defRPr sz="1400">
                <a:latin typeface="Verdana" panose="020B0604030504040204" pitchFamily="34" charset="0"/>
                <a:ea typeface="Verdana" panose="020B0604030504040204" pitchFamily="34" charset="0"/>
                <a:cs typeface="Verdana" panose="020B0604030504040204" pitchFamily="34" charset="0"/>
              </a:defRPr>
            </a:lvl3pPr>
            <a:lvl4pPr marL="1165860" indent="0">
              <a:buFontTx/>
              <a:buNone/>
              <a:defRPr sz="1200">
                <a:latin typeface="Verdana" panose="020B0604030504040204" pitchFamily="34" charset="0"/>
                <a:ea typeface="Verdana" panose="020B0604030504040204" pitchFamily="34" charset="0"/>
                <a:cs typeface="Verdana" panose="020B0604030504040204" pitchFamily="34" charset="0"/>
              </a:defRPr>
            </a:lvl4pPr>
            <a:lvl5pPr marL="1554480" indent="0">
              <a:buFontTx/>
              <a:buNone/>
              <a:defRPr sz="1000">
                <a:latin typeface="Verdana" panose="020B0604030504040204" pitchFamily="34" charset="0"/>
                <a:ea typeface="Verdana" panose="020B0604030504040204" pitchFamily="34" charset="0"/>
                <a:cs typeface="Verdan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61F27707-B109-4EE3-A964-9A5F36401AAE}"/>
              </a:ext>
            </a:extLst>
          </p:cNvPr>
          <p:cNvSpPr txBox="1"/>
          <p:nvPr userDrawn="1"/>
        </p:nvSpPr>
        <p:spPr>
          <a:xfrm>
            <a:off x="135020" y="7813"/>
            <a:ext cx="5321400" cy="523220"/>
          </a:xfrm>
          <a:prstGeom prst="rect">
            <a:avLst/>
          </a:prstGeom>
          <a:noFill/>
        </p:spPr>
        <p:txBody>
          <a:bodyPr wrap="square" rtlCol="0">
            <a:spAutoFit/>
          </a:bodyPr>
          <a:lstStyle/>
          <a:p>
            <a:r>
              <a:rPr lang="en-US" sz="1400" b="0" dirty="0">
                <a:latin typeface="Verdana" panose="020B0604030504040204" pitchFamily="34" charset="0"/>
                <a:ea typeface="Verdana" panose="020B0604030504040204" pitchFamily="34" charset="0"/>
                <a:cs typeface="Verdana" panose="020B0604030504040204" pitchFamily="34" charset="0"/>
              </a:rPr>
              <a:t>Name(s):_____________________________________</a:t>
            </a:r>
          </a:p>
          <a:p>
            <a:r>
              <a:rPr lang="en-US" sz="1400" b="0" dirty="0">
                <a:latin typeface="Verdana" panose="020B0604030504040204" pitchFamily="34" charset="0"/>
                <a:ea typeface="Verdana" panose="020B0604030504040204" pitchFamily="34" charset="0"/>
                <a:cs typeface="Verdana" panose="020B0604030504040204" pitchFamily="34" charset="0"/>
              </a:rPr>
              <a:t>Date:_______</a:t>
            </a:r>
          </a:p>
        </p:txBody>
      </p:sp>
    </p:spTree>
    <p:extLst>
      <p:ext uri="{BB962C8B-B14F-4D97-AF65-F5344CB8AC3E}">
        <p14:creationId xmlns:p14="http://schemas.microsoft.com/office/powerpoint/2010/main" val="905247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S Modifie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38B8524-AFE4-4B59-BA8E-A03391D19C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92898" y="-3309"/>
            <a:ext cx="667062" cy="667062"/>
          </a:xfrm>
          <a:prstGeom prst="rect">
            <a:avLst/>
          </a:prstGeom>
        </p:spPr>
      </p:pic>
      <p:sp>
        <p:nvSpPr>
          <p:cNvPr id="9" name="Text Placeholder 9">
            <a:extLst>
              <a:ext uri="{FF2B5EF4-FFF2-40B4-BE49-F238E27FC236}">
                <a16:creationId xmlns:a16="http://schemas.microsoft.com/office/drawing/2014/main" id="{78640055-E2E4-42D1-99EE-33713585CE03}"/>
              </a:ext>
            </a:extLst>
          </p:cNvPr>
          <p:cNvSpPr>
            <a:spLocks noGrp="1"/>
          </p:cNvSpPr>
          <p:nvPr>
            <p:ph type="body" sz="quarter" idx="12"/>
          </p:nvPr>
        </p:nvSpPr>
        <p:spPr>
          <a:xfrm>
            <a:off x="135020" y="210463"/>
            <a:ext cx="5321400" cy="763898"/>
          </a:xfrm>
          <a:prstGeom prst="rect">
            <a:avLst/>
          </a:prstGeom>
        </p:spPr>
        <p:txBody>
          <a:bodyPr/>
          <a:lstStyle>
            <a:lvl1pPr marL="0" indent="0">
              <a:buFontTx/>
              <a:buNone/>
              <a:defRPr sz="1800" b="1">
                <a:latin typeface="Verdana" panose="020B0604030504040204" pitchFamily="34" charset="0"/>
                <a:ea typeface="Verdana" panose="020B0604030504040204" pitchFamily="34" charset="0"/>
                <a:cs typeface="Verdana" panose="020B0604030504040204" pitchFamily="34" charset="0"/>
              </a:defRPr>
            </a:lvl1pPr>
            <a:lvl2pPr marL="388620" indent="0">
              <a:buFontTx/>
              <a:buNone/>
              <a:defRPr sz="1600">
                <a:latin typeface="Verdana" panose="020B0604030504040204" pitchFamily="34" charset="0"/>
                <a:ea typeface="Verdana" panose="020B0604030504040204" pitchFamily="34" charset="0"/>
                <a:cs typeface="Verdana" panose="020B0604030504040204" pitchFamily="34" charset="0"/>
              </a:defRPr>
            </a:lvl2pPr>
            <a:lvl3pPr marL="777240" indent="0">
              <a:buFontTx/>
              <a:buNone/>
              <a:defRPr sz="1400">
                <a:latin typeface="Verdana" panose="020B0604030504040204" pitchFamily="34" charset="0"/>
                <a:ea typeface="Verdana" panose="020B0604030504040204" pitchFamily="34" charset="0"/>
                <a:cs typeface="Verdana" panose="020B0604030504040204" pitchFamily="34" charset="0"/>
              </a:defRPr>
            </a:lvl3pPr>
            <a:lvl4pPr marL="1165860" indent="0">
              <a:buFontTx/>
              <a:buNone/>
              <a:defRPr sz="1200">
                <a:latin typeface="Verdana" panose="020B0604030504040204" pitchFamily="34" charset="0"/>
                <a:ea typeface="Verdana" panose="020B0604030504040204" pitchFamily="34" charset="0"/>
                <a:cs typeface="Verdana" panose="020B0604030504040204" pitchFamily="34" charset="0"/>
              </a:defRPr>
            </a:lvl4pPr>
            <a:lvl5pPr marL="1554480" indent="0">
              <a:buFontTx/>
              <a:buNone/>
              <a:defRPr sz="1000">
                <a:latin typeface="Verdana" panose="020B0604030504040204" pitchFamily="34" charset="0"/>
                <a:ea typeface="Verdana" panose="020B0604030504040204" pitchFamily="34" charset="0"/>
                <a:cs typeface="Verdan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524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S Modified w Name-Dat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38B8524-AFE4-4B59-BA8E-A03391D19C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92898" y="-3309"/>
            <a:ext cx="667062" cy="667062"/>
          </a:xfrm>
          <a:prstGeom prst="rect">
            <a:avLst/>
          </a:prstGeom>
        </p:spPr>
      </p:pic>
      <p:sp>
        <p:nvSpPr>
          <p:cNvPr id="4" name="Text Placeholder 9">
            <a:extLst>
              <a:ext uri="{FF2B5EF4-FFF2-40B4-BE49-F238E27FC236}">
                <a16:creationId xmlns:a16="http://schemas.microsoft.com/office/drawing/2014/main" id="{FBF2AEB9-2094-4502-BE2A-4A0BF8C65FFF}"/>
              </a:ext>
            </a:extLst>
          </p:cNvPr>
          <p:cNvSpPr>
            <a:spLocks noGrp="1"/>
          </p:cNvSpPr>
          <p:nvPr>
            <p:ph type="body" sz="quarter" idx="12"/>
          </p:nvPr>
        </p:nvSpPr>
        <p:spPr>
          <a:xfrm>
            <a:off x="135020" y="555244"/>
            <a:ext cx="5321400" cy="763898"/>
          </a:xfrm>
          <a:prstGeom prst="rect">
            <a:avLst/>
          </a:prstGeom>
        </p:spPr>
        <p:txBody>
          <a:bodyPr/>
          <a:lstStyle>
            <a:lvl1pPr marL="0" indent="0">
              <a:buFontTx/>
              <a:buNone/>
              <a:defRPr sz="1800" b="1">
                <a:latin typeface="Verdana" panose="020B0604030504040204" pitchFamily="34" charset="0"/>
                <a:ea typeface="Verdana" panose="020B0604030504040204" pitchFamily="34" charset="0"/>
                <a:cs typeface="Verdana" panose="020B0604030504040204" pitchFamily="34" charset="0"/>
              </a:defRPr>
            </a:lvl1pPr>
            <a:lvl2pPr marL="388620" indent="0">
              <a:buFontTx/>
              <a:buNone/>
              <a:defRPr sz="1600">
                <a:latin typeface="Verdana" panose="020B0604030504040204" pitchFamily="34" charset="0"/>
                <a:ea typeface="Verdana" panose="020B0604030504040204" pitchFamily="34" charset="0"/>
                <a:cs typeface="Verdana" panose="020B0604030504040204" pitchFamily="34" charset="0"/>
              </a:defRPr>
            </a:lvl2pPr>
            <a:lvl3pPr marL="777240" indent="0">
              <a:buFontTx/>
              <a:buNone/>
              <a:defRPr sz="1400">
                <a:latin typeface="Verdana" panose="020B0604030504040204" pitchFamily="34" charset="0"/>
                <a:ea typeface="Verdana" panose="020B0604030504040204" pitchFamily="34" charset="0"/>
                <a:cs typeface="Verdana" panose="020B0604030504040204" pitchFamily="34" charset="0"/>
              </a:defRPr>
            </a:lvl3pPr>
            <a:lvl4pPr marL="1165860" indent="0">
              <a:buFontTx/>
              <a:buNone/>
              <a:defRPr sz="1200">
                <a:latin typeface="Verdana" panose="020B0604030504040204" pitchFamily="34" charset="0"/>
                <a:ea typeface="Verdana" panose="020B0604030504040204" pitchFamily="34" charset="0"/>
                <a:cs typeface="Verdana" panose="020B0604030504040204" pitchFamily="34" charset="0"/>
              </a:defRPr>
            </a:lvl4pPr>
            <a:lvl5pPr marL="1554480" indent="0">
              <a:buFontTx/>
              <a:buNone/>
              <a:defRPr sz="1000">
                <a:latin typeface="Verdana" panose="020B0604030504040204" pitchFamily="34" charset="0"/>
                <a:ea typeface="Verdana" panose="020B0604030504040204" pitchFamily="34" charset="0"/>
                <a:cs typeface="Verdan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EEC65D4D-9CCE-49B9-A5CF-1CFB40490D30}"/>
              </a:ext>
            </a:extLst>
          </p:cNvPr>
          <p:cNvSpPr txBox="1"/>
          <p:nvPr userDrawn="1"/>
        </p:nvSpPr>
        <p:spPr>
          <a:xfrm>
            <a:off x="135020" y="7813"/>
            <a:ext cx="5321400" cy="523220"/>
          </a:xfrm>
          <a:prstGeom prst="rect">
            <a:avLst/>
          </a:prstGeom>
          <a:noFill/>
        </p:spPr>
        <p:txBody>
          <a:bodyPr wrap="square" rtlCol="0">
            <a:spAutoFit/>
          </a:bodyPr>
          <a:lstStyle/>
          <a:p>
            <a:r>
              <a:rPr lang="en-US" sz="1400" b="0" dirty="0">
                <a:latin typeface="Verdana" panose="020B0604030504040204" pitchFamily="34" charset="0"/>
                <a:ea typeface="Verdana" panose="020B0604030504040204" pitchFamily="34" charset="0"/>
                <a:cs typeface="Verdana" panose="020B0604030504040204" pitchFamily="34" charset="0"/>
              </a:rPr>
              <a:t>Name(s):_____________________________________</a:t>
            </a:r>
          </a:p>
          <a:p>
            <a:r>
              <a:rPr lang="en-US" sz="1400" b="0" dirty="0">
                <a:latin typeface="Verdana" panose="020B0604030504040204" pitchFamily="34" charset="0"/>
                <a:ea typeface="Verdana" panose="020B0604030504040204" pitchFamily="34" charset="0"/>
                <a:cs typeface="Verdana" panose="020B0604030504040204" pitchFamily="34" charset="0"/>
              </a:rPr>
              <a:t>Date:_______</a:t>
            </a:r>
          </a:p>
        </p:txBody>
      </p:sp>
    </p:spTree>
    <p:extLst>
      <p:ext uri="{BB962C8B-B14F-4D97-AF65-F5344CB8AC3E}">
        <p14:creationId xmlns:p14="http://schemas.microsoft.com/office/powerpoint/2010/main" val="3778290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S Independ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7467E4F-CCB4-4375-A336-98C854D49C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18995" y="48886"/>
            <a:ext cx="614867" cy="614867"/>
          </a:xfrm>
          <a:prstGeom prst="rect">
            <a:avLst/>
          </a:prstGeom>
        </p:spPr>
      </p:pic>
      <p:sp>
        <p:nvSpPr>
          <p:cNvPr id="8" name="Text Placeholder 9">
            <a:extLst>
              <a:ext uri="{FF2B5EF4-FFF2-40B4-BE49-F238E27FC236}">
                <a16:creationId xmlns:a16="http://schemas.microsoft.com/office/drawing/2014/main" id="{1BAFFAAD-E5F8-420E-A40D-7DC1864D3867}"/>
              </a:ext>
            </a:extLst>
          </p:cNvPr>
          <p:cNvSpPr>
            <a:spLocks noGrp="1"/>
          </p:cNvSpPr>
          <p:nvPr>
            <p:ph type="body" sz="quarter" idx="12"/>
          </p:nvPr>
        </p:nvSpPr>
        <p:spPr>
          <a:xfrm>
            <a:off x="135020" y="210463"/>
            <a:ext cx="5321400" cy="763898"/>
          </a:xfrm>
          <a:prstGeom prst="rect">
            <a:avLst/>
          </a:prstGeom>
        </p:spPr>
        <p:txBody>
          <a:bodyPr/>
          <a:lstStyle>
            <a:lvl1pPr marL="0" indent="0">
              <a:buFontTx/>
              <a:buNone/>
              <a:defRPr sz="1800" b="1">
                <a:latin typeface="Verdana" panose="020B0604030504040204" pitchFamily="34" charset="0"/>
                <a:ea typeface="Verdana" panose="020B0604030504040204" pitchFamily="34" charset="0"/>
                <a:cs typeface="Verdana" panose="020B0604030504040204" pitchFamily="34" charset="0"/>
              </a:defRPr>
            </a:lvl1pPr>
            <a:lvl2pPr marL="388620" indent="0">
              <a:buFontTx/>
              <a:buNone/>
              <a:defRPr sz="1600">
                <a:latin typeface="Verdana" panose="020B0604030504040204" pitchFamily="34" charset="0"/>
                <a:ea typeface="Verdana" panose="020B0604030504040204" pitchFamily="34" charset="0"/>
                <a:cs typeface="Verdana" panose="020B0604030504040204" pitchFamily="34" charset="0"/>
              </a:defRPr>
            </a:lvl2pPr>
            <a:lvl3pPr marL="777240" indent="0">
              <a:buFontTx/>
              <a:buNone/>
              <a:defRPr sz="1400">
                <a:latin typeface="Verdana" panose="020B0604030504040204" pitchFamily="34" charset="0"/>
                <a:ea typeface="Verdana" panose="020B0604030504040204" pitchFamily="34" charset="0"/>
                <a:cs typeface="Verdana" panose="020B0604030504040204" pitchFamily="34" charset="0"/>
              </a:defRPr>
            </a:lvl3pPr>
            <a:lvl4pPr marL="1165860" indent="0">
              <a:buFontTx/>
              <a:buNone/>
              <a:defRPr sz="1200">
                <a:latin typeface="Verdana" panose="020B0604030504040204" pitchFamily="34" charset="0"/>
                <a:ea typeface="Verdana" panose="020B0604030504040204" pitchFamily="34" charset="0"/>
                <a:cs typeface="Verdana" panose="020B0604030504040204" pitchFamily="34" charset="0"/>
              </a:defRPr>
            </a:lvl4pPr>
            <a:lvl5pPr marL="1554480" indent="0">
              <a:buFontTx/>
              <a:buNone/>
              <a:defRPr sz="1000">
                <a:latin typeface="Verdana" panose="020B0604030504040204" pitchFamily="34" charset="0"/>
                <a:ea typeface="Verdana" panose="020B0604030504040204" pitchFamily="34" charset="0"/>
                <a:cs typeface="Verdan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5907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S Independent w Name-Da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7467E4F-CCB4-4375-A336-98C854D49C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18995" y="48886"/>
            <a:ext cx="614867" cy="614867"/>
          </a:xfrm>
          <a:prstGeom prst="rect">
            <a:avLst/>
          </a:prstGeom>
        </p:spPr>
      </p:pic>
      <p:sp>
        <p:nvSpPr>
          <p:cNvPr id="4" name="Text Placeholder 9">
            <a:extLst>
              <a:ext uri="{FF2B5EF4-FFF2-40B4-BE49-F238E27FC236}">
                <a16:creationId xmlns:a16="http://schemas.microsoft.com/office/drawing/2014/main" id="{EFE3D8BC-3D0E-4D5A-827B-36722EBC99DB}"/>
              </a:ext>
            </a:extLst>
          </p:cNvPr>
          <p:cNvSpPr>
            <a:spLocks noGrp="1"/>
          </p:cNvSpPr>
          <p:nvPr>
            <p:ph type="body" sz="quarter" idx="12"/>
          </p:nvPr>
        </p:nvSpPr>
        <p:spPr>
          <a:xfrm>
            <a:off x="135020" y="555244"/>
            <a:ext cx="5321400" cy="763898"/>
          </a:xfrm>
          <a:prstGeom prst="rect">
            <a:avLst/>
          </a:prstGeom>
        </p:spPr>
        <p:txBody>
          <a:bodyPr/>
          <a:lstStyle>
            <a:lvl1pPr marL="0" indent="0">
              <a:buFontTx/>
              <a:buNone/>
              <a:defRPr sz="1800" b="1">
                <a:latin typeface="Verdana" panose="020B0604030504040204" pitchFamily="34" charset="0"/>
                <a:ea typeface="Verdana" panose="020B0604030504040204" pitchFamily="34" charset="0"/>
                <a:cs typeface="Verdana" panose="020B0604030504040204" pitchFamily="34" charset="0"/>
              </a:defRPr>
            </a:lvl1pPr>
            <a:lvl2pPr marL="388620" indent="0">
              <a:buFontTx/>
              <a:buNone/>
              <a:defRPr sz="1600">
                <a:latin typeface="Verdana" panose="020B0604030504040204" pitchFamily="34" charset="0"/>
                <a:ea typeface="Verdana" panose="020B0604030504040204" pitchFamily="34" charset="0"/>
                <a:cs typeface="Verdana" panose="020B0604030504040204" pitchFamily="34" charset="0"/>
              </a:defRPr>
            </a:lvl2pPr>
            <a:lvl3pPr marL="777240" indent="0">
              <a:buFontTx/>
              <a:buNone/>
              <a:defRPr sz="1400">
                <a:latin typeface="Verdana" panose="020B0604030504040204" pitchFamily="34" charset="0"/>
                <a:ea typeface="Verdana" panose="020B0604030504040204" pitchFamily="34" charset="0"/>
                <a:cs typeface="Verdana" panose="020B0604030504040204" pitchFamily="34" charset="0"/>
              </a:defRPr>
            </a:lvl3pPr>
            <a:lvl4pPr marL="1165860" indent="0">
              <a:buFontTx/>
              <a:buNone/>
              <a:defRPr sz="1200">
                <a:latin typeface="Verdana" panose="020B0604030504040204" pitchFamily="34" charset="0"/>
                <a:ea typeface="Verdana" panose="020B0604030504040204" pitchFamily="34" charset="0"/>
                <a:cs typeface="Verdana" panose="020B0604030504040204" pitchFamily="34" charset="0"/>
              </a:defRPr>
            </a:lvl4pPr>
            <a:lvl5pPr marL="1554480" indent="0">
              <a:buFontTx/>
              <a:buNone/>
              <a:defRPr sz="1000">
                <a:latin typeface="Verdana" panose="020B0604030504040204" pitchFamily="34" charset="0"/>
                <a:ea typeface="Verdana" panose="020B0604030504040204" pitchFamily="34" charset="0"/>
                <a:cs typeface="Verdan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D3918BAD-C302-40B6-80A7-BEA6D40C5D61}"/>
              </a:ext>
            </a:extLst>
          </p:cNvPr>
          <p:cNvSpPr txBox="1"/>
          <p:nvPr userDrawn="1"/>
        </p:nvSpPr>
        <p:spPr>
          <a:xfrm>
            <a:off x="135020" y="7813"/>
            <a:ext cx="5321400" cy="523220"/>
          </a:xfrm>
          <a:prstGeom prst="rect">
            <a:avLst/>
          </a:prstGeom>
          <a:noFill/>
        </p:spPr>
        <p:txBody>
          <a:bodyPr wrap="square" rtlCol="0">
            <a:spAutoFit/>
          </a:bodyPr>
          <a:lstStyle/>
          <a:p>
            <a:r>
              <a:rPr lang="en-US" sz="1400" b="0" dirty="0">
                <a:latin typeface="Verdana" panose="020B0604030504040204" pitchFamily="34" charset="0"/>
                <a:ea typeface="Verdana" panose="020B0604030504040204" pitchFamily="34" charset="0"/>
                <a:cs typeface="Verdana" panose="020B0604030504040204" pitchFamily="34" charset="0"/>
              </a:rPr>
              <a:t>Name(s):_____________________________________</a:t>
            </a:r>
          </a:p>
          <a:p>
            <a:r>
              <a:rPr lang="en-US" sz="1400" b="0" dirty="0">
                <a:latin typeface="Verdana" panose="020B0604030504040204" pitchFamily="34" charset="0"/>
                <a:ea typeface="Verdana" panose="020B0604030504040204" pitchFamily="34" charset="0"/>
                <a:cs typeface="Verdana" panose="020B0604030504040204" pitchFamily="34" charset="0"/>
              </a:rPr>
              <a:t>Date:_______</a:t>
            </a:r>
          </a:p>
        </p:txBody>
      </p:sp>
    </p:spTree>
    <p:extLst>
      <p:ext uri="{BB962C8B-B14F-4D97-AF65-F5344CB8AC3E}">
        <p14:creationId xmlns:p14="http://schemas.microsoft.com/office/powerpoint/2010/main" val="3596407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S Half-Split Pag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D098C4-4B68-4801-AFD4-EDB2BF2A604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6212634" y="5029200"/>
            <a:ext cx="1024779" cy="614867"/>
          </a:xfrm>
          <a:prstGeom prst="rect">
            <a:avLst/>
          </a:prstGeom>
        </p:spPr>
      </p:pic>
      <p:pic>
        <p:nvPicPr>
          <p:cNvPr id="12" name="Picture 11">
            <a:extLst>
              <a:ext uri="{FF2B5EF4-FFF2-40B4-BE49-F238E27FC236}">
                <a16:creationId xmlns:a16="http://schemas.microsoft.com/office/drawing/2014/main" id="{C6800EE2-730F-4852-A929-2F6698E1BF67}"/>
              </a:ext>
            </a:extLst>
          </p:cNvPr>
          <p:cNvPicPr>
            <a:picLocks noChangeAspect="1"/>
          </p:cNvPicPr>
          <p:nvPr userDrawn="1"/>
        </p:nvPicPr>
        <p:blipFill>
          <a:blip r:embed="rId3"/>
          <a:stretch>
            <a:fillRect/>
          </a:stretch>
        </p:blipFill>
        <p:spPr>
          <a:xfrm>
            <a:off x="2572398" y="4492706"/>
            <a:ext cx="2627604" cy="536494"/>
          </a:xfrm>
          <a:prstGeom prst="rect">
            <a:avLst/>
          </a:prstGeom>
        </p:spPr>
      </p:pic>
      <p:cxnSp>
        <p:nvCxnSpPr>
          <p:cNvPr id="13" name="Straight Connector 12">
            <a:extLst>
              <a:ext uri="{FF2B5EF4-FFF2-40B4-BE49-F238E27FC236}">
                <a16:creationId xmlns:a16="http://schemas.microsoft.com/office/drawing/2014/main" id="{51143CA3-3B6F-4DBC-B424-A4600108A837}"/>
              </a:ext>
            </a:extLst>
          </p:cNvPr>
          <p:cNvCxnSpPr>
            <a:cxnSpLocks/>
          </p:cNvCxnSpPr>
          <p:nvPr userDrawn="1"/>
        </p:nvCxnSpPr>
        <p:spPr>
          <a:xfrm>
            <a:off x="0" y="4955823"/>
            <a:ext cx="777240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274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E2E774B-5AC7-46D0-93E0-C32368B64273}"/>
              </a:ext>
            </a:extLst>
          </p:cNvPr>
          <p:cNvPicPr>
            <a:picLocks noChangeAspect="1"/>
          </p:cNvPicPr>
          <p:nvPr userDrawn="1"/>
        </p:nvPicPr>
        <p:blipFill>
          <a:blip r:embed="rId10">
            <a:alphaModFix amt="50000"/>
            <a:extLst>
              <a:ext uri="{28A0092B-C50C-407E-A947-70E740481C1C}">
                <a14:useLocalDpi xmlns:a14="http://schemas.microsoft.com/office/drawing/2010/main" val="0"/>
              </a:ext>
            </a:extLst>
          </a:blip>
          <a:stretch>
            <a:fillRect/>
          </a:stretch>
        </p:blipFill>
        <p:spPr>
          <a:xfrm>
            <a:off x="6396438" y="48886"/>
            <a:ext cx="1024779" cy="614867"/>
          </a:xfrm>
          <a:prstGeom prst="rect">
            <a:avLst/>
          </a:prstGeom>
        </p:spPr>
      </p:pic>
      <p:pic>
        <p:nvPicPr>
          <p:cNvPr id="10" name="Picture 9">
            <a:extLst>
              <a:ext uri="{FF2B5EF4-FFF2-40B4-BE49-F238E27FC236}">
                <a16:creationId xmlns:a16="http://schemas.microsoft.com/office/drawing/2014/main" id="{798BADE8-13BC-4267-A10D-01C6C15B153C}"/>
              </a:ext>
            </a:extLst>
          </p:cNvPr>
          <p:cNvPicPr>
            <a:picLocks noChangeAspect="1"/>
          </p:cNvPicPr>
          <p:nvPr userDrawn="1"/>
        </p:nvPicPr>
        <p:blipFill>
          <a:blip r:embed="rId11"/>
          <a:stretch>
            <a:fillRect/>
          </a:stretch>
        </p:blipFill>
        <p:spPr>
          <a:xfrm>
            <a:off x="2572398" y="9332949"/>
            <a:ext cx="2627604" cy="536494"/>
          </a:xfrm>
          <a:prstGeom prst="rect">
            <a:avLst/>
          </a:prstGeom>
        </p:spPr>
      </p:pic>
    </p:spTree>
    <p:extLst>
      <p:ext uri="{BB962C8B-B14F-4D97-AF65-F5344CB8AC3E}">
        <p14:creationId xmlns:p14="http://schemas.microsoft.com/office/powerpoint/2010/main" val="21327973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7" r:id="rId3"/>
    <p:sldLayoutId id="2147483675" r:id="rId4"/>
    <p:sldLayoutId id="2147483678" r:id="rId5"/>
    <p:sldLayoutId id="2147483676" r:id="rId6"/>
    <p:sldLayoutId id="2147483679" r:id="rId7"/>
    <p:sldLayoutId id="2147483680" r:id="rId8"/>
  </p:sldLayoutIdLst>
  <p:hf sldNum="0" hdr="0"/>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5KKsLuRPsvU&amp;t=346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teacherspayteachers.com/Product/Genetics-Student-Led-Station-Lab-3132957" TargetMode="External"/><Relationship Id="rId5" Type="http://schemas.openxmlformats.org/officeDocument/2006/relationships/hyperlink" Target="https://www.teacherspayteachers.com/Product/Genetics-Complete-5E-Lesson-Plan-3133795" TargetMode="Externa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156259" y="2093679"/>
            <a:ext cx="7447547" cy="1201823"/>
          </a:xfrm>
          <a:prstGeom prst="rect">
            <a:avLst/>
          </a:prstGeom>
        </p:spPr>
        <p:txBody>
          <a:bodyPr vert="horz" lIns="91440" tIns="45720" rIns="91440" bIns="45720"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sp>
        <p:nvSpPr>
          <p:cNvPr id="9" name="Subtitle 2"/>
          <p:cNvSpPr txBox="1">
            <a:spLocks/>
          </p:cNvSpPr>
          <p:nvPr/>
        </p:nvSpPr>
        <p:spPr>
          <a:xfrm>
            <a:off x="324853" y="1209616"/>
            <a:ext cx="7447547" cy="1201823"/>
          </a:xfrm>
          <a:prstGeom prst="rect">
            <a:avLst/>
          </a:prstGeom>
        </p:spPr>
        <p:txBody>
          <a:bodyPr vert="horz" lIns="91440" tIns="45720" rIns="91440" bIns="45720"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b="1" dirty="0">
              <a:latin typeface="Verdana" charset="0"/>
              <a:ea typeface="Verdana" charset="0"/>
              <a:cs typeface="Verdana" charset="0"/>
            </a:endParaRPr>
          </a:p>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sp>
        <p:nvSpPr>
          <p:cNvPr id="19" name="TextBox 18"/>
          <p:cNvSpPr txBox="1"/>
          <p:nvPr/>
        </p:nvSpPr>
        <p:spPr>
          <a:xfrm>
            <a:off x="331849" y="779737"/>
            <a:ext cx="7080170" cy="4955203"/>
          </a:xfrm>
          <a:prstGeom prst="rect">
            <a:avLst/>
          </a:prstGeom>
          <a:noFill/>
        </p:spPr>
        <p:txBody>
          <a:bodyPr wrap="square" rtlCol="0">
            <a:spAutoFit/>
          </a:bodyPr>
          <a:lstStyle/>
          <a:p>
            <a:r>
              <a:rPr lang="en-US" sz="1400" b="1" dirty="0">
                <a:latin typeface="Verdana" charset="0"/>
                <a:ea typeface="Verdana" charset="0"/>
                <a:cs typeface="Verdana" charset="0"/>
              </a:rPr>
              <a:t>Differentiated Learning:</a:t>
            </a:r>
          </a:p>
          <a:p>
            <a:endParaRPr lang="en-US" sz="1400" b="1" dirty="0">
              <a:latin typeface="Verdana" charset="0"/>
              <a:ea typeface="Verdana" charset="0"/>
              <a:cs typeface="Verdana" charset="0"/>
            </a:endParaRPr>
          </a:p>
          <a:p>
            <a:r>
              <a:rPr lang="en-US" sz="1400" dirty="0">
                <a:latin typeface="Verdana" charset="0"/>
                <a:ea typeface="Verdana" charset="0"/>
                <a:cs typeface="Verdana" charset="0"/>
              </a:rPr>
              <a:t>Listed below are the three different modification levels used for this lab.  Each lab is differentiated using the icons below.  They are also included in labeled sections on the preview to the left.  </a:t>
            </a:r>
          </a:p>
          <a:p>
            <a:endParaRPr lang="en-US" sz="1400" b="1" dirty="0">
              <a:latin typeface="Verdana" charset="0"/>
              <a:ea typeface="Verdana" charset="0"/>
              <a:cs typeface="Verdana" charset="0"/>
            </a:endParaRPr>
          </a:p>
          <a:p>
            <a:pPr marL="914400"/>
            <a:r>
              <a:rPr lang="en-US" sz="1400" i="1" u="sng" dirty="0">
                <a:latin typeface="Verdana" charset="0"/>
                <a:ea typeface="Verdana" charset="0"/>
                <a:cs typeface="Verdana" charset="0"/>
              </a:rPr>
              <a:t>Independent Inquiry</a:t>
            </a:r>
            <a:r>
              <a:rPr lang="en-US" sz="1400" i="1" dirty="0">
                <a:latin typeface="Verdana" charset="0"/>
                <a:ea typeface="Verdana" charset="0"/>
                <a:cs typeface="Verdana" charset="0"/>
              </a:rPr>
              <a:t>: </a:t>
            </a:r>
            <a:r>
              <a:rPr lang="en-US" sz="1400" dirty="0">
                <a:latin typeface="Verdana" charset="0"/>
                <a:ea typeface="Verdana" charset="0"/>
                <a:cs typeface="Verdana" charset="0"/>
              </a:rPr>
              <a:t>This level is the most student-centered experience.  Suggestions are made for the students to get started, but most of the decisions will be student-centered.  The students will be responsible for most aspects of the lab and will have the least guidance.  Suggested for advanced learners.</a:t>
            </a:r>
          </a:p>
          <a:p>
            <a:pPr marL="914400"/>
            <a:endParaRPr lang="en-US" i="1" dirty="0"/>
          </a:p>
          <a:p>
            <a:pPr marL="914400"/>
            <a:r>
              <a:rPr lang="en-US" sz="1400" i="1" u="sng" dirty="0">
                <a:latin typeface="Verdana" charset="0"/>
                <a:ea typeface="Verdana" charset="0"/>
                <a:cs typeface="Verdana" charset="0"/>
              </a:rPr>
              <a:t>Dependent Inquiry</a:t>
            </a:r>
            <a:r>
              <a:rPr lang="en-US" sz="1400" i="1" dirty="0">
                <a:latin typeface="Verdana" charset="0"/>
                <a:ea typeface="Verdana" charset="0"/>
                <a:cs typeface="Verdana" charset="0"/>
              </a:rPr>
              <a:t>: </a:t>
            </a:r>
            <a:r>
              <a:rPr lang="en-US" sz="1400" dirty="0">
                <a:latin typeface="Verdana" charset="0"/>
                <a:ea typeface="Verdana" charset="0"/>
                <a:cs typeface="Verdana" charset="0"/>
              </a:rPr>
              <a:t>This level is written with a combination of procedural instructions and inquiry questions.  They are moderately student-centered with guided inquiry questions throughout the lab.  Suggested for on-level learners.</a:t>
            </a:r>
          </a:p>
          <a:p>
            <a:pPr marL="914400"/>
            <a:endParaRPr lang="en-US" i="1" dirty="0"/>
          </a:p>
          <a:p>
            <a:pPr marL="914400"/>
            <a:r>
              <a:rPr lang="en-US" sz="1400" i="1" u="sng" dirty="0">
                <a:latin typeface="Verdana" charset="0"/>
                <a:ea typeface="Verdana" charset="0"/>
                <a:cs typeface="Verdana" charset="0"/>
              </a:rPr>
              <a:t>Modified Inquiry</a:t>
            </a:r>
            <a:r>
              <a:rPr lang="en-US" sz="1400" i="1" dirty="0">
                <a:latin typeface="Verdana" charset="0"/>
                <a:ea typeface="Verdana" charset="0"/>
                <a:cs typeface="Verdana" charset="0"/>
              </a:rPr>
              <a:t>: </a:t>
            </a:r>
            <a:r>
              <a:rPr lang="en-US" sz="1400" dirty="0">
                <a:latin typeface="Verdana" charset="0"/>
                <a:ea typeface="Verdana" charset="0"/>
                <a:cs typeface="Verdana" charset="0"/>
              </a:rPr>
              <a:t>This level provides the most structured lab experience.  The lessons may eliminate parts of the lab and change the questioning to include sentence stems or multiple choice questions.  Suggested for learners with modifications.</a:t>
            </a:r>
          </a:p>
          <a:p>
            <a:endParaRPr lang="en-US" sz="1400" dirty="0">
              <a:latin typeface="Verdana" charset="0"/>
              <a:ea typeface="Verdana" charset="0"/>
              <a:cs typeface="Verdana" charset="0"/>
            </a:endParaRPr>
          </a:p>
        </p:txBody>
      </p:sp>
      <p:sp>
        <p:nvSpPr>
          <p:cNvPr id="20" name="TextBox 19"/>
          <p:cNvSpPr txBox="1"/>
          <p:nvPr/>
        </p:nvSpPr>
        <p:spPr>
          <a:xfrm>
            <a:off x="331849" y="5835414"/>
            <a:ext cx="7096365" cy="3539430"/>
          </a:xfrm>
          <a:prstGeom prst="rect">
            <a:avLst/>
          </a:prstGeom>
          <a:noFill/>
        </p:spPr>
        <p:txBody>
          <a:bodyPr wrap="square" rtlCol="0">
            <a:spAutoFit/>
          </a:bodyPr>
          <a:lstStyle/>
          <a:p>
            <a:r>
              <a:rPr lang="en-US" sz="1400" b="1" dirty="0">
                <a:latin typeface="Verdana" charset="0"/>
                <a:ea typeface="Verdana" charset="0"/>
                <a:cs typeface="Verdana" charset="0"/>
              </a:rPr>
              <a:t>CER:</a:t>
            </a:r>
          </a:p>
          <a:p>
            <a:endParaRPr lang="en-US" sz="1400" b="1" dirty="0">
              <a:latin typeface="Verdana" charset="0"/>
              <a:ea typeface="Verdana" charset="0"/>
              <a:cs typeface="Verdana" charset="0"/>
            </a:endParaRPr>
          </a:p>
          <a:p>
            <a:r>
              <a:rPr lang="en-US" sz="1400" dirty="0">
                <a:latin typeface="Verdana" charset="0"/>
                <a:ea typeface="Verdana" charset="0"/>
                <a:cs typeface="Verdana" charset="0"/>
              </a:rPr>
              <a:t>Students will be using the CER model at the conclusion of the lab.  The CER model includes 3 parts.</a:t>
            </a:r>
          </a:p>
          <a:p>
            <a:endParaRPr lang="en-US" sz="1400" dirty="0">
              <a:latin typeface="Verdana" charset="0"/>
              <a:ea typeface="Verdana" charset="0"/>
              <a:cs typeface="Verdana" charset="0"/>
            </a:endParaRPr>
          </a:p>
          <a:p>
            <a:pPr marL="342900" indent="-342900">
              <a:buFont typeface="+mj-lt"/>
              <a:buAutoNum type="arabicPeriod"/>
            </a:pPr>
            <a:r>
              <a:rPr lang="en-US" sz="1400" u="sng" dirty="0">
                <a:latin typeface="Verdana" charset="0"/>
                <a:ea typeface="Verdana" charset="0"/>
                <a:cs typeface="Verdana" charset="0"/>
              </a:rPr>
              <a:t>C</a:t>
            </a:r>
            <a:r>
              <a:rPr lang="en-US" sz="1400" dirty="0">
                <a:latin typeface="Verdana" charset="0"/>
                <a:ea typeface="Verdana" charset="0"/>
                <a:cs typeface="Verdana" charset="0"/>
              </a:rPr>
              <a:t>laim </a:t>
            </a:r>
            <a:r>
              <a:rPr lang="mr-IN" sz="1400" dirty="0">
                <a:latin typeface="Verdana" charset="0"/>
                <a:ea typeface="Verdana" charset="0"/>
                <a:cs typeface="Verdana" charset="0"/>
              </a:rPr>
              <a:t>–</a:t>
            </a:r>
            <a:r>
              <a:rPr lang="en-US" sz="1400" dirty="0">
                <a:latin typeface="Verdana" charset="0"/>
                <a:ea typeface="Verdana" charset="0"/>
                <a:cs typeface="Verdana" charset="0"/>
              </a:rPr>
              <a:t> A statement that answers the original question. Usually one sentence in length.  Must be specific and answer the question.</a:t>
            </a:r>
          </a:p>
          <a:p>
            <a:pPr marL="342900" indent="-342900">
              <a:buFont typeface="+mj-lt"/>
              <a:buAutoNum type="arabicPeriod"/>
            </a:pPr>
            <a:r>
              <a:rPr lang="en-US" sz="1400" u="sng" dirty="0">
                <a:latin typeface="Verdana" charset="0"/>
                <a:ea typeface="Verdana" charset="0"/>
                <a:cs typeface="Verdana" charset="0"/>
              </a:rPr>
              <a:t>E</a:t>
            </a:r>
            <a:r>
              <a:rPr lang="en-US" sz="1400" dirty="0">
                <a:latin typeface="Verdana" charset="0"/>
                <a:ea typeface="Verdana" charset="0"/>
                <a:cs typeface="Verdana" charset="0"/>
              </a:rPr>
              <a:t>vidence </a:t>
            </a:r>
            <a:r>
              <a:rPr lang="mr-IN" sz="1400" dirty="0">
                <a:latin typeface="Verdana" charset="0"/>
                <a:ea typeface="Verdana" charset="0"/>
                <a:cs typeface="Verdana" charset="0"/>
              </a:rPr>
              <a:t>–</a:t>
            </a:r>
            <a:r>
              <a:rPr lang="en-US" sz="1400" dirty="0">
                <a:latin typeface="Verdana" charset="0"/>
                <a:ea typeface="Verdana" charset="0"/>
                <a:cs typeface="Verdana" charset="0"/>
              </a:rPr>
              <a:t> Scientific data that supports the claim. It may include numbers but can also state observations.</a:t>
            </a:r>
          </a:p>
          <a:p>
            <a:pPr marL="342900" indent="-342900">
              <a:buFont typeface="+mj-lt"/>
              <a:buAutoNum type="arabicPeriod"/>
            </a:pPr>
            <a:r>
              <a:rPr lang="en-US" sz="1400" u="sng" dirty="0">
                <a:latin typeface="Verdana" charset="0"/>
                <a:ea typeface="Verdana" charset="0"/>
                <a:cs typeface="Verdana" charset="0"/>
              </a:rPr>
              <a:t>R</a:t>
            </a:r>
            <a:r>
              <a:rPr lang="en-US" sz="1400" dirty="0">
                <a:latin typeface="Verdana" charset="0"/>
                <a:ea typeface="Verdana" charset="0"/>
                <a:cs typeface="Verdana" charset="0"/>
              </a:rPr>
              <a:t>easoning </a:t>
            </a:r>
            <a:r>
              <a:rPr lang="mr-IN" sz="1400" dirty="0">
                <a:latin typeface="Verdana" charset="0"/>
                <a:ea typeface="Verdana" charset="0"/>
                <a:cs typeface="Verdana" charset="0"/>
              </a:rPr>
              <a:t>–</a:t>
            </a:r>
            <a:r>
              <a:rPr lang="en-US" sz="1400" dirty="0">
                <a:latin typeface="Verdana" charset="0"/>
                <a:ea typeface="Verdana" charset="0"/>
                <a:cs typeface="Verdana" charset="0"/>
              </a:rPr>
              <a:t> Explanation that connects evidence to the claim.  Answers “why” the evidence supports the claim.  Includes science concepts by name (ex. thermal energy, chemical reaction).</a:t>
            </a:r>
          </a:p>
          <a:p>
            <a:pPr marL="342900" indent="-342900">
              <a:buFont typeface="+mj-lt"/>
              <a:buAutoNum type="arabicPeriod"/>
            </a:pPr>
            <a:endParaRPr lang="en-US" sz="1400" dirty="0">
              <a:latin typeface="Verdana" charset="0"/>
              <a:ea typeface="Verdana" charset="0"/>
              <a:cs typeface="Verdana" charset="0"/>
            </a:endParaRPr>
          </a:p>
          <a:p>
            <a:r>
              <a:rPr lang="en-US" sz="1400" dirty="0">
                <a:latin typeface="Verdana" charset="0"/>
                <a:ea typeface="Verdana" charset="0"/>
                <a:cs typeface="Verdana" charset="0"/>
              </a:rPr>
              <a:t>YouTube Video on the CER Model. (CER - Claim Evidence Reasoning </a:t>
            </a:r>
            <a:r>
              <a:rPr lang="mr-IN" sz="1400" dirty="0">
                <a:latin typeface="Verdana" charset="0"/>
                <a:ea typeface="Verdana" charset="0"/>
                <a:cs typeface="Verdana" charset="0"/>
              </a:rPr>
              <a:t>–</a:t>
            </a:r>
            <a:r>
              <a:rPr lang="en-US" sz="1400" dirty="0">
                <a:latin typeface="Verdana" charset="0"/>
                <a:ea typeface="Verdana" charset="0"/>
                <a:cs typeface="Verdana" charset="0"/>
              </a:rPr>
              <a:t> Bozeman Science)</a:t>
            </a:r>
          </a:p>
          <a:p>
            <a:r>
              <a:rPr lang="en-US" sz="1400" dirty="0">
                <a:latin typeface="Verdana" charset="0"/>
                <a:ea typeface="Verdana" charset="0"/>
                <a:cs typeface="Verdana" charset="0"/>
                <a:hlinkClick r:id="rId3"/>
              </a:rPr>
              <a:t>https://www.youtube.com/watch?v=5KKsLuRPsvU&amp;t=346s</a:t>
            </a:r>
            <a:endParaRPr lang="en-US" sz="1400" dirty="0">
              <a:latin typeface="Verdana" charset="0"/>
              <a:ea typeface="Verdana" charset="0"/>
              <a:cs typeface="Verdana"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767" y="2246317"/>
            <a:ext cx="595001" cy="5950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535" y="4637385"/>
            <a:ext cx="580241" cy="580241"/>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0535" y="3448187"/>
            <a:ext cx="569233" cy="569233"/>
          </a:xfrm>
          <a:prstGeom prst="rect">
            <a:avLst/>
          </a:prstGeom>
        </p:spPr>
      </p:pic>
      <p:sp>
        <p:nvSpPr>
          <p:cNvPr id="10" name="Text Placeholder 9">
            <a:extLst>
              <a:ext uri="{FF2B5EF4-FFF2-40B4-BE49-F238E27FC236}">
                <a16:creationId xmlns:a16="http://schemas.microsoft.com/office/drawing/2014/main" id="{80A954AB-46CE-475A-8317-BEB3E7B79E5A}"/>
              </a:ext>
            </a:extLst>
          </p:cNvPr>
          <p:cNvSpPr>
            <a:spLocks noGrp="1"/>
          </p:cNvSpPr>
          <p:nvPr>
            <p:ph type="body" sz="quarter" idx="12"/>
          </p:nvPr>
        </p:nvSpPr>
        <p:spPr/>
        <p:txBody>
          <a:bodyPr/>
          <a:lstStyle/>
          <a:p>
            <a:r>
              <a:rPr lang="en-US" dirty="0"/>
              <a:t>Kesler Science Teacher Resource</a:t>
            </a:r>
          </a:p>
        </p:txBody>
      </p:sp>
    </p:spTree>
    <p:extLst>
      <p:ext uri="{BB962C8B-B14F-4D97-AF65-F5344CB8AC3E}">
        <p14:creationId xmlns:p14="http://schemas.microsoft.com/office/powerpoint/2010/main" val="462020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4C8BAC-8FAE-4266-80F9-1BA9982BFB70}"/>
              </a:ext>
            </a:extLst>
          </p:cNvPr>
          <p:cNvSpPr>
            <a:spLocks noGrp="1"/>
          </p:cNvSpPr>
          <p:nvPr>
            <p:ph type="body" sz="quarter" idx="12"/>
          </p:nvPr>
        </p:nvSpPr>
        <p:spPr/>
        <p:txBody>
          <a:bodyPr/>
          <a:lstStyle/>
          <a:p>
            <a:r>
              <a:rPr lang="en-US" dirty="0"/>
              <a:t>Heredity Teacher Answer Key</a:t>
            </a:r>
          </a:p>
        </p:txBody>
      </p:sp>
      <p:sp>
        <p:nvSpPr>
          <p:cNvPr id="5" name="Subtitle 2">
            <a:extLst>
              <a:ext uri="{FF2B5EF4-FFF2-40B4-BE49-F238E27FC236}">
                <a16:creationId xmlns:a16="http://schemas.microsoft.com/office/drawing/2014/main" id="{B0BD91F6-26CC-4057-91D3-DB7464B12139}"/>
              </a:ext>
            </a:extLst>
          </p:cNvPr>
          <p:cNvSpPr txBox="1">
            <a:spLocks/>
          </p:cNvSpPr>
          <p:nvPr/>
        </p:nvSpPr>
        <p:spPr>
          <a:xfrm>
            <a:off x="156259" y="2093679"/>
            <a:ext cx="7447547" cy="1201823"/>
          </a:xfrm>
          <a:prstGeom prst="rect">
            <a:avLst/>
          </a:prstGeom>
        </p:spPr>
        <p:txBody>
          <a:bodyPr vert="horz" lIns="91440" tIns="45720" rIns="91440" bIns="45720" numCol="1"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sp>
        <p:nvSpPr>
          <p:cNvPr id="6" name="Subtitle 2">
            <a:extLst>
              <a:ext uri="{FF2B5EF4-FFF2-40B4-BE49-F238E27FC236}">
                <a16:creationId xmlns:a16="http://schemas.microsoft.com/office/drawing/2014/main" id="{E33E6507-5B87-4C03-8856-BE51B364A706}"/>
              </a:ext>
            </a:extLst>
          </p:cNvPr>
          <p:cNvSpPr txBox="1">
            <a:spLocks/>
          </p:cNvSpPr>
          <p:nvPr/>
        </p:nvSpPr>
        <p:spPr>
          <a:xfrm>
            <a:off x="324853" y="1209616"/>
            <a:ext cx="7447547" cy="1201823"/>
          </a:xfrm>
          <a:prstGeom prst="rect">
            <a:avLst/>
          </a:prstGeom>
        </p:spPr>
        <p:txBody>
          <a:bodyPr vert="horz" lIns="91440" tIns="45720" rIns="91440" bIns="45720" numCol="1"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b="1" dirty="0">
              <a:latin typeface="Verdana" charset="0"/>
              <a:ea typeface="Verdana" charset="0"/>
              <a:cs typeface="Verdana" charset="0"/>
            </a:endParaRPr>
          </a:p>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sp>
        <p:nvSpPr>
          <p:cNvPr id="9" name="TextBox 8">
            <a:extLst>
              <a:ext uri="{FF2B5EF4-FFF2-40B4-BE49-F238E27FC236}">
                <a16:creationId xmlns:a16="http://schemas.microsoft.com/office/drawing/2014/main" id="{780B1959-1581-4969-878D-F0115A40E6EE}"/>
              </a:ext>
            </a:extLst>
          </p:cNvPr>
          <p:cNvSpPr txBox="1"/>
          <p:nvPr/>
        </p:nvSpPr>
        <p:spPr>
          <a:xfrm>
            <a:off x="324848" y="5096704"/>
            <a:ext cx="7096365" cy="3785652"/>
          </a:xfrm>
          <a:prstGeom prst="rect">
            <a:avLst/>
          </a:prstGeom>
          <a:noFill/>
        </p:spPr>
        <p:txBody>
          <a:bodyPr wrap="square" numCol="1" rtlCol="0">
            <a:spAutoFit/>
          </a:bodyPr>
          <a:lstStyle/>
          <a:p>
            <a:r>
              <a:rPr lang="en-US" sz="1600" b="1" dirty="0">
                <a:latin typeface="Verdana" charset="0"/>
                <a:ea typeface="Verdana" charset="0"/>
                <a:cs typeface="Verdana" charset="0"/>
              </a:rPr>
              <a:t>Reflections:</a:t>
            </a:r>
          </a:p>
          <a:p>
            <a:endParaRPr lang="en-US" sz="1400" b="1" dirty="0">
              <a:latin typeface="Verdana" charset="0"/>
              <a:ea typeface="Verdana" charset="0"/>
              <a:cs typeface="Verdana" charset="0"/>
            </a:endParaRPr>
          </a:p>
          <a:p>
            <a:pPr marL="342900" indent="-342900">
              <a:buFontTx/>
              <a:buAutoNum type="arabicPeriod"/>
            </a:pPr>
            <a:r>
              <a:rPr lang="en-US" sz="1400" dirty="0">
                <a:latin typeface="Verdana" charset="0"/>
                <a:ea typeface="Verdana" charset="0"/>
                <a:cs typeface="Verdana" charset="0"/>
              </a:rPr>
              <a:t>What is the difference between inherited and acquired traits? </a:t>
            </a:r>
            <a:br>
              <a:rPr lang="en-US" sz="1400" dirty="0">
                <a:latin typeface="Verdana" charset="0"/>
                <a:ea typeface="Verdana" charset="0"/>
                <a:cs typeface="Verdana" charset="0"/>
              </a:rPr>
            </a:br>
            <a:r>
              <a:rPr lang="en-US" sz="1400" dirty="0">
                <a:solidFill>
                  <a:srgbClr val="FF0000"/>
                </a:solidFill>
                <a:latin typeface="Verdana" charset="0"/>
                <a:ea typeface="Verdana" charset="0"/>
                <a:cs typeface="Verdana" charset="0"/>
              </a:rPr>
              <a:t>Inherited traits are passed on by the genetics of the parents. Acquired traits are a product of the environment's influence on a an organism.</a:t>
            </a:r>
          </a:p>
          <a:p>
            <a:pPr marL="342900" indent="-342900">
              <a:buAutoNum type="arabicPeriod"/>
            </a:pPr>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FontTx/>
              <a:buAutoNum type="arabicPeriod"/>
            </a:pPr>
            <a:r>
              <a:rPr lang="en-US" sz="1400" dirty="0">
                <a:latin typeface="Verdana" charset="0"/>
                <a:ea typeface="Verdana" charset="0"/>
                <a:cs typeface="Verdana" charset="0"/>
              </a:rPr>
              <a:t>How does each generation pass traits to offspring? </a:t>
            </a:r>
            <a:r>
              <a:rPr lang="en-US" sz="1400" dirty="0">
                <a:solidFill>
                  <a:srgbClr val="FF0000"/>
                </a:solidFill>
                <a:latin typeface="Verdana" charset="0"/>
                <a:ea typeface="Verdana" charset="0"/>
                <a:cs typeface="Verdana" charset="0"/>
              </a:rPr>
              <a:t>Each generation has a set of genes from their parents before them. </a:t>
            </a:r>
          </a:p>
          <a:p>
            <a:pPr marL="342900" indent="-342900">
              <a:buFontTx/>
              <a:buAutoNum type="arabicPeriod"/>
            </a:pPr>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FontTx/>
              <a:buAutoNum type="arabicPeriod"/>
            </a:pPr>
            <a:r>
              <a:rPr lang="en-US" sz="1400" dirty="0">
                <a:latin typeface="Verdana" charset="0"/>
                <a:ea typeface="Verdana" charset="0"/>
                <a:cs typeface="Verdana" charset="0"/>
              </a:rPr>
              <a:t>What is the difference between the genotype and phenotype of an organism?  </a:t>
            </a:r>
            <a:r>
              <a:rPr lang="en-US" sz="1400" dirty="0">
                <a:solidFill>
                  <a:srgbClr val="FF0000"/>
                </a:solidFill>
                <a:latin typeface="Verdana" charset="0"/>
                <a:ea typeface="Verdana" charset="0"/>
                <a:cs typeface="Verdana" charset="0"/>
              </a:rPr>
              <a:t>The genotype is the set of genes that control inherited traits of an organism.  The phenotype is all the inherited and acquired traits of an organism. </a:t>
            </a:r>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p:txBody>
      </p:sp>
      <p:sp>
        <p:nvSpPr>
          <p:cNvPr id="7" name="TextBox 6">
            <a:extLst>
              <a:ext uri="{FF2B5EF4-FFF2-40B4-BE49-F238E27FC236}">
                <a16:creationId xmlns:a16="http://schemas.microsoft.com/office/drawing/2014/main" id="{09DE37A3-7E03-4480-B2B0-E06B2AA3708F}"/>
              </a:ext>
            </a:extLst>
          </p:cNvPr>
          <p:cNvSpPr txBox="1"/>
          <p:nvPr/>
        </p:nvSpPr>
        <p:spPr>
          <a:xfrm>
            <a:off x="324852" y="799704"/>
            <a:ext cx="7096365" cy="3385542"/>
          </a:xfrm>
          <a:prstGeom prst="rect">
            <a:avLst/>
          </a:prstGeom>
          <a:noFill/>
          <a:ln>
            <a:noFill/>
          </a:ln>
        </p:spPr>
        <p:txBody>
          <a:bodyPr wrap="square" numCol="1" rtlCol="0">
            <a:spAutoFit/>
          </a:bodyPr>
          <a:lstStyle/>
          <a:p>
            <a:r>
              <a:rPr lang="en-US" sz="1400" b="1" dirty="0">
                <a:latin typeface="Verdana" charset="0"/>
                <a:ea typeface="Verdana" charset="0"/>
                <a:cs typeface="Verdana" charset="0"/>
              </a:rPr>
              <a:t>Conclusion:</a:t>
            </a:r>
            <a:r>
              <a:rPr lang="en-US" sz="1400" dirty="0">
                <a:latin typeface="Verdana" charset="0"/>
                <a:ea typeface="Verdana" charset="0"/>
                <a:cs typeface="Verdana" charset="0"/>
              </a:rPr>
              <a:t>  How does heredity affect an organism’s traits?</a:t>
            </a:r>
          </a:p>
          <a:p>
            <a:endParaRPr lang="en-US" sz="1400" b="1" dirty="0">
              <a:latin typeface="Verdana" charset="0"/>
              <a:ea typeface="Verdana" charset="0"/>
              <a:cs typeface="Verdana" charset="0"/>
            </a:endParaRPr>
          </a:p>
          <a:p>
            <a:r>
              <a:rPr lang="en-US" sz="1400" b="1" u="sng" dirty="0">
                <a:latin typeface="Verdana" charset="0"/>
                <a:ea typeface="Verdana" charset="0"/>
                <a:cs typeface="Verdana" charset="0"/>
              </a:rPr>
              <a:t>C</a:t>
            </a:r>
            <a:r>
              <a:rPr lang="en-US" sz="1400" b="1" dirty="0">
                <a:latin typeface="Verdana" charset="0"/>
                <a:ea typeface="Verdana" charset="0"/>
                <a:cs typeface="Verdana" charset="0"/>
              </a:rPr>
              <a:t>laim: </a:t>
            </a:r>
          </a:p>
          <a:p>
            <a:r>
              <a:rPr lang="en-US" sz="1400" dirty="0">
                <a:solidFill>
                  <a:srgbClr val="FF0000"/>
                </a:solidFill>
                <a:latin typeface="Verdana" panose="020B0604030504040204" pitchFamily="34" charset="0"/>
                <a:ea typeface="Verdana" panose="020B0604030504040204" pitchFamily="34" charset="0"/>
                <a:cs typeface="Verdana" panose="020B0604030504040204" pitchFamily="34" charset="0"/>
              </a:rPr>
              <a:t>Offspring inherit some traits from their parents from the genes that are in their DNA. Other traits are acquired from the environment.</a:t>
            </a:r>
            <a:endParaRPr lang="en-US" sz="1400" dirty="0">
              <a:latin typeface="Verdana" panose="020B0604030504040204" pitchFamily="34" charset="0"/>
              <a:ea typeface="Verdana" panose="020B0604030504040204" pitchFamily="34" charset="0"/>
              <a:cs typeface="Verdana" panose="020B0604030504040204" pitchFamily="34" charset="0"/>
            </a:endParaRPr>
          </a:p>
          <a:p>
            <a:endParaRPr lang="en-US" sz="1400" b="1" u="sng" dirty="0">
              <a:latin typeface="Verdana" charset="0"/>
              <a:ea typeface="Verdana" charset="0"/>
              <a:cs typeface="Verdana" charset="0"/>
            </a:endParaRPr>
          </a:p>
          <a:p>
            <a:r>
              <a:rPr lang="en-US" sz="1400" b="1" u="sng" dirty="0">
                <a:latin typeface="Verdana" charset="0"/>
                <a:ea typeface="Verdana" charset="0"/>
                <a:cs typeface="Verdana" charset="0"/>
              </a:rPr>
              <a:t>E</a:t>
            </a:r>
            <a:r>
              <a:rPr lang="en-US" sz="1400" b="1" dirty="0">
                <a:latin typeface="Verdana" charset="0"/>
                <a:ea typeface="Verdana" charset="0"/>
                <a:cs typeface="Verdana" charset="0"/>
              </a:rPr>
              <a:t>vidence: </a:t>
            </a:r>
          </a:p>
          <a:p>
            <a:r>
              <a:rPr lang="en-US" sz="1400" dirty="0">
                <a:solidFill>
                  <a:srgbClr val="FF0000"/>
                </a:solidFill>
                <a:latin typeface="Verdana" panose="020B0604030504040204" pitchFamily="34" charset="0"/>
                <a:ea typeface="Verdana" panose="020B0604030504040204" pitchFamily="34" charset="0"/>
                <a:cs typeface="Verdana" panose="020B0604030504040204" pitchFamily="34" charset="0"/>
              </a:rPr>
              <a:t>Some traits are passed directly from parents to offspring.  Others depend on environmental factors, such as nutrition and activity level. </a:t>
            </a:r>
          </a:p>
          <a:p>
            <a:endParaRPr lang="en-US" sz="1400" b="1" u="sng" dirty="0">
              <a:latin typeface="Verdana" charset="0"/>
              <a:ea typeface="Verdana" charset="0"/>
              <a:cs typeface="Verdana" charset="0"/>
            </a:endParaRPr>
          </a:p>
          <a:p>
            <a:endParaRPr lang="en-US" sz="1400" b="1" u="sng" dirty="0">
              <a:latin typeface="Verdana" charset="0"/>
              <a:ea typeface="Verdana" charset="0"/>
              <a:cs typeface="Verdana" charset="0"/>
            </a:endParaRPr>
          </a:p>
          <a:p>
            <a:r>
              <a:rPr lang="en-US" sz="1400" b="1" u="sng" dirty="0">
                <a:latin typeface="Verdana" charset="0"/>
                <a:ea typeface="Verdana" charset="0"/>
                <a:cs typeface="Verdana" charset="0"/>
              </a:rPr>
              <a:t>R</a:t>
            </a:r>
            <a:r>
              <a:rPr lang="en-US" sz="1400" b="1" dirty="0">
                <a:latin typeface="Verdana" charset="0"/>
                <a:ea typeface="Verdana" charset="0"/>
                <a:cs typeface="Verdana" charset="0"/>
              </a:rPr>
              <a:t>easoning</a:t>
            </a:r>
            <a:r>
              <a:rPr lang="en-US" dirty="0"/>
              <a:t>: </a:t>
            </a:r>
          </a:p>
          <a:p>
            <a:r>
              <a:rPr lang="en-US" sz="1400" dirty="0">
                <a:solidFill>
                  <a:srgbClr val="FF0000"/>
                </a:solidFill>
                <a:latin typeface="Verdana" panose="020B0604030504040204" pitchFamily="34" charset="0"/>
                <a:ea typeface="Verdana" panose="020B0604030504040204" pitchFamily="34" charset="0"/>
                <a:cs typeface="Verdana" panose="020B0604030504040204" pitchFamily="34" charset="0"/>
              </a:rPr>
              <a:t>Some traits are acquired from the environment and can appear in organisms that don’t share the same genotype, but others are determined by the genes passed down from the parents.</a:t>
            </a:r>
          </a:p>
        </p:txBody>
      </p:sp>
    </p:spTree>
    <p:extLst>
      <p:ext uri="{BB962C8B-B14F-4D97-AF65-F5344CB8AC3E}">
        <p14:creationId xmlns:p14="http://schemas.microsoft.com/office/powerpoint/2010/main" val="4096547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F60175-3E88-4CFA-8081-A548F62263CA}"/>
              </a:ext>
            </a:extLst>
          </p:cNvPr>
          <p:cNvSpPr>
            <a:spLocks noGrp="1"/>
          </p:cNvSpPr>
          <p:nvPr>
            <p:ph type="body" sz="quarter" idx="12"/>
          </p:nvPr>
        </p:nvSpPr>
        <p:spPr/>
        <p:txBody>
          <a:bodyPr/>
          <a:lstStyle/>
          <a:p>
            <a:r>
              <a:rPr lang="en-US" dirty="0"/>
              <a:t>Heredity Student Lab Sheet</a:t>
            </a:r>
          </a:p>
        </p:txBody>
      </p:sp>
      <p:sp>
        <p:nvSpPr>
          <p:cNvPr id="6" name="Subtitle 2">
            <a:extLst>
              <a:ext uri="{FF2B5EF4-FFF2-40B4-BE49-F238E27FC236}">
                <a16:creationId xmlns:a16="http://schemas.microsoft.com/office/drawing/2014/main" id="{3A138EE8-183B-42A2-B141-9BB0FF9DCEC7}"/>
              </a:ext>
            </a:extLst>
          </p:cNvPr>
          <p:cNvSpPr txBox="1">
            <a:spLocks/>
          </p:cNvSpPr>
          <p:nvPr/>
        </p:nvSpPr>
        <p:spPr>
          <a:xfrm>
            <a:off x="324853" y="1209616"/>
            <a:ext cx="7447547" cy="1201823"/>
          </a:xfrm>
          <a:prstGeom prst="rect">
            <a:avLst/>
          </a:prstGeom>
        </p:spPr>
        <p:txBody>
          <a:bodyPr vert="horz" lIns="91440" tIns="45720" rIns="91440" bIns="45720" numCol="1"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b="1" dirty="0">
              <a:latin typeface="Verdana" charset="0"/>
              <a:ea typeface="Verdana" charset="0"/>
              <a:cs typeface="Verdana" charset="0"/>
            </a:endParaRPr>
          </a:p>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sp>
        <p:nvSpPr>
          <p:cNvPr id="7" name="TextBox 6">
            <a:extLst>
              <a:ext uri="{FF2B5EF4-FFF2-40B4-BE49-F238E27FC236}">
                <a16:creationId xmlns:a16="http://schemas.microsoft.com/office/drawing/2014/main" id="{F9C22C2F-15A3-4972-A9CE-D7CAE4CE2A08}"/>
              </a:ext>
            </a:extLst>
          </p:cNvPr>
          <p:cNvSpPr txBox="1"/>
          <p:nvPr/>
        </p:nvSpPr>
        <p:spPr>
          <a:xfrm>
            <a:off x="333295" y="6477369"/>
            <a:ext cx="3875848" cy="984885"/>
          </a:xfrm>
          <a:prstGeom prst="rect">
            <a:avLst/>
          </a:prstGeom>
          <a:noFill/>
        </p:spPr>
        <p:txBody>
          <a:bodyPr wrap="square" numCol="1" rtlCol="0">
            <a:spAutoFit/>
          </a:bodyPr>
          <a:lstStyle/>
          <a:p>
            <a:r>
              <a:rPr lang="en-US" sz="1600" b="1" dirty="0">
                <a:latin typeface="Verdana" charset="0"/>
                <a:ea typeface="Verdana" charset="0"/>
                <a:cs typeface="Verdana" charset="0"/>
              </a:rPr>
              <a:t>Materials per Group:</a:t>
            </a:r>
          </a:p>
          <a:p>
            <a:pPr marL="285750" indent="-285750">
              <a:buFont typeface="Arial" panose="020B0604020202020204" pitchFamily="34" charset="0"/>
              <a:buChar char="•"/>
            </a:pPr>
            <a:r>
              <a:rPr lang="en-US" sz="1400" dirty="0">
                <a:latin typeface="Verdana" charset="0"/>
                <a:ea typeface="Verdana" charset="0"/>
                <a:cs typeface="Verdana" charset="0"/>
              </a:rPr>
              <a:t>Pencil</a:t>
            </a:r>
          </a:p>
          <a:p>
            <a:pPr marL="285750" indent="-285750">
              <a:buFont typeface="Arial" panose="020B0604020202020204" pitchFamily="34" charset="0"/>
              <a:buChar char="•"/>
            </a:pPr>
            <a:r>
              <a:rPr lang="en-US" sz="1400" dirty="0">
                <a:latin typeface="Verdana" charset="0"/>
                <a:ea typeface="Verdana" charset="0"/>
                <a:cs typeface="Verdana" charset="0"/>
              </a:rPr>
              <a:t>Paper</a:t>
            </a:r>
          </a:p>
          <a:p>
            <a:pPr marL="285750" indent="-285750">
              <a:buFont typeface="Arial" panose="020B0604020202020204" pitchFamily="34" charset="0"/>
              <a:buChar char="•"/>
            </a:pPr>
            <a:r>
              <a:rPr lang="en-US" sz="1400" dirty="0">
                <a:latin typeface="Verdana" charset="0"/>
                <a:ea typeface="Verdana" charset="0"/>
                <a:cs typeface="Verdana" charset="0"/>
              </a:rPr>
              <a:t>Mirror</a:t>
            </a:r>
            <a:endParaRPr lang="en-US" dirty="0"/>
          </a:p>
        </p:txBody>
      </p:sp>
      <p:sp>
        <p:nvSpPr>
          <p:cNvPr id="8" name="TextBox 7">
            <a:extLst>
              <a:ext uri="{FF2B5EF4-FFF2-40B4-BE49-F238E27FC236}">
                <a16:creationId xmlns:a16="http://schemas.microsoft.com/office/drawing/2014/main" id="{92EEFA75-9BDF-4084-9A7C-1B7528CEAE97}"/>
              </a:ext>
            </a:extLst>
          </p:cNvPr>
          <p:cNvSpPr txBox="1"/>
          <p:nvPr/>
        </p:nvSpPr>
        <p:spPr>
          <a:xfrm>
            <a:off x="333295" y="813509"/>
            <a:ext cx="7093473" cy="553998"/>
          </a:xfrm>
          <a:prstGeom prst="rect">
            <a:avLst/>
          </a:prstGeom>
          <a:noFill/>
        </p:spPr>
        <p:txBody>
          <a:bodyPr wrap="square" numCol="1" rtlCol="0">
            <a:spAutoFit/>
          </a:bodyPr>
          <a:lstStyle/>
          <a:p>
            <a:r>
              <a:rPr lang="en-US" sz="1600" b="1" dirty="0">
                <a:latin typeface="Verdana" charset="0"/>
                <a:ea typeface="Verdana" charset="0"/>
                <a:cs typeface="Verdana" charset="0"/>
              </a:rPr>
              <a:t>Essential Question:</a:t>
            </a:r>
          </a:p>
          <a:p>
            <a:r>
              <a:rPr lang="en-US" sz="1400" dirty="0">
                <a:latin typeface="Verdana" panose="020B0604030504040204" pitchFamily="34" charset="0"/>
                <a:ea typeface="Verdana" panose="020B0604030504040204" pitchFamily="34" charset="0"/>
                <a:cs typeface="Verdana" panose="020B0604030504040204" pitchFamily="34" charset="0"/>
              </a:rPr>
              <a:t>How does heredity influence traits?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9" name="TextBox 8">
            <a:extLst>
              <a:ext uri="{FF2B5EF4-FFF2-40B4-BE49-F238E27FC236}">
                <a16:creationId xmlns:a16="http://schemas.microsoft.com/office/drawing/2014/main" id="{67C6D484-F4DC-4E33-A224-B411E8515E3D}"/>
              </a:ext>
            </a:extLst>
          </p:cNvPr>
          <p:cNvSpPr txBox="1"/>
          <p:nvPr/>
        </p:nvSpPr>
        <p:spPr>
          <a:xfrm>
            <a:off x="321958" y="1399860"/>
            <a:ext cx="4157809" cy="2708434"/>
          </a:xfrm>
          <a:prstGeom prst="rect">
            <a:avLst/>
          </a:prstGeom>
          <a:noFill/>
        </p:spPr>
        <p:txBody>
          <a:bodyPr wrap="square" numCol="1" rtlCol="0">
            <a:spAutoFit/>
          </a:bodyPr>
          <a:lstStyle/>
          <a:p>
            <a:r>
              <a:rPr lang="en-US" sz="1600" b="1" dirty="0">
                <a:latin typeface="Verdana" charset="0"/>
                <a:ea typeface="Verdana" charset="0"/>
                <a:cs typeface="Verdana" charset="0"/>
              </a:rPr>
              <a:t>Background:</a:t>
            </a:r>
          </a:p>
          <a:p>
            <a:r>
              <a:rPr lang="en-US" sz="1400" b="1" dirty="0">
                <a:latin typeface="Verdana" charset="0"/>
                <a:ea typeface="Verdana" charset="0"/>
                <a:cs typeface="Verdana" charset="0"/>
              </a:rPr>
              <a:t>Heredity</a:t>
            </a:r>
            <a:r>
              <a:rPr lang="en-US" sz="1400" dirty="0">
                <a:latin typeface="Verdana" charset="0"/>
                <a:ea typeface="Verdana" charset="0"/>
                <a:cs typeface="Verdana" charset="0"/>
              </a:rPr>
              <a:t> is the passing of </a:t>
            </a:r>
            <a:r>
              <a:rPr lang="en-US" sz="1400" b="1" dirty="0">
                <a:latin typeface="Verdana" charset="0"/>
                <a:ea typeface="Verdana" charset="0"/>
                <a:cs typeface="Verdana" charset="0"/>
              </a:rPr>
              <a:t>traits</a:t>
            </a:r>
            <a:r>
              <a:rPr lang="en-US" sz="1400" dirty="0">
                <a:latin typeface="Verdana" charset="0"/>
                <a:ea typeface="Verdana" charset="0"/>
                <a:cs typeface="Verdana" charset="0"/>
              </a:rPr>
              <a:t> to offspring from parents. Genetic material from the parents provides the instructions for the offspring’s form and development. Heredity is responsible for </a:t>
            </a:r>
            <a:r>
              <a:rPr lang="en-US" sz="1400" b="1" dirty="0">
                <a:latin typeface="Verdana" charset="0"/>
                <a:ea typeface="Verdana" charset="0"/>
                <a:cs typeface="Verdana" charset="0"/>
              </a:rPr>
              <a:t>inherited traits</a:t>
            </a:r>
            <a:r>
              <a:rPr lang="en-US" sz="1400" dirty="0">
                <a:latin typeface="Verdana" charset="0"/>
                <a:ea typeface="Verdana" charset="0"/>
                <a:cs typeface="Verdana" charset="0"/>
              </a:rPr>
              <a:t> such as hair color, eye color, etc. </a:t>
            </a:r>
          </a:p>
          <a:p>
            <a:endParaRPr lang="en-US" sz="1400" dirty="0">
              <a:latin typeface="Verdana" charset="0"/>
              <a:ea typeface="Verdana" charset="0"/>
              <a:cs typeface="Verdana" charset="0"/>
            </a:endParaRPr>
          </a:p>
          <a:p>
            <a:r>
              <a:rPr lang="en-US" sz="1400" dirty="0">
                <a:latin typeface="Verdana" charset="0"/>
                <a:ea typeface="Verdana" charset="0"/>
                <a:cs typeface="Verdana" charset="0"/>
              </a:rPr>
              <a:t>In contrast, </a:t>
            </a:r>
            <a:r>
              <a:rPr lang="en-US" sz="1400" b="1" dirty="0">
                <a:latin typeface="Verdana" charset="0"/>
                <a:ea typeface="Verdana" charset="0"/>
                <a:cs typeface="Verdana" charset="0"/>
              </a:rPr>
              <a:t>acquired traits</a:t>
            </a:r>
            <a:r>
              <a:rPr lang="en-US" sz="1400" dirty="0">
                <a:latin typeface="Verdana" charset="0"/>
                <a:ea typeface="Verdana" charset="0"/>
                <a:cs typeface="Verdana" charset="0"/>
              </a:rPr>
              <a:t> are the effects of the environment of an organism. For example, a horse’s muscle size is determined by their nutrition and activity</a:t>
            </a:r>
          </a:p>
        </p:txBody>
      </p:sp>
      <p:sp>
        <p:nvSpPr>
          <p:cNvPr id="11" name="TextBox 10">
            <a:extLst>
              <a:ext uri="{FF2B5EF4-FFF2-40B4-BE49-F238E27FC236}">
                <a16:creationId xmlns:a16="http://schemas.microsoft.com/office/drawing/2014/main" id="{ED93B4F3-BCFB-4191-BB7D-67B501319A78}"/>
              </a:ext>
            </a:extLst>
          </p:cNvPr>
          <p:cNvSpPr txBox="1"/>
          <p:nvPr/>
        </p:nvSpPr>
        <p:spPr>
          <a:xfrm>
            <a:off x="321958" y="7450787"/>
            <a:ext cx="7093473" cy="1200329"/>
          </a:xfrm>
          <a:prstGeom prst="rect">
            <a:avLst/>
          </a:prstGeom>
          <a:noFill/>
        </p:spPr>
        <p:txBody>
          <a:bodyPr wrap="square" numCol="1" rtlCol="0">
            <a:spAutoFit/>
          </a:bodyPr>
          <a:lstStyle/>
          <a:p>
            <a:r>
              <a:rPr lang="en-US" sz="1600" b="1" dirty="0">
                <a:latin typeface="Verdana" charset="0"/>
                <a:ea typeface="Verdana" charset="0"/>
                <a:cs typeface="Verdana" charset="0"/>
              </a:rPr>
              <a:t>Procedure:</a:t>
            </a:r>
          </a:p>
          <a:p>
            <a:pPr marL="342900" indent="-342900">
              <a:buFont typeface="+mj-lt"/>
              <a:buAutoNum type="arabicPeriod"/>
            </a:pPr>
            <a:r>
              <a:rPr lang="en-US" sz="1400" dirty="0">
                <a:latin typeface="Verdana" charset="0"/>
                <a:ea typeface="Verdana" charset="0"/>
                <a:cs typeface="Verdana" charset="0"/>
              </a:rPr>
              <a:t>As a group, make a list of inherited traits that can be easily observed.</a:t>
            </a:r>
          </a:p>
          <a:p>
            <a:endParaRPr lang="en-US" sz="1400" dirty="0">
              <a:latin typeface="Verdana" charset="0"/>
              <a:ea typeface="Verdana" charset="0"/>
              <a:cs typeface="Verdana" charset="0"/>
            </a:endParaRPr>
          </a:p>
          <a:p>
            <a:pPr algn="ctr"/>
            <a:r>
              <a:rPr lang="en-US" sz="1400" b="1" u="sng" dirty="0">
                <a:latin typeface="Verdana" charset="0"/>
                <a:ea typeface="Verdana" charset="0"/>
                <a:cs typeface="Verdana" charset="0"/>
              </a:rPr>
              <a:t>Inherited Traits</a:t>
            </a:r>
          </a:p>
          <a:p>
            <a:pPr marL="342900" indent="-342900">
              <a:buFont typeface="+mj-lt"/>
              <a:buAutoNum type="arabicPeriod"/>
            </a:pPr>
            <a:endParaRPr lang="en-US" sz="1400" dirty="0">
              <a:latin typeface="Verdana" charset="0"/>
              <a:ea typeface="Verdana" charset="0"/>
              <a:cs typeface="Verdana" charset="0"/>
            </a:endParaRPr>
          </a:p>
        </p:txBody>
      </p:sp>
      <p:sp>
        <p:nvSpPr>
          <p:cNvPr id="12" name="TextBox 11">
            <a:extLst>
              <a:ext uri="{FF2B5EF4-FFF2-40B4-BE49-F238E27FC236}">
                <a16:creationId xmlns:a16="http://schemas.microsoft.com/office/drawing/2014/main" id="{71C0012E-1D53-45A9-A011-C7D97248D38E}"/>
              </a:ext>
            </a:extLst>
          </p:cNvPr>
          <p:cNvSpPr txBox="1"/>
          <p:nvPr/>
        </p:nvSpPr>
        <p:spPr>
          <a:xfrm>
            <a:off x="4479766" y="5439280"/>
            <a:ext cx="2429060" cy="584775"/>
          </a:xfrm>
          <a:prstGeom prst="rect">
            <a:avLst/>
          </a:prstGeom>
          <a:noFill/>
        </p:spPr>
        <p:txBody>
          <a:bodyPr wrap="square" numCol="1" rtlCol="0">
            <a:spAutoFit/>
          </a:bodyPr>
          <a:lstStyle/>
          <a:p>
            <a:pPr marL="285750" indent="-285750">
              <a:buFont typeface="Arial" charset="0"/>
              <a:buChar char="•"/>
            </a:pPr>
            <a:endParaRPr lang="en-US" sz="1400" dirty="0">
              <a:latin typeface="Verdana" charset="0"/>
              <a:ea typeface="Verdana" charset="0"/>
              <a:cs typeface="Verdana" charset="0"/>
            </a:endParaRPr>
          </a:p>
          <a:p>
            <a:endParaRPr lang="en-US" dirty="0"/>
          </a:p>
        </p:txBody>
      </p:sp>
      <p:sp>
        <p:nvSpPr>
          <p:cNvPr id="13" name="TextBox 12">
            <a:extLst>
              <a:ext uri="{FF2B5EF4-FFF2-40B4-BE49-F238E27FC236}">
                <a16:creationId xmlns:a16="http://schemas.microsoft.com/office/drawing/2014/main" id="{85CBF007-B546-461F-80F9-084305B4EBE7}"/>
              </a:ext>
            </a:extLst>
          </p:cNvPr>
          <p:cNvSpPr txBox="1"/>
          <p:nvPr/>
        </p:nvSpPr>
        <p:spPr>
          <a:xfrm>
            <a:off x="321958" y="4007733"/>
            <a:ext cx="6916437" cy="2462213"/>
          </a:xfrm>
          <a:prstGeom prst="rect">
            <a:avLst/>
          </a:prstGeom>
          <a:noFill/>
        </p:spPr>
        <p:txBody>
          <a:bodyPr wrap="square" numCol="1" rtlCol="0">
            <a:spAutoFit/>
          </a:bodyPr>
          <a:lstStyle/>
          <a:p>
            <a:r>
              <a:rPr lang="en-US" sz="1400" dirty="0">
                <a:latin typeface="Verdana" charset="0"/>
                <a:ea typeface="Verdana" charset="0"/>
                <a:cs typeface="Verdana" charset="0"/>
              </a:rPr>
              <a:t>level, not its parents’ genetics.  </a:t>
            </a:r>
          </a:p>
          <a:p>
            <a:endParaRPr lang="en-US" sz="1400" dirty="0">
              <a:latin typeface="Verdana" charset="0"/>
              <a:ea typeface="Verdana" charset="0"/>
              <a:cs typeface="Verdana" charset="0"/>
            </a:endParaRPr>
          </a:p>
          <a:p>
            <a:r>
              <a:rPr lang="en-US" sz="1400" dirty="0">
                <a:latin typeface="Verdana" charset="0"/>
                <a:ea typeface="Verdana" charset="0"/>
                <a:cs typeface="Verdana" charset="0"/>
              </a:rPr>
              <a:t>The sequences of DNA that cause inherited traits are called the </a:t>
            </a:r>
            <a:r>
              <a:rPr lang="en-US" sz="1400" b="1" dirty="0">
                <a:latin typeface="Verdana" charset="0"/>
                <a:ea typeface="Verdana" charset="0"/>
                <a:cs typeface="Verdana" charset="0"/>
              </a:rPr>
              <a:t>genotype</a:t>
            </a:r>
            <a:r>
              <a:rPr lang="en-US" sz="1400" dirty="0">
                <a:latin typeface="Verdana" charset="0"/>
                <a:ea typeface="Verdana" charset="0"/>
                <a:cs typeface="Verdana" charset="0"/>
              </a:rPr>
              <a:t>. The </a:t>
            </a:r>
            <a:r>
              <a:rPr lang="en-US" sz="1400" b="1" dirty="0">
                <a:latin typeface="Verdana" charset="0"/>
                <a:ea typeface="Verdana" charset="0"/>
                <a:cs typeface="Verdana" charset="0"/>
              </a:rPr>
              <a:t>phenotype</a:t>
            </a:r>
            <a:r>
              <a:rPr lang="en-US" sz="1400" dirty="0">
                <a:latin typeface="Verdana" charset="0"/>
                <a:ea typeface="Verdana" charset="0"/>
                <a:cs typeface="Verdana" charset="0"/>
              </a:rPr>
              <a:t> is </a:t>
            </a:r>
            <a:r>
              <a:rPr lang="en-US" sz="1400" b="1" dirty="0">
                <a:latin typeface="Verdana" charset="0"/>
                <a:ea typeface="Verdana" charset="0"/>
                <a:cs typeface="Verdana" charset="0"/>
              </a:rPr>
              <a:t>all the observable traits </a:t>
            </a:r>
            <a:r>
              <a:rPr lang="en-US" sz="1400" dirty="0">
                <a:latin typeface="Verdana" charset="0"/>
                <a:ea typeface="Verdana" charset="0"/>
                <a:cs typeface="Verdana" charset="0"/>
              </a:rPr>
              <a:t>of an organism: those caused by its genetic makeup (genotype) plus the acquired traits from the environment. The environment of an area may cause the same acquired traits to appear in organisms with different genotypes. </a:t>
            </a:r>
          </a:p>
          <a:p>
            <a:endParaRPr lang="en-US" sz="1400" dirty="0">
              <a:latin typeface="Verdana" charset="0"/>
              <a:ea typeface="Verdana" charset="0"/>
              <a:cs typeface="Verdana" charset="0"/>
            </a:endParaRPr>
          </a:p>
          <a:p>
            <a:r>
              <a:rPr lang="en-US" sz="1400" dirty="0">
                <a:latin typeface="Verdana" charset="0"/>
                <a:ea typeface="Verdana" charset="0"/>
                <a:cs typeface="Verdana" charset="0"/>
              </a:rPr>
              <a:t>In this lab, you will study your personal traits then chart the traits of the entire group. You will compare traits with the class to patterns and explain where the patterns might have come from. </a:t>
            </a:r>
          </a:p>
        </p:txBody>
      </p:sp>
      <p:pic>
        <p:nvPicPr>
          <p:cNvPr id="16" name="Picture 2" descr="C:\Users\Sydney\Desktop\Bryndalynn\Science\7.14.A passage of genetic instructions from one generation to the next generation\freeimage-695317-web.jpg">
            <a:extLst>
              <a:ext uri="{FF2B5EF4-FFF2-40B4-BE49-F238E27FC236}">
                <a16:creationId xmlns:a16="http://schemas.microsoft.com/office/drawing/2014/main" id="{5095D804-7951-41A3-82BB-70A797FB09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563117" y="1444993"/>
            <a:ext cx="2904693" cy="2455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273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4FF005-D537-48B4-A287-63A40F4ADB69}"/>
              </a:ext>
            </a:extLst>
          </p:cNvPr>
          <p:cNvSpPr>
            <a:spLocks noGrp="1"/>
          </p:cNvSpPr>
          <p:nvPr>
            <p:ph type="body" sz="quarter" idx="12"/>
          </p:nvPr>
        </p:nvSpPr>
        <p:spPr/>
        <p:txBody>
          <a:bodyPr/>
          <a:lstStyle/>
          <a:p>
            <a:r>
              <a:rPr lang="en-US" dirty="0"/>
              <a:t>Heredity Student Lab Sheet</a:t>
            </a:r>
          </a:p>
        </p:txBody>
      </p:sp>
      <p:graphicFrame>
        <p:nvGraphicFramePr>
          <p:cNvPr id="53" name="Table 52">
            <a:extLst>
              <a:ext uri="{FF2B5EF4-FFF2-40B4-BE49-F238E27FC236}">
                <a16:creationId xmlns:a16="http://schemas.microsoft.com/office/drawing/2014/main" id="{E3B29760-3793-4BAB-8D51-7CF832370361}"/>
              </a:ext>
            </a:extLst>
          </p:cNvPr>
          <p:cNvGraphicFramePr>
            <a:graphicFrameLocks noGrp="1"/>
          </p:cNvGraphicFramePr>
          <p:nvPr>
            <p:extLst>
              <p:ext uri="{D42A27DB-BD31-4B8C-83A1-F6EECF244321}">
                <p14:modId xmlns:p14="http://schemas.microsoft.com/office/powerpoint/2010/main" val="2040141418"/>
              </p:ext>
            </p:extLst>
          </p:nvPr>
        </p:nvGraphicFramePr>
        <p:xfrm>
          <a:off x="359677" y="3245120"/>
          <a:ext cx="7053048" cy="6111460"/>
        </p:xfrm>
        <a:graphic>
          <a:graphicData uri="http://schemas.openxmlformats.org/drawingml/2006/table">
            <a:tbl>
              <a:tblPr firstRow="1" bandRow="1">
                <a:tableStyleId>{5C22544A-7EE6-4342-B048-85BDC9FD1C3A}</a:tableStyleId>
              </a:tblPr>
              <a:tblGrid>
                <a:gridCol w="2154923">
                  <a:extLst>
                    <a:ext uri="{9D8B030D-6E8A-4147-A177-3AD203B41FA5}">
                      <a16:colId xmlns:a16="http://schemas.microsoft.com/office/drawing/2014/main" val="3192939728"/>
                    </a:ext>
                  </a:extLst>
                </a:gridCol>
                <a:gridCol w="1234440">
                  <a:extLst>
                    <a:ext uri="{9D8B030D-6E8A-4147-A177-3AD203B41FA5}">
                      <a16:colId xmlns:a16="http://schemas.microsoft.com/office/drawing/2014/main" val="991220385"/>
                    </a:ext>
                  </a:extLst>
                </a:gridCol>
                <a:gridCol w="1295400">
                  <a:extLst>
                    <a:ext uri="{9D8B030D-6E8A-4147-A177-3AD203B41FA5}">
                      <a16:colId xmlns:a16="http://schemas.microsoft.com/office/drawing/2014/main" val="3944107181"/>
                    </a:ext>
                  </a:extLst>
                </a:gridCol>
                <a:gridCol w="213360">
                  <a:extLst>
                    <a:ext uri="{9D8B030D-6E8A-4147-A177-3AD203B41FA5}">
                      <a16:colId xmlns:a16="http://schemas.microsoft.com/office/drawing/2014/main" val="1596657029"/>
                    </a:ext>
                  </a:extLst>
                </a:gridCol>
                <a:gridCol w="1066800">
                  <a:extLst>
                    <a:ext uri="{9D8B030D-6E8A-4147-A177-3AD203B41FA5}">
                      <a16:colId xmlns:a16="http://schemas.microsoft.com/office/drawing/2014/main" val="247305003"/>
                    </a:ext>
                  </a:extLst>
                </a:gridCol>
                <a:gridCol w="1088125">
                  <a:extLst>
                    <a:ext uri="{9D8B030D-6E8A-4147-A177-3AD203B41FA5}">
                      <a16:colId xmlns:a16="http://schemas.microsoft.com/office/drawing/2014/main" val="1787825484"/>
                    </a:ext>
                  </a:extLst>
                </a:gridCol>
              </a:tblGrid>
              <a:tr h="366760">
                <a:tc>
                  <a:txBody>
                    <a:bodyPr/>
                    <a:lstStyle/>
                    <a:p>
                      <a:pPr algn="ctr"/>
                      <a:r>
                        <a:rPr lang="en-US" dirty="0"/>
                        <a:t>Trait</a:t>
                      </a:r>
                    </a:p>
                  </a:txBody>
                  <a:tcPr/>
                </a:tc>
                <a:tc>
                  <a:txBody>
                    <a:bodyPr/>
                    <a:lstStyle/>
                    <a:p>
                      <a:pPr algn="ctr"/>
                      <a:r>
                        <a:rPr lang="en-US" dirty="0"/>
                        <a:t>Inherited</a:t>
                      </a:r>
                    </a:p>
                  </a:txBody>
                  <a:tcPr/>
                </a:tc>
                <a:tc>
                  <a:txBody>
                    <a:bodyPr/>
                    <a:lstStyle/>
                    <a:p>
                      <a:pPr algn="ctr"/>
                      <a:r>
                        <a:rPr lang="en-US" dirty="0"/>
                        <a:t>Acquired</a:t>
                      </a:r>
                    </a:p>
                  </a:txBody>
                  <a:tcPr/>
                </a:tc>
                <a:tc>
                  <a:txBody>
                    <a:bodyPr/>
                    <a:lstStyle/>
                    <a:p>
                      <a:pPr algn="ctr"/>
                      <a:endParaRPr lang="en-US" dirty="0"/>
                    </a:p>
                  </a:txBody>
                  <a:tcPr>
                    <a:solidFill>
                      <a:schemeClr val="tx2">
                        <a:lumMod val="40000"/>
                        <a:lumOff val="60000"/>
                      </a:schemeClr>
                    </a:solidFill>
                  </a:tcPr>
                </a:tc>
                <a:tc>
                  <a:txBody>
                    <a:bodyPr/>
                    <a:lstStyle/>
                    <a:p>
                      <a:pPr algn="ctr"/>
                      <a:r>
                        <a:rPr lang="en-US" dirty="0"/>
                        <a:t>Male</a:t>
                      </a:r>
                    </a:p>
                  </a:txBody>
                  <a:tcPr/>
                </a:tc>
                <a:tc>
                  <a:txBody>
                    <a:bodyPr/>
                    <a:lstStyle/>
                    <a:p>
                      <a:pPr algn="ctr"/>
                      <a:r>
                        <a:rPr lang="en-US" dirty="0"/>
                        <a:t>Female</a:t>
                      </a:r>
                    </a:p>
                  </a:txBody>
                  <a:tcPr/>
                </a:tc>
                <a:extLst>
                  <a:ext uri="{0D108BD9-81ED-4DB2-BD59-A6C34878D82A}">
                    <a16:rowId xmlns:a16="http://schemas.microsoft.com/office/drawing/2014/main" val="2095485833"/>
                  </a:ext>
                </a:extLst>
              </a:tr>
              <a:tr h="638300">
                <a:tc>
                  <a:txBody>
                    <a:bodyPr/>
                    <a:lstStyle/>
                    <a:p>
                      <a:r>
                        <a:rPr lang="en-US" dirty="0"/>
                        <a:t>Eye color</a:t>
                      </a:r>
                    </a:p>
                  </a:txBody>
                  <a:tcPr/>
                </a:tc>
                <a:tc>
                  <a:txBody>
                    <a:bodyPr/>
                    <a:lstStyle/>
                    <a:p>
                      <a:endParaRPr lang="en-US"/>
                    </a:p>
                  </a:txBody>
                  <a:tcPr/>
                </a:tc>
                <a:tc>
                  <a:txBody>
                    <a:bodyPr/>
                    <a:lstStyle/>
                    <a:p>
                      <a:endParaRPr lang="en-US" dirty="0"/>
                    </a:p>
                  </a:txBody>
                  <a:tcPr/>
                </a:tc>
                <a:tc>
                  <a:txBody>
                    <a:bodyPr/>
                    <a:lstStyle/>
                    <a:p>
                      <a:endParaRPr lang="en-US" dirty="0"/>
                    </a:p>
                  </a:txBody>
                  <a:tcPr>
                    <a:solidFill>
                      <a:schemeClr val="tx2">
                        <a:lumMod val="40000"/>
                        <a:lumOff val="60000"/>
                      </a:schemeClr>
                    </a:solidFill>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959807745"/>
                  </a:ext>
                </a:extLst>
              </a:tr>
              <a:tr h="638300">
                <a:tc>
                  <a:txBody>
                    <a:bodyPr/>
                    <a:lstStyle/>
                    <a:p>
                      <a:r>
                        <a:rPr lang="en-US" dirty="0"/>
                        <a:t>Hair color</a:t>
                      </a:r>
                    </a:p>
                  </a:txBody>
                  <a:tcPr/>
                </a:tc>
                <a:tc>
                  <a:txBody>
                    <a:bodyPr/>
                    <a:lstStyle/>
                    <a:p>
                      <a:endParaRPr lang="en-US"/>
                    </a:p>
                  </a:txBody>
                  <a:tcPr/>
                </a:tc>
                <a:tc>
                  <a:txBody>
                    <a:bodyPr/>
                    <a:lstStyle/>
                    <a:p>
                      <a:endParaRPr lang="en-US"/>
                    </a:p>
                  </a:txBody>
                  <a:tcPr/>
                </a:tc>
                <a:tc>
                  <a:txBody>
                    <a:bodyPr/>
                    <a:lstStyle/>
                    <a:p>
                      <a:endParaRPr lang="en-US" dirty="0"/>
                    </a:p>
                  </a:txBody>
                  <a:tcPr>
                    <a:solidFill>
                      <a:schemeClr val="tx2">
                        <a:lumMod val="40000"/>
                        <a:lumOff val="60000"/>
                      </a:schemeClr>
                    </a:solidFill>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29922247"/>
                  </a:ext>
                </a:extLst>
              </a:tr>
              <a:tr h="6383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solidFill>
                      <a:schemeClr val="tx2">
                        <a:lumMod val="40000"/>
                        <a:lumOff val="60000"/>
                      </a:schemeClr>
                    </a:solidFill>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12614308"/>
                  </a:ext>
                </a:extLst>
              </a:tr>
              <a:tr h="6383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tx2">
                        <a:lumMod val="40000"/>
                        <a:lumOff val="60000"/>
                      </a:schemeClr>
                    </a:solidFill>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266672588"/>
                  </a:ext>
                </a:extLst>
              </a:tr>
              <a:tr h="6383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tx2">
                        <a:lumMod val="40000"/>
                        <a:lumOff val="60000"/>
                      </a:schemeClr>
                    </a:solidFill>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719442815"/>
                  </a:ext>
                </a:extLst>
              </a:tr>
              <a:tr h="6383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tx2">
                        <a:lumMod val="40000"/>
                        <a:lumOff val="60000"/>
                      </a:schemeClr>
                    </a:solidFill>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31741981"/>
                  </a:ext>
                </a:extLst>
              </a:tr>
              <a:tr h="6383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tx2">
                        <a:lumMod val="40000"/>
                        <a:lumOff val="60000"/>
                      </a:schemeClr>
                    </a:solidFill>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10809907"/>
                  </a:ext>
                </a:extLst>
              </a:tr>
              <a:tr h="6383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solidFill>
                      <a:schemeClr val="tx2">
                        <a:lumMod val="40000"/>
                        <a:lumOff val="60000"/>
                      </a:schemeClr>
                    </a:solidFill>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47625258"/>
                  </a:ext>
                </a:extLst>
              </a:tr>
              <a:tr h="6383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solidFill>
                      <a:schemeClr val="tx2">
                        <a:lumMod val="40000"/>
                        <a:lumOff val="60000"/>
                      </a:schemeClr>
                    </a:solidFill>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681274724"/>
                  </a:ext>
                </a:extLst>
              </a:tr>
            </a:tbl>
          </a:graphicData>
        </a:graphic>
      </p:graphicFrame>
      <p:sp>
        <p:nvSpPr>
          <p:cNvPr id="54" name="TextBox 53">
            <a:extLst>
              <a:ext uri="{FF2B5EF4-FFF2-40B4-BE49-F238E27FC236}">
                <a16:creationId xmlns:a16="http://schemas.microsoft.com/office/drawing/2014/main" id="{6485AC56-01EC-440D-8B7C-F6A8965C202B}"/>
              </a:ext>
            </a:extLst>
          </p:cNvPr>
          <p:cNvSpPr txBox="1"/>
          <p:nvPr/>
        </p:nvSpPr>
        <p:spPr>
          <a:xfrm>
            <a:off x="359677" y="2910840"/>
            <a:ext cx="7053045" cy="369332"/>
          </a:xfrm>
          <a:prstGeom prst="rect">
            <a:avLst/>
          </a:prstGeom>
          <a:noFill/>
        </p:spPr>
        <p:txBody>
          <a:bodyPr wrap="square" rtlCol="0">
            <a:spAutoFit/>
          </a:bodyPr>
          <a:lstStyle/>
          <a:p>
            <a:r>
              <a:rPr lang="en-US" b="1" dirty="0"/>
              <a:t>	           Individual Traits		            Group Results</a:t>
            </a:r>
          </a:p>
        </p:txBody>
      </p:sp>
      <p:sp>
        <p:nvSpPr>
          <p:cNvPr id="55" name="TextBox 54">
            <a:extLst>
              <a:ext uri="{FF2B5EF4-FFF2-40B4-BE49-F238E27FC236}">
                <a16:creationId xmlns:a16="http://schemas.microsoft.com/office/drawing/2014/main" id="{BFDC50CF-3909-48FE-B4A2-438CD75B7E39}"/>
              </a:ext>
            </a:extLst>
          </p:cNvPr>
          <p:cNvSpPr txBox="1"/>
          <p:nvPr/>
        </p:nvSpPr>
        <p:spPr>
          <a:xfrm>
            <a:off x="359677" y="731520"/>
            <a:ext cx="6909803" cy="1615827"/>
          </a:xfrm>
          <a:prstGeom prst="rect">
            <a:avLst/>
          </a:prstGeom>
          <a:noFill/>
        </p:spPr>
        <p:txBody>
          <a:bodyPr wrap="square" rtlCol="0">
            <a:spAutoFit/>
          </a:bodyPr>
          <a:lstStyle/>
          <a:p>
            <a:pPr marL="342900" indent="-342900">
              <a:spcAft>
                <a:spcPts val="600"/>
              </a:spcAft>
              <a:buFont typeface="+mj-lt"/>
              <a:buAutoNum type="arabicPeriod" startAt="2"/>
            </a:pPr>
            <a:r>
              <a:rPr lang="en-US" sz="1400" dirty="0">
                <a:latin typeface="Verdana" charset="0"/>
                <a:ea typeface="Verdana" charset="0"/>
                <a:cs typeface="Verdana" charset="0"/>
              </a:rPr>
              <a:t>With the mirror, examine your personal traits and record them on the chart below. Two have been given as examples.</a:t>
            </a:r>
          </a:p>
          <a:p>
            <a:pPr marL="342900" indent="-342900">
              <a:spcAft>
                <a:spcPts val="600"/>
              </a:spcAft>
              <a:buFont typeface="+mj-lt"/>
              <a:buAutoNum type="arabicPeriod" startAt="2"/>
            </a:pPr>
            <a:r>
              <a:rPr lang="en-US" sz="1400" dirty="0">
                <a:latin typeface="Verdana" charset="0"/>
                <a:ea typeface="Verdana" charset="0"/>
                <a:cs typeface="Verdana" charset="0"/>
              </a:rPr>
              <a:t>Decide if each trait is inherited or acquired and check the correct column.</a:t>
            </a:r>
          </a:p>
          <a:p>
            <a:pPr marL="342900" indent="-342900">
              <a:spcAft>
                <a:spcPts val="600"/>
              </a:spcAft>
              <a:buFont typeface="+mj-lt"/>
              <a:buAutoNum type="arabicPeriod" startAt="2"/>
            </a:pPr>
            <a:r>
              <a:rPr lang="en-US" sz="1400" dirty="0">
                <a:latin typeface="Verdana" charset="0"/>
                <a:ea typeface="Verdana" charset="0"/>
                <a:cs typeface="Verdana" charset="0"/>
              </a:rPr>
              <a:t>Put a star next to each trait that is due to your genotype.</a:t>
            </a:r>
          </a:p>
          <a:p>
            <a:pPr marL="342900" indent="-342900">
              <a:spcAft>
                <a:spcPts val="600"/>
              </a:spcAft>
              <a:buFont typeface="+mj-lt"/>
              <a:buAutoNum type="arabicPeriod" startAt="2"/>
            </a:pPr>
            <a:r>
              <a:rPr lang="en-US" sz="1400" dirty="0">
                <a:latin typeface="Verdana" charset="0"/>
                <a:ea typeface="Verdana" charset="0"/>
                <a:cs typeface="Verdana" charset="0"/>
              </a:rPr>
              <a:t>Put a check mark next to each trait that is part of your phenotype.</a:t>
            </a:r>
          </a:p>
        </p:txBody>
      </p:sp>
    </p:spTree>
    <p:extLst>
      <p:ext uri="{BB962C8B-B14F-4D97-AF65-F5344CB8AC3E}">
        <p14:creationId xmlns:p14="http://schemas.microsoft.com/office/powerpoint/2010/main" val="2687838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4C8BAC-8FAE-4266-80F9-1BA9982BFB70}"/>
              </a:ext>
            </a:extLst>
          </p:cNvPr>
          <p:cNvSpPr>
            <a:spLocks noGrp="1"/>
          </p:cNvSpPr>
          <p:nvPr>
            <p:ph type="body" sz="quarter" idx="12"/>
          </p:nvPr>
        </p:nvSpPr>
        <p:spPr/>
        <p:txBody>
          <a:bodyPr/>
          <a:lstStyle/>
          <a:p>
            <a:r>
              <a:rPr lang="en-US" dirty="0"/>
              <a:t>Heredity Student Lab Sheet</a:t>
            </a:r>
          </a:p>
        </p:txBody>
      </p:sp>
      <p:sp>
        <p:nvSpPr>
          <p:cNvPr id="3" name="Rectangle: Rounded Corners 2">
            <a:extLst>
              <a:ext uri="{FF2B5EF4-FFF2-40B4-BE49-F238E27FC236}">
                <a16:creationId xmlns:a16="http://schemas.microsoft.com/office/drawing/2014/main" id="{9849C544-A59B-4C5A-89E2-D45B36E9850A}"/>
              </a:ext>
            </a:extLst>
          </p:cNvPr>
          <p:cNvSpPr/>
          <p:nvPr/>
        </p:nvSpPr>
        <p:spPr>
          <a:xfrm>
            <a:off x="269099" y="7468728"/>
            <a:ext cx="7096364" cy="198045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dirty="0"/>
          </a:p>
        </p:txBody>
      </p:sp>
      <p:sp>
        <p:nvSpPr>
          <p:cNvPr id="7" name="Subtitle 2">
            <a:extLst>
              <a:ext uri="{FF2B5EF4-FFF2-40B4-BE49-F238E27FC236}">
                <a16:creationId xmlns:a16="http://schemas.microsoft.com/office/drawing/2014/main" id="{73CD36E4-E86A-4553-B55F-638B5ECDD289}"/>
              </a:ext>
            </a:extLst>
          </p:cNvPr>
          <p:cNvSpPr txBox="1">
            <a:spLocks/>
          </p:cNvSpPr>
          <p:nvPr/>
        </p:nvSpPr>
        <p:spPr>
          <a:xfrm>
            <a:off x="324853" y="3390498"/>
            <a:ext cx="7447547" cy="1201823"/>
          </a:xfrm>
          <a:prstGeom prst="rect">
            <a:avLst/>
          </a:prstGeom>
        </p:spPr>
        <p:txBody>
          <a:bodyPr vert="horz" lIns="91440" tIns="45720" rIns="91440" bIns="45720" numCol="1"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b="1" dirty="0">
              <a:latin typeface="Verdana" charset="0"/>
              <a:ea typeface="Verdana" charset="0"/>
              <a:cs typeface="Verdana" charset="0"/>
            </a:endParaRPr>
          </a:p>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sp>
        <p:nvSpPr>
          <p:cNvPr id="9" name="TextBox 8">
            <a:extLst>
              <a:ext uri="{FF2B5EF4-FFF2-40B4-BE49-F238E27FC236}">
                <a16:creationId xmlns:a16="http://schemas.microsoft.com/office/drawing/2014/main" id="{EBC34E9C-8F1E-4141-980B-B4858D70687A}"/>
              </a:ext>
            </a:extLst>
          </p:cNvPr>
          <p:cNvSpPr txBox="1"/>
          <p:nvPr/>
        </p:nvSpPr>
        <p:spPr>
          <a:xfrm>
            <a:off x="293661" y="700279"/>
            <a:ext cx="7093473" cy="5262979"/>
          </a:xfrm>
          <a:prstGeom prst="rect">
            <a:avLst/>
          </a:prstGeom>
          <a:noFill/>
        </p:spPr>
        <p:txBody>
          <a:bodyPr wrap="square" numCol="1" rtlCol="0">
            <a:spAutoFit/>
          </a:bodyPr>
          <a:lstStyle/>
          <a:p>
            <a:pPr marL="342900" indent="-342900">
              <a:lnSpc>
                <a:spcPct val="150000"/>
              </a:lnSpc>
              <a:spcAft>
                <a:spcPts val="600"/>
              </a:spcAft>
              <a:buFont typeface="+mj-lt"/>
              <a:buAutoNum type="arabicPeriod" startAt="6"/>
            </a:pPr>
            <a:r>
              <a:rPr lang="en-US" sz="1400" dirty="0">
                <a:latin typeface="Verdana" charset="0"/>
                <a:ea typeface="Verdana" charset="0"/>
                <a:cs typeface="Verdana" charset="0"/>
              </a:rPr>
              <a:t>Now check within your group and record how many males and females have each of your traits. </a:t>
            </a:r>
          </a:p>
          <a:p>
            <a:pPr marL="342900" indent="-342900">
              <a:lnSpc>
                <a:spcPct val="150000"/>
              </a:lnSpc>
              <a:spcAft>
                <a:spcPts val="600"/>
              </a:spcAft>
              <a:buFont typeface="+mj-lt"/>
              <a:buAutoNum type="arabicPeriod" startAt="6"/>
            </a:pPr>
            <a:r>
              <a:rPr lang="en-US" sz="1400" dirty="0">
                <a:latin typeface="Verdana" charset="0"/>
                <a:ea typeface="Verdana" charset="0"/>
                <a:cs typeface="Verdana" charset="0"/>
              </a:rPr>
              <a:t>After the small group is finished comparing traits, chart all the class traits on the class board. </a:t>
            </a:r>
          </a:p>
          <a:p>
            <a:pPr marL="342900" indent="-342900">
              <a:spcAft>
                <a:spcPts val="600"/>
              </a:spcAft>
              <a:buFont typeface="+mj-lt"/>
              <a:buAutoNum type="arabicPeriod" startAt="6"/>
            </a:pPr>
            <a:r>
              <a:rPr lang="en-US" sz="1400" dirty="0">
                <a:latin typeface="Verdana" charset="0"/>
                <a:ea typeface="Verdana" charset="0"/>
                <a:cs typeface="Verdana" charset="0"/>
              </a:rPr>
              <a:t>Discuss the patterns seen and answer the follow questions: </a:t>
            </a:r>
          </a:p>
          <a:p>
            <a:pPr marL="800100" lvl="1" indent="-342900">
              <a:spcAft>
                <a:spcPts val="600"/>
              </a:spcAft>
              <a:buFont typeface="+mj-lt"/>
              <a:buAutoNum type="alphaLcPeriod"/>
            </a:pPr>
            <a:r>
              <a:rPr lang="en-US" sz="1400" dirty="0">
                <a:latin typeface="Verdana" charset="0"/>
                <a:ea typeface="Verdana" charset="0"/>
                <a:cs typeface="Verdana" charset="0"/>
              </a:rPr>
              <a:t>What is the most common trait in your class?</a:t>
            </a: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r>
              <a:rPr lang="en-US" sz="1400" dirty="0">
                <a:latin typeface="Verdana" charset="0"/>
                <a:ea typeface="Verdana" charset="0"/>
                <a:cs typeface="Verdana" charset="0"/>
              </a:rPr>
              <a:t>Is this an inherited trait or acquired trait? Explain why.</a:t>
            </a: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r>
              <a:rPr lang="en-US" sz="1400" dirty="0">
                <a:latin typeface="Verdana" charset="0"/>
                <a:ea typeface="Verdana" charset="0"/>
                <a:cs typeface="Verdana" charset="0"/>
              </a:rPr>
              <a:t>What is the least common trait?</a:t>
            </a: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r>
              <a:rPr lang="en-US" sz="1400" dirty="0">
                <a:latin typeface="Verdana" charset="0"/>
                <a:ea typeface="Verdana" charset="0"/>
                <a:cs typeface="Verdana" charset="0"/>
              </a:rPr>
              <a:t>Why do you think it is not common?</a:t>
            </a:r>
          </a:p>
        </p:txBody>
      </p:sp>
      <p:sp>
        <p:nvSpPr>
          <p:cNvPr id="10" name="TextBox 9">
            <a:extLst>
              <a:ext uri="{FF2B5EF4-FFF2-40B4-BE49-F238E27FC236}">
                <a16:creationId xmlns:a16="http://schemas.microsoft.com/office/drawing/2014/main" id="{CB85A481-C33F-4C5D-BF0D-0EA6C21B1CBF}"/>
              </a:ext>
            </a:extLst>
          </p:cNvPr>
          <p:cNvSpPr txBox="1"/>
          <p:nvPr/>
        </p:nvSpPr>
        <p:spPr>
          <a:xfrm>
            <a:off x="406937" y="7468728"/>
            <a:ext cx="6593728" cy="523220"/>
          </a:xfrm>
          <a:prstGeom prst="rect">
            <a:avLst/>
          </a:prstGeom>
          <a:noFill/>
        </p:spPr>
        <p:txBody>
          <a:bodyPr wrap="none" numCol="1" rtlCol="0">
            <a:spAutoFit/>
          </a:bodyPr>
          <a:lstStyle/>
          <a:p>
            <a:r>
              <a:rPr lang="en-US" sz="1400" b="1" dirty="0">
                <a:latin typeface="Verdana" panose="020B0604030504040204" pitchFamily="34" charset="0"/>
                <a:ea typeface="Verdana" panose="020B0604030504040204" pitchFamily="34" charset="0"/>
                <a:cs typeface="Verdana" panose="020B0604030504040204" pitchFamily="34" charset="0"/>
              </a:rPr>
              <a:t>Check for Understanding</a:t>
            </a:r>
            <a:endParaRPr lang="en-US" sz="1400" dirty="0">
              <a:latin typeface="Verdana" panose="020B0604030504040204" pitchFamily="34" charset="0"/>
              <a:ea typeface="Verdana" panose="020B0604030504040204" pitchFamily="34" charset="0"/>
              <a:cs typeface="Verdana" panose="020B0604030504040204" pitchFamily="34" charset="0"/>
            </a:endParaRPr>
          </a:p>
          <a:p>
            <a:r>
              <a:rPr lang="en-US" sz="1400" dirty="0">
                <a:latin typeface="Verdana" panose="020B0604030504040204" pitchFamily="34" charset="0"/>
                <a:ea typeface="Verdana" panose="020B0604030504040204" pitchFamily="34" charset="0"/>
                <a:cs typeface="Verdana" panose="020B0604030504040204" pitchFamily="34" charset="0"/>
              </a:rPr>
              <a:t>How are inherited traits handed down from one generation to the next?</a:t>
            </a:r>
          </a:p>
        </p:txBody>
      </p:sp>
    </p:spTree>
    <p:extLst>
      <p:ext uri="{BB962C8B-B14F-4D97-AF65-F5344CB8AC3E}">
        <p14:creationId xmlns:p14="http://schemas.microsoft.com/office/powerpoint/2010/main" val="1539778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4C8BAC-8FAE-4266-80F9-1BA9982BFB70}"/>
              </a:ext>
            </a:extLst>
          </p:cNvPr>
          <p:cNvSpPr>
            <a:spLocks noGrp="1"/>
          </p:cNvSpPr>
          <p:nvPr>
            <p:ph type="body" sz="quarter" idx="12"/>
          </p:nvPr>
        </p:nvSpPr>
        <p:spPr/>
        <p:txBody>
          <a:bodyPr/>
          <a:lstStyle/>
          <a:p>
            <a:r>
              <a:rPr lang="en-US" dirty="0"/>
              <a:t>Heredity Student Lab Sheet</a:t>
            </a:r>
          </a:p>
        </p:txBody>
      </p:sp>
      <p:sp>
        <p:nvSpPr>
          <p:cNvPr id="5" name="Subtitle 2">
            <a:extLst>
              <a:ext uri="{FF2B5EF4-FFF2-40B4-BE49-F238E27FC236}">
                <a16:creationId xmlns:a16="http://schemas.microsoft.com/office/drawing/2014/main" id="{B0BD91F6-26CC-4057-91D3-DB7464B12139}"/>
              </a:ext>
            </a:extLst>
          </p:cNvPr>
          <p:cNvSpPr txBox="1">
            <a:spLocks/>
          </p:cNvSpPr>
          <p:nvPr/>
        </p:nvSpPr>
        <p:spPr>
          <a:xfrm>
            <a:off x="156259" y="2093679"/>
            <a:ext cx="7447547" cy="1201823"/>
          </a:xfrm>
          <a:prstGeom prst="rect">
            <a:avLst/>
          </a:prstGeom>
        </p:spPr>
        <p:txBody>
          <a:bodyPr vert="horz" lIns="91440" tIns="45720" rIns="91440" bIns="45720" numCol="1"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sp>
        <p:nvSpPr>
          <p:cNvPr id="6" name="Subtitle 2">
            <a:extLst>
              <a:ext uri="{FF2B5EF4-FFF2-40B4-BE49-F238E27FC236}">
                <a16:creationId xmlns:a16="http://schemas.microsoft.com/office/drawing/2014/main" id="{E33E6507-5B87-4C03-8856-BE51B364A706}"/>
              </a:ext>
            </a:extLst>
          </p:cNvPr>
          <p:cNvSpPr txBox="1">
            <a:spLocks/>
          </p:cNvSpPr>
          <p:nvPr/>
        </p:nvSpPr>
        <p:spPr>
          <a:xfrm>
            <a:off x="324853" y="1209616"/>
            <a:ext cx="7447547" cy="1201823"/>
          </a:xfrm>
          <a:prstGeom prst="rect">
            <a:avLst/>
          </a:prstGeom>
        </p:spPr>
        <p:txBody>
          <a:bodyPr vert="horz" lIns="91440" tIns="45720" rIns="91440" bIns="45720" numCol="1"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b="1" dirty="0">
              <a:latin typeface="Verdana" charset="0"/>
              <a:ea typeface="Verdana" charset="0"/>
              <a:cs typeface="Verdana" charset="0"/>
            </a:endParaRPr>
          </a:p>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sp>
        <p:nvSpPr>
          <p:cNvPr id="8" name="TextBox 7">
            <a:extLst>
              <a:ext uri="{FF2B5EF4-FFF2-40B4-BE49-F238E27FC236}">
                <a16:creationId xmlns:a16="http://schemas.microsoft.com/office/drawing/2014/main" id="{4857C0C6-FA1F-4025-8CF3-CE8C9BA8D158}"/>
              </a:ext>
            </a:extLst>
          </p:cNvPr>
          <p:cNvSpPr txBox="1"/>
          <p:nvPr/>
        </p:nvSpPr>
        <p:spPr>
          <a:xfrm>
            <a:off x="324852" y="716824"/>
            <a:ext cx="7096365" cy="4078039"/>
          </a:xfrm>
          <a:prstGeom prst="rect">
            <a:avLst/>
          </a:prstGeom>
          <a:noFill/>
        </p:spPr>
        <p:txBody>
          <a:bodyPr wrap="square" numCol="1" rtlCol="0">
            <a:spAutoFit/>
          </a:bodyPr>
          <a:lstStyle/>
          <a:p>
            <a:r>
              <a:rPr lang="en-US" sz="1400" b="1" dirty="0">
                <a:latin typeface="Verdana" charset="0"/>
                <a:ea typeface="Verdana" charset="0"/>
                <a:cs typeface="Verdana" charset="0"/>
              </a:rPr>
              <a:t>Conclusion:</a:t>
            </a:r>
            <a:r>
              <a:rPr lang="en-US" sz="1400" dirty="0">
                <a:latin typeface="Verdana" charset="0"/>
                <a:ea typeface="Verdana" charset="0"/>
                <a:cs typeface="Verdana" charset="0"/>
              </a:rPr>
              <a:t>  How does heredity affect an organism’s traits?</a:t>
            </a:r>
          </a:p>
          <a:p>
            <a:endParaRPr lang="en-US" sz="1400" b="1" dirty="0">
              <a:latin typeface="Verdana" charset="0"/>
              <a:ea typeface="Verdana" charset="0"/>
              <a:cs typeface="Verdana" charset="0"/>
            </a:endParaRPr>
          </a:p>
          <a:p>
            <a:r>
              <a:rPr lang="en-US" sz="1400" b="1" u="sng" dirty="0">
                <a:latin typeface="Verdana" charset="0"/>
                <a:ea typeface="Verdana" charset="0"/>
                <a:cs typeface="Verdana" charset="0"/>
              </a:rPr>
              <a:t>C</a:t>
            </a:r>
            <a:r>
              <a:rPr lang="en-US" sz="1400" b="1" dirty="0">
                <a:latin typeface="Verdana" charset="0"/>
                <a:ea typeface="Verdana" charset="0"/>
                <a:cs typeface="Verdana" charset="0"/>
              </a:rPr>
              <a:t>laim:  </a:t>
            </a:r>
          </a:p>
          <a:p>
            <a:pPr>
              <a:lnSpc>
                <a:spcPct val="150000"/>
              </a:lnSpc>
            </a:pPr>
            <a:r>
              <a:rPr lang="en-US" sz="1400" dirty="0">
                <a:latin typeface="Verdana" panose="020B0604030504040204" pitchFamily="34" charset="0"/>
                <a:ea typeface="Verdana" panose="020B0604030504040204" pitchFamily="34" charset="0"/>
                <a:cs typeface="Verdana" panose="020B0604030504040204" pitchFamily="34" charset="0"/>
              </a:rPr>
              <a:t>Offspring inherit some ________________ from their ________________.  Other _______________ are acquired from the _____________________.</a:t>
            </a:r>
          </a:p>
          <a:p>
            <a:endParaRPr lang="en-US" sz="1400" b="1" u="sng" dirty="0">
              <a:latin typeface="Verdana" charset="0"/>
              <a:ea typeface="Verdana" charset="0"/>
              <a:cs typeface="Verdana" charset="0"/>
            </a:endParaRPr>
          </a:p>
          <a:p>
            <a:r>
              <a:rPr lang="en-US" sz="1400" b="1" u="sng" dirty="0">
                <a:latin typeface="Verdana" charset="0"/>
                <a:ea typeface="Verdana" charset="0"/>
                <a:cs typeface="Verdana" charset="0"/>
              </a:rPr>
              <a:t>E</a:t>
            </a:r>
            <a:r>
              <a:rPr lang="en-US" sz="1400" b="1" dirty="0">
                <a:latin typeface="Verdana" charset="0"/>
                <a:ea typeface="Verdana" charset="0"/>
                <a:cs typeface="Verdana" charset="0"/>
              </a:rPr>
              <a:t>vidence:</a:t>
            </a:r>
          </a:p>
          <a:p>
            <a:pPr>
              <a:lnSpc>
                <a:spcPct val="150000"/>
              </a:lnSpc>
            </a:pPr>
            <a:r>
              <a:rPr lang="en-US" sz="1400" dirty="0">
                <a:latin typeface="Verdana" panose="020B0604030504040204" pitchFamily="34" charset="0"/>
                <a:ea typeface="Verdana" panose="020B0604030504040204" pitchFamily="34" charset="0"/>
                <a:cs typeface="Verdana" panose="020B0604030504040204" pitchFamily="34" charset="0"/>
              </a:rPr>
              <a:t>Some traits depend on the DNA of _____________________. Others depend on…</a:t>
            </a:r>
            <a:endParaRPr lang="en-US" sz="1400" u="sng" dirty="0">
              <a:latin typeface="Verdana" panose="020B0604030504040204" pitchFamily="34" charset="0"/>
              <a:ea typeface="Verdana" panose="020B0604030504040204" pitchFamily="34" charset="0"/>
              <a:cs typeface="Verdana" panose="020B0604030504040204" pitchFamily="34" charset="0"/>
            </a:endParaRPr>
          </a:p>
          <a:p>
            <a:endParaRPr lang="en-US" sz="1400" b="1" u="sng" dirty="0">
              <a:latin typeface="Verdana" charset="0"/>
              <a:ea typeface="Verdana" charset="0"/>
              <a:cs typeface="Verdana" charset="0"/>
            </a:endParaRPr>
          </a:p>
          <a:p>
            <a:r>
              <a:rPr lang="en-US" sz="1400" b="1" u="sng" dirty="0">
                <a:latin typeface="Verdana" charset="0"/>
                <a:ea typeface="Verdana" charset="0"/>
                <a:cs typeface="Verdana" charset="0"/>
              </a:rPr>
              <a:t>R</a:t>
            </a:r>
            <a:r>
              <a:rPr lang="en-US" sz="1400" b="1" dirty="0">
                <a:latin typeface="Verdana" charset="0"/>
                <a:ea typeface="Verdana" charset="0"/>
                <a:cs typeface="Verdana" charset="0"/>
              </a:rPr>
              <a:t>easoning</a:t>
            </a:r>
            <a:r>
              <a:rPr lang="en-US" sz="1400" dirty="0"/>
              <a:t>:</a:t>
            </a:r>
          </a:p>
          <a:p>
            <a:pPr>
              <a:lnSpc>
                <a:spcPct val="150000"/>
              </a:lnSpc>
            </a:pPr>
            <a:r>
              <a:rPr lang="en-US" sz="1400" dirty="0">
                <a:latin typeface="Verdana" panose="020B0604030504040204" pitchFamily="34" charset="0"/>
                <a:ea typeface="Verdana" panose="020B0604030504040204" pitchFamily="34" charset="0"/>
                <a:cs typeface="Verdana" panose="020B0604030504040204" pitchFamily="34" charset="0"/>
              </a:rPr>
              <a:t>Some traits are influenced by the environment and can appear in organisms that don’t share the same ________________, but others are passed from ___________________ to __________________.</a:t>
            </a:r>
          </a:p>
          <a:p>
            <a:endParaRPr lang="en-US" sz="1400" dirty="0"/>
          </a:p>
        </p:txBody>
      </p:sp>
      <p:sp>
        <p:nvSpPr>
          <p:cNvPr id="9" name="TextBox 8">
            <a:extLst>
              <a:ext uri="{FF2B5EF4-FFF2-40B4-BE49-F238E27FC236}">
                <a16:creationId xmlns:a16="http://schemas.microsoft.com/office/drawing/2014/main" id="{780B1959-1581-4969-878D-F0115A40E6EE}"/>
              </a:ext>
            </a:extLst>
          </p:cNvPr>
          <p:cNvSpPr txBox="1"/>
          <p:nvPr/>
        </p:nvSpPr>
        <p:spPr>
          <a:xfrm>
            <a:off x="324848" y="5188144"/>
            <a:ext cx="7096365" cy="3570208"/>
          </a:xfrm>
          <a:prstGeom prst="rect">
            <a:avLst/>
          </a:prstGeom>
          <a:noFill/>
        </p:spPr>
        <p:txBody>
          <a:bodyPr wrap="square" numCol="1" rtlCol="0">
            <a:spAutoFit/>
          </a:bodyPr>
          <a:lstStyle/>
          <a:p>
            <a:r>
              <a:rPr lang="en-US" sz="1600" b="1" dirty="0">
                <a:latin typeface="Verdana" charset="0"/>
                <a:ea typeface="Verdana" charset="0"/>
                <a:cs typeface="Verdana" charset="0"/>
              </a:rPr>
              <a:t>Reflections:</a:t>
            </a:r>
          </a:p>
          <a:p>
            <a:endParaRPr lang="en-US" sz="1400" b="1" dirty="0">
              <a:latin typeface="Verdana" charset="0"/>
              <a:ea typeface="Verdana" charset="0"/>
              <a:cs typeface="Verdana" charset="0"/>
            </a:endParaRPr>
          </a:p>
          <a:p>
            <a:pPr marL="342900" indent="-342900">
              <a:buAutoNum type="arabicPeriod"/>
            </a:pPr>
            <a:r>
              <a:rPr lang="en-US" sz="1400" dirty="0">
                <a:latin typeface="Verdana" charset="0"/>
                <a:ea typeface="Verdana" charset="0"/>
                <a:cs typeface="Verdana" charset="0"/>
              </a:rPr>
              <a:t>What is the difference between inherited and acquired traits?</a:t>
            </a:r>
            <a:br>
              <a:rPr lang="en-US" sz="1400" dirty="0">
                <a:latin typeface="Verdana" charset="0"/>
                <a:ea typeface="Verdana" charset="0"/>
                <a:cs typeface="Verdana" charset="0"/>
              </a:rPr>
            </a:br>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AutoNum type="arabicPeriod"/>
            </a:pPr>
            <a:r>
              <a:rPr lang="en-US" sz="1400" dirty="0">
                <a:latin typeface="Verdana" charset="0"/>
                <a:ea typeface="Verdana" charset="0"/>
                <a:cs typeface="Verdana" charset="0"/>
              </a:rPr>
              <a:t>How does each generation pass traits to offspring?</a:t>
            </a:r>
          </a:p>
          <a:p>
            <a:pPr marL="342900" indent="-342900">
              <a:buAutoNum type="arabicPeriod"/>
            </a:pPr>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AutoNum type="arabicPeriod"/>
            </a:pPr>
            <a:r>
              <a:rPr lang="en-US" sz="1400" dirty="0">
                <a:latin typeface="Verdana" charset="0"/>
                <a:ea typeface="Verdana" charset="0"/>
                <a:cs typeface="Verdana" charset="0"/>
              </a:rPr>
              <a:t>What is the difference between the genotype and phenotype of an organism?</a:t>
            </a:r>
          </a:p>
        </p:txBody>
      </p:sp>
    </p:spTree>
    <p:extLst>
      <p:ext uri="{BB962C8B-B14F-4D97-AF65-F5344CB8AC3E}">
        <p14:creationId xmlns:p14="http://schemas.microsoft.com/office/powerpoint/2010/main" val="3894283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291C321-8C31-464F-AEB4-74E3B86E2E9B}"/>
              </a:ext>
            </a:extLst>
          </p:cNvPr>
          <p:cNvSpPr>
            <a:spLocks noGrp="1"/>
          </p:cNvSpPr>
          <p:nvPr>
            <p:ph type="body" sz="quarter" idx="12"/>
          </p:nvPr>
        </p:nvSpPr>
        <p:spPr/>
        <p:txBody>
          <a:bodyPr/>
          <a:lstStyle/>
          <a:p>
            <a:r>
              <a:rPr lang="en-US" dirty="0"/>
              <a:t>Heredity Student Lab Sheet</a:t>
            </a:r>
          </a:p>
        </p:txBody>
      </p:sp>
      <p:sp>
        <p:nvSpPr>
          <p:cNvPr id="6" name="Subtitle 2">
            <a:extLst>
              <a:ext uri="{FF2B5EF4-FFF2-40B4-BE49-F238E27FC236}">
                <a16:creationId xmlns:a16="http://schemas.microsoft.com/office/drawing/2014/main" id="{DC1C7C11-E280-41F2-A97F-7A442E78B5AE}"/>
              </a:ext>
            </a:extLst>
          </p:cNvPr>
          <p:cNvSpPr txBox="1">
            <a:spLocks/>
          </p:cNvSpPr>
          <p:nvPr/>
        </p:nvSpPr>
        <p:spPr>
          <a:xfrm>
            <a:off x="324853" y="1285816"/>
            <a:ext cx="7447547" cy="1201823"/>
          </a:xfrm>
          <a:prstGeom prst="rect">
            <a:avLst/>
          </a:prstGeom>
        </p:spPr>
        <p:txBody>
          <a:bodyPr vert="horz" lIns="91440" tIns="45720" rIns="91440" bIns="45720" numCol="1"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b="1" dirty="0">
              <a:latin typeface="Verdana" charset="0"/>
              <a:ea typeface="Verdana" charset="0"/>
              <a:cs typeface="Verdana" charset="0"/>
            </a:endParaRPr>
          </a:p>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sp>
        <p:nvSpPr>
          <p:cNvPr id="7" name="TextBox 6">
            <a:extLst>
              <a:ext uri="{FF2B5EF4-FFF2-40B4-BE49-F238E27FC236}">
                <a16:creationId xmlns:a16="http://schemas.microsoft.com/office/drawing/2014/main" id="{07B3069C-078C-454B-9117-10D6E8919C60}"/>
              </a:ext>
            </a:extLst>
          </p:cNvPr>
          <p:cNvSpPr txBox="1"/>
          <p:nvPr/>
        </p:nvSpPr>
        <p:spPr>
          <a:xfrm>
            <a:off x="320997" y="6946820"/>
            <a:ext cx="3875848" cy="1477328"/>
          </a:xfrm>
          <a:prstGeom prst="rect">
            <a:avLst/>
          </a:prstGeom>
          <a:noFill/>
        </p:spPr>
        <p:txBody>
          <a:bodyPr wrap="square" numCol="1" rtlCol="0">
            <a:spAutoFit/>
          </a:bodyPr>
          <a:lstStyle/>
          <a:p>
            <a:r>
              <a:rPr lang="en-US" sz="1600" b="1" dirty="0">
                <a:latin typeface="Verdana" charset="0"/>
                <a:ea typeface="Verdana" charset="0"/>
                <a:cs typeface="Verdana" charset="0"/>
              </a:rPr>
              <a:t>Materials per Group:</a:t>
            </a:r>
          </a:p>
          <a:p>
            <a:pPr marL="285750" indent="-285750">
              <a:buFont typeface="Arial" panose="020B0604020202020204" pitchFamily="34" charset="0"/>
              <a:buChar char="•"/>
            </a:pPr>
            <a:endParaRPr lang="en-US" sz="1400" dirty="0">
              <a:latin typeface="Verdana" charset="0"/>
              <a:ea typeface="Verdana" charset="0"/>
              <a:cs typeface="Verdana" charset="0"/>
            </a:endParaRPr>
          </a:p>
          <a:p>
            <a:pPr marL="285750" indent="-285750">
              <a:buFont typeface="Arial" panose="020B0604020202020204" pitchFamily="34" charset="0"/>
              <a:buChar char="•"/>
            </a:pPr>
            <a:r>
              <a:rPr lang="en-US" sz="1400" dirty="0">
                <a:latin typeface="Verdana" charset="0"/>
                <a:ea typeface="Verdana" charset="0"/>
                <a:cs typeface="Verdana" charset="0"/>
              </a:rPr>
              <a:t>Pencil</a:t>
            </a:r>
          </a:p>
          <a:p>
            <a:pPr marL="285750" indent="-285750">
              <a:buFont typeface="Arial" panose="020B0604020202020204" pitchFamily="34" charset="0"/>
              <a:buChar char="•"/>
            </a:pPr>
            <a:r>
              <a:rPr lang="en-US" sz="1400" dirty="0">
                <a:latin typeface="Verdana" charset="0"/>
                <a:ea typeface="Verdana" charset="0"/>
                <a:cs typeface="Verdana" charset="0"/>
              </a:rPr>
              <a:t>Paper</a:t>
            </a:r>
          </a:p>
          <a:p>
            <a:pPr marL="285750" indent="-285750">
              <a:buFont typeface="Arial" panose="020B0604020202020204" pitchFamily="34" charset="0"/>
              <a:buChar char="•"/>
            </a:pPr>
            <a:r>
              <a:rPr lang="en-US" sz="1400" dirty="0">
                <a:latin typeface="Verdana" charset="0"/>
                <a:ea typeface="Verdana" charset="0"/>
                <a:cs typeface="Verdana" charset="0"/>
              </a:rPr>
              <a:t>Mirror</a:t>
            </a:r>
          </a:p>
          <a:p>
            <a:endParaRPr lang="en-US" dirty="0"/>
          </a:p>
        </p:txBody>
      </p:sp>
      <p:sp>
        <p:nvSpPr>
          <p:cNvPr id="8" name="TextBox 7">
            <a:extLst>
              <a:ext uri="{FF2B5EF4-FFF2-40B4-BE49-F238E27FC236}">
                <a16:creationId xmlns:a16="http://schemas.microsoft.com/office/drawing/2014/main" id="{1F9E519B-FE53-4E25-82C9-4C739D814EDF}"/>
              </a:ext>
            </a:extLst>
          </p:cNvPr>
          <p:cNvSpPr txBox="1"/>
          <p:nvPr/>
        </p:nvSpPr>
        <p:spPr>
          <a:xfrm>
            <a:off x="333295" y="849069"/>
            <a:ext cx="7093473" cy="553998"/>
          </a:xfrm>
          <a:prstGeom prst="rect">
            <a:avLst/>
          </a:prstGeom>
          <a:noFill/>
        </p:spPr>
        <p:txBody>
          <a:bodyPr wrap="square" numCol="1" rtlCol="0">
            <a:spAutoFit/>
          </a:bodyPr>
          <a:lstStyle/>
          <a:p>
            <a:r>
              <a:rPr lang="en-US" sz="1600" b="1" dirty="0">
                <a:latin typeface="Verdana" charset="0"/>
                <a:ea typeface="Verdana" charset="0"/>
                <a:cs typeface="Verdana" charset="0"/>
              </a:rPr>
              <a:t>Essential Question:</a:t>
            </a:r>
          </a:p>
          <a:p>
            <a:r>
              <a:rPr lang="en-US" sz="1400" dirty="0">
                <a:latin typeface="Verdana" panose="020B0604030504040204" pitchFamily="34" charset="0"/>
                <a:ea typeface="Verdana" panose="020B0604030504040204" pitchFamily="34" charset="0"/>
                <a:cs typeface="Verdana" panose="020B0604030504040204" pitchFamily="34" charset="0"/>
              </a:rPr>
              <a:t>How does heredity influence traits?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10" name="TextBox 9">
            <a:extLst>
              <a:ext uri="{FF2B5EF4-FFF2-40B4-BE49-F238E27FC236}">
                <a16:creationId xmlns:a16="http://schemas.microsoft.com/office/drawing/2014/main" id="{C3535262-DF83-4661-A973-FADA03A03CCB}"/>
              </a:ext>
            </a:extLst>
          </p:cNvPr>
          <p:cNvSpPr txBox="1"/>
          <p:nvPr/>
        </p:nvSpPr>
        <p:spPr>
          <a:xfrm>
            <a:off x="4479766" y="5515480"/>
            <a:ext cx="2429060" cy="584775"/>
          </a:xfrm>
          <a:prstGeom prst="rect">
            <a:avLst/>
          </a:prstGeom>
          <a:noFill/>
        </p:spPr>
        <p:txBody>
          <a:bodyPr wrap="square" numCol="1" rtlCol="0">
            <a:spAutoFit/>
          </a:bodyPr>
          <a:lstStyle/>
          <a:p>
            <a:pPr marL="285750" indent="-285750">
              <a:buFont typeface="Arial" charset="0"/>
              <a:buChar char="•"/>
            </a:pPr>
            <a:endParaRPr lang="en-US" sz="1400" dirty="0">
              <a:latin typeface="Verdana" charset="0"/>
              <a:ea typeface="Verdana" charset="0"/>
              <a:cs typeface="Verdana" charset="0"/>
            </a:endParaRPr>
          </a:p>
          <a:p>
            <a:endParaRPr lang="en-US" dirty="0"/>
          </a:p>
        </p:txBody>
      </p:sp>
      <p:pic>
        <p:nvPicPr>
          <p:cNvPr id="12" name="Picture 2" descr="C:\Users\Sydney\Desktop\Bryndalynn\Science\7.14.A passage of genetic instructions from one generation to the next generation\freeimage-695317-web.jpg">
            <a:extLst>
              <a:ext uri="{FF2B5EF4-FFF2-40B4-BE49-F238E27FC236}">
                <a16:creationId xmlns:a16="http://schemas.microsoft.com/office/drawing/2014/main" id="{A53E57B0-B084-41E1-9875-4E2A45AB3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602479" y="1786485"/>
            <a:ext cx="2675277" cy="226180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D0176C5-1C86-43C6-AEEE-23728A45822F}"/>
              </a:ext>
            </a:extLst>
          </p:cNvPr>
          <p:cNvSpPr txBox="1"/>
          <p:nvPr/>
        </p:nvSpPr>
        <p:spPr>
          <a:xfrm>
            <a:off x="321958" y="1476060"/>
            <a:ext cx="4157809" cy="2708434"/>
          </a:xfrm>
          <a:prstGeom prst="rect">
            <a:avLst/>
          </a:prstGeom>
          <a:noFill/>
        </p:spPr>
        <p:txBody>
          <a:bodyPr wrap="square" numCol="1" rtlCol="0">
            <a:spAutoFit/>
          </a:bodyPr>
          <a:lstStyle/>
          <a:p>
            <a:r>
              <a:rPr lang="en-US" sz="1600" b="1" dirty="0">
                <a:latin typeface="Verdana" charset="0"/>
                <a:ea typeface="Verdana" charset="0"/>
                <a:cs typeface="Verdana" charset="0"/>
              </a:rPr>
              <a:t>Background:</a:t>
            </a:r>
          </a:p>
          <a:p>
            <a:r>
              <a:rPr lang="en-US" sz="1400" b="1" dirty="0">
                <a:latin typeface="Verdana" charset="0"/>
                <a:ea typeface="Verdana" charset="0"/>
                <a:cs typeface="Verdana" charset="0"/>
              </a:rPr>
              <a:t>Heredity</a:t>
            </a:r>
            <a:r>
              <a:rPr lang="en-US" sz="1400" dirty="0">
                <a:latin typeface="Verdana" charset="0"/>
                <a:ea typeface="Verdana" charset="0"/>
                <a:cs typeface="Verdana" charset="0"/>
              </a:rPr>
              <a:t> is the passing of </a:t>
            </a:r>
            <a:r>
              <a:rPr lang="en-US" sz="1400" b="1" dirty="0">
                <a:latin typeface="Verdana" charset="0"/>
                <a:ea typeface="Verdana" charset="0"/>
                <a:cs typeface="Verdana" charset="0"/>
              </a:rPr>
              <a:t>traits</a:t>
            </a:r>
            <a:r>
              <a:rPr lang="en-US" sz="1400" dirty="0">
                <a:latin typeface="Verdana" charset="0"/>
                <a:ea typeface="Verdana" charset="0"/>
                <a:cs typeface="Verdana" charset="0"/>
              </a:rPr>
              <a:t> to offspring from parents. Genetic material from the parents provides the instructions for the offspring’s form and development. Heredity is responsible for </a:t>
            </a:r>
            <a:r>
              <a:rPr lang="en-US" sz="1400" b="1" dirty="0">
                <a:latin typeface="Verdana" charset="0"/>
                <a:ea typeface="Verdana" charset="0"/>
                <a:cs typeface="Verdana" charset="0"/>
              </a:rPr>
              <a:t>inherited traits</a:t>
            </a:r>
            <a:r>
              <a:rPr lang="en-US" sz="1400" dirty="0">
                <a:latin typeface="Verdana" charset="0"/>
                <a:ea typeface="Verdana" charset="0"/>
                <a:cs typeface="Verdana" charset="0"/>
              </a:rPr>
              <a:t> such as hair color, eye color, etc. </a:t>
            </a:r>
          </a:p>
          <a:p>
            <a:endParaRPr lang="en-US" sz="1400" dirty="0">
              <a:latin typeface="Verdana" charset="0"/>
              <a:ea typeface="Verdana" charset="0"/>
              <a:cs typeface="Verdana" charset="0"/>
            </a:endParaRPr>
          </a:p>
          <a:p>
            <a:r>
              <a:rPr lang="en-US" sz="1400" dirty="0">
                <a:latin typeface="Verdana" charset="0"/>
                <a:ea typeface="Verdana" charset="0"/>
                <a:cs typeface="Verdana" charset="0"/>
              </a:rPr>
              <a:t>In contrast, </a:t>
            </a:r>
            <a:r>
              <a:rPr lang="en-US" sz="1400" b="1" dirty="0">
                <a:latin typeface="Verdana" charset="0"/>
                <a:ea typeface="Verdana" charset="0"/>
                <a:cs typeface="Verdana" charset="0"/>
              </a:rPr>
              <a:t>acquired traits</a:t>
            </a:r>
            <a:r>
              <a:rPr lang="en-US" sz="1400" dirty="0">
                <a:latin typeface="Verdana" charset="0"/>
                <a:ea typeface="Verdana" charset="0"/>
                <a:cs typeface="Verdana" charset="0"/>
              </a:rPr>
              <a:t> are the effects of the environment of an organism. For example, a horse’s muscle size is determined by their nutrition and activity</a:t>
            </a:r>
          </a:p>
        </p:txBody>
      </p:sp>
      <p:sp>
        <p:nvSpPr>
          <p:cNvPr id="15" name="TextBox 14">
            <a:extLst>
              <a:ext uri="{FF2B5EF4-FFF2-40B4-BE49-F238E27FC236}">
                <a16:creationId xmlns:a16="http://schemas.microsoft.com/office/drawing/2014/main" id="{29D7F76B-E7EC-4FBA-9826-3E9A4BD1303C}"/>
              </a:ext>
            </a:extLst>
          </p:cNvPr>
          <p:cNvSpPr txBox="1"/>
          <p:nvPr/>
        </p:nvSpPr>
        <p:spPr>
          <a:xfrm>
            <a:off x="320997" y="4053720"/>
            <a:ext cx="6916437" cy="2893100"/>
          </a:xfrm>
          <a:prstGeom prst="rect">
            <a:avLst/>
          </a:prstGeom>
          <a:noFill/>
        </p:spPr>
        <p:txBody>
          <a:bodyPr wrap="square" numCol="1" rtlCol="0">
            <a:spAutoFit/>
          </a:bodyPr>
          <a:lstStyle/>
          <a:p>
            <a:r>
              <a:rPr lang="en-US" sz="1400" dirty="0">
                <a:latin typeface="Verdana" charset="0"/>
                <a:ea typeface="Verdana" charset="0"/>
                <a:cs typeface="Verdana" charset="0"/>
              </a:rPr>
              <a:t>level, not its parents’ genetics.  </a:t>
            </a:r>
          </a:p>
          <a:p>
            <a:endParaRPr lang="en-US" sz="1400" dirty="0">
              <a:latin typeface="Verdana" charset="0"/>
              <a:ea typeface="Verdana" charset="0"/>
              <a:cs typeface="Verdana" charset="0"/>
            </a:endParaRPr>
          </a:p>
          <a:p>
            <a:r>
              <a:rPr lang="en-US" sz="1400" dirty="0">
                <a:latin typeface="Verdana" charset="0"/>
                <a:ea typeface="Verdana" charset="0"/>
                <a:cs typeface="Verdana" charset="0"/>
              </a:rPr>
              <a:t>The sequences of DNA that cause inherited traits are called the </a:t>
            </a:r>
            <a:r>
              <a:rPr lang="en-US" sz="1400" b="1" dirty="0">
                <a:latin typeface="Verdana" charset="0"/>
                <a:ea typeface="Verdana" charset="0"/>
                <a:cs typeface="Verdana" charset="0"/>
              </a:rPr>
              <a:t>genotype</a:t>
            </a:r>
            <a:r>
              <a:rPr lang="en-US" sz="1400" dirty="0">
                <a:latin typeface="Verdana" charset="0"/>
                <a:ea typeface="Verdana" charset="0"/>
                <a:cs typeface="Verdana" charset="0"/>
              </a:rPr>
              <a:t>. The </a:t>
            </a:r>
            <a:r>
              <a:rPr lang="en-US" sz="1400" b="1" dirty="0">
                <a:latin typeface="Verdana" charset="0"/>
                <a:ea typeface="Verdana" charset="0"/>
                <a:cs typeface="Verdana" charset="0"/>
              </a:rPr>
              <a:t>phenotype</a:t>
            </a:r>
            <a:r>
              <a:rPr lang="en-US" sz="1400" dirty="0">
                <a:latin typeface="Verdana" charset="0"/>
                <a:ea typeface="Verdana" charset="0"/>
                <a:cs typeface="Verdana" charset="0"/>
              </a:rPr>
              <a:t> is </a:t>
            </a:r>
            <a:r>
              <a:rPr lang="en-US" sz="1400" b="1" dirty="0">
                <a:latin typeface="Verdana" charset="0"/>
                <a:ea typeface="Verdana" charset="0"/>
                <a:cs typeface="Verdana" charset="0"/>
              </a:rPr>
              <a:t>all the observable traits </a:t>
            </a:r>
            <a:r>
              <a:rPr lang="en-US" sz="1400" dirty="0">
                <a:latin typeface="Verdana" charset="0"/>
                <a:ea typeface="Verdana" charset="0"/>
                <a:cs typeface="Verdana" charset="0"/>
              </a:rPr>
              <a:t>of an organism: those caused by its genetic makeup (genotype) plus the acquired traits from the environment. The environment of an area may cause the same acquired traits to appear in organisms with different genotypes. </a:t>
            </a:r>
          </a:p>
          <a:p>
            <a:endParaRPr lang="en-US" sz="1400" dirty="0">
              <a:latin typeface="Verdana" charset="0"/>
              <a:ea typeface="Verdana" charset="0"/>
              <a:cs typeface="Verdana" charset="0"/>
            </a:endParaRPr>
          </a:p>
          <a:p>
            <a:r>
              <a:rPr lang="en-US" sz="1400" dirty="0">
                <a:latin typeface="Verdana" charset="0"/>
                <a:ea typeface="Verdana" charset="0"/>
                <a:cs typeface="Verdana" charset="0"/>
              </a:rPr>
              <a:t>In this lab, you will study your personal traits then chart the traits of the entire group. Compare traits of the class to see what patterns can be seen and explain if the pattern is inherited or acquired.  Devise a procedure for doing this. Your teacher will pick the best overall procedure for the class to follow.   When finished, answer the discussion questions.</a:t>
            </a:r>
          </a:p>
        </p:txBody>
      </p:sp>
      <p:sp>
        <p:nvSpPr>
          <p:cNvPr id="16" name="Subtitle 2">
            <a:extLst>
              <a:ext uri="{FF2B5EF4-FFF2-40B4-BE49-F238E27FC236}">
                <a16:creationId xmlns:a16="http://schemas.microsoft.com/office/drawing/2014/main" id="{651E00A6-E3A9-4E2B-9923-A7A37DB9EBC4}"/>
              </a:ext>
            </a:extLst>
          </p:cNvPr>
          <p:cNvSpPr txBox="1">
            <a:spLocks/>
          </p:cNvSpPr>
          <p:nvPr/>
        </p:nvSpPr>
        <p:spPr>
          <a:xfrm>
            <a:off x="-3724400" y="1136623"/>
            <a:ext cx="7447547" cy="1201823"/>
          </a:xfrm>
          <a:prstGeom prst="rect">
            <a:avLst/>
          </a:prstGeom>
        </p:spPr>
        <p:txBody>
          <a:bodyPr vert="horz" lIns="91440" tIns="45720" rIns="91440" bIns="45720" numCol="1"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b="1" dirty="0">
              <a:latin typeface="Verdana" charset="0"/>
              <a:ea typeface="Verdana" charset="0"/>
              <a:cs typeface="Verdana" charset="0"/>
            </a:endParaRPr>
          </a:p>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sp>
        <p:nvSpPr>
          <p:cNvPr id="21" name="TextBox 20">
            <a:extLst>
              <a:ext uri="{FF2B5EF4-FFF2-40B4-BE49-F238E27FC236}">
                <a16:creationId xmlns:a16="http://schemas.microsoft.com/office/drawing/2014/main" id="{A738081A-32C6-4426-88EF-BE4F3D195028}"/>
              </a:ext>
            </a:extLst>
          </p:cNvPr>
          <p:cNvSpPr txBox="1"/>
          <p:nvPr/>
        </p:nvSpPr>
        <p:spPr>
          <a:xfrm>
            <a:off x="430513" y="5442487"/>
            <a:ext cx="2429060" cy="584775"/>
          </a:xfrm>
          <a:prstGeom prst="rect">
            <a:avLst/>
          </a:prstGeom>
          <a:noFill/>
        </p:spPr>
        <p:txBody>
          <a:bodyPr wrap="square" numCol="1" rtlCol="0">
            <a:spAutoFit/>
          </a:bodyPr>
          <a:lstStyle/>
          <a:p>
            <a:pPr marL="285750" indent="-285750">
              <a:buFont typeface="Arial" charset="0"/>
              <a:buChar char="•"/>
            </a:pPr>
            <a:endParaRPr lang="en-US" sz="1400" dirty="0">
              <a:latin typeface="Verdana" charset="0"/>
              <a:ea typeface="Verdana" charset="0"/>
              <a:cs typeface="Verdana" charset="0"/>
            </a:endParaRPr>
          </a:p>
          <a:p>
            <a:endParaRPr lang="en-US" dirty="0"/>
          </a:p>
        </p:txBody>
      </p:sp>
    </p:spTree>
    <p:extLst>
      <p:ext uri="{BB962C8B-B14F-4D97-AF65-F5344CB8AC3E}">
        <p14:creationId xmlns:p14="http://schemas.microsoft.com/office/powerpoint/2010/main" val="4191999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5DFA56-B854-42BB-9576-39895507E72C}"/>
              </a:ext>
            </a:extLst>
          </p:cNvPr>
          <p:cNvSpPr>
            <a:spLocks noGrp="1"/>
          </p:cNvSpPr>
          <p:nvPr>
            <p:ph type="body" sz="quarter" idx="12"/>
          </p:nvPr>
        </p:nvSpPr>
        <p:spPr/>
        <p:txBody>
          <a:bodyPr/>
          <a:lstStyle/>
          <a:p>
            <a:r>
              <a:rPr lang="en-US" dirty="0"/>
              <a:t>Heredity Student Lab Sheet</a:t>
            </a:r>
          </a:p>
        </p:txBody>
      </p:sp>
      <p:sp>
        <p:nvSpPr>
          <p:cNvPr id="6" name="TextBox 5">
            <a:extLst>
              <a:ext uri="{FF2B5EF4-FFF2-40B4-BE49-F238E27FC236}">
                <a16:creationId xmlns:a16="http://schemas.microsoft.com/office/drawing/2014/main" id="{0110236A-9E08-4CF5-B402-4ADF851A57F2}"/>
              </a:ext>
            </a:extLst>
          </p:cNvPr>
          <p:cNvSpPr txBox="1"/>
          <p:nvPr/>
        </p:nvSpPr>
        <p:spPr>
          <a:xfrm>
            <a:off x="375812" y="638103"/>
            <a:ext cx="7093473" cy="5262979"/>
          </a:xfrm>
          <a:prstGeom prst="rect">
            <a:avLst/>
          </a:prstGeom>
          <a:noFill/>
        </p:spPr>
        <p:txBody>
          <a:bodyPr wrap="square" numCol="1" rtlCol="0">
            <a:spAutoFit/>
          </a:bodyPr>
          <a:lstStyle/>
          <a:p>
            <a:r>
              <a:rPr lang="en-US" sz="1400" b="1" dirty="0">
                <a:latin typeface="Verdana" charset="0"/>
                <a:ea typeface="Verdana" charset="0"/>
                <a:cs typeface="Verdana" charset="0"/>
              </a:rPr>
              <a:t>Procedure:</a:t>
            </a:r>
          </a:p>
          <a:p>
            <a:endParaRPr lang="en-US" sz="1400" dirty="0">
              <a:latin typeface="Verdana" charset="0"/>
              <a:ea typeface="Verdana" charset="0"/>
              <a:cs typeface="Verdana" charset="0"/>
            </a:endParaRPr>
          </a:p>
          <a:p>
            <a:endParaRPr lang="en-US" sz="1400" dirty="0">
              <a:latin typeface="Verdana" charset="0"/>
              <a:ea typeface="Verdana" charset="0"/>
              <a:cs typeface="Verdana" charset="0"/>
            </a:endParaRPr>
          </a:p>
          <a:p>
            <a:endParaRPr lang="en-US" sz="1400" dirty="0">
              <a:latin typeface="Verdana" charset="0"/>
              <a:ea typeface="Verdana" charset="0"/>
              <a:cs typeface="Verdana" charset="0"/>
            </a:endParaRPr>
          </a:p>
          <a:p>
            <a:pPr marL="342900" indent="-342900">
              <a:buAutoNum type="arabicPeriod" startAt="5"/>
            </a:pPr>
            <a:endParaRPr lang="en-US" sz="1400" dirty="0">
              <a:latin typeface="Verdana" charset="0"/>
              <a:ea typeface="Verdana" charset="0"/>
              <a:cs typeface="Verdana" charset="0"/>
            </a:endParaRPr>
          </a:p>
          <a:p>
            <a:pPr marL="342900" indent="-342900">
              <a:buAutoNum type="arabicPeriod" startAt="5"/>
            </a:pPr>
            <a:endParaRPr lang="en-US" sz="1400" dirty="0">
              <a:latin typeface="Verdana" charset="0"/>
              <a:ea typeface="Verdana" charset="0"/>
              <a:cs typeface="Verdana" charset="0"/>
            </a:endParaRPr>
          </a:p>
          <a:p>
            <a:pPr marL="342900" indent="-342900">
              <a:buAutoNum type="arabicPeriod" startAt="5"/>
            </a:pPr>
            <a:endParaRPr lang="en-US" sz="1400" dirty="0">
              <a:latin typeface="Verdana" charset="0"/>
              <a:ea typeface="Verdana" charset="0"/>
              <a:cs typeface="Verdana" charset="0"/>
            </a:endParaRPr>
          </a:p>
          <a:p>
            <a:pPr marL="342900" indent="-342900">
              <a:buAutoNum type="arabicPeriod" startAt="5"/>
            </a:pPr>
            <a:endParaRPr lang="en-US" sz="1400" dirty="0">
              <a:latin typeface="Verdana" charset="0"/>
              <a:ea typeface="Verdana" charset="0"/>
              <a:cs typeface="Verdana" charset="0"/>
            </a:endParaRPr>
          </a:p>
          <a:p>
            <a:pPr marL="342900" indent="-342900">
              <a:buAutoNum type="arabicPeriod" startAt="5"/>
            </a:pPr>
            <a:endParaRPr lang="en-US" sz="1400" dirty="0">
              <a:latin typeface="Verdana" charset="0"/>
              <a:ea typeface="Verdana" charset="0"/>
              <a:cs typeface="Verdana" charset="0"/>
            </a:endParaRPr>
          </a:p>
          <a:p>
            <a:pPr marL="342900" indent="-342900">
              <a:buAutoNum type="arabicPeriod" startAt="5"/>
            </a:pPr>
            <a:endParaRPr lang="en-US" sz="1400" dirty="0">
              <a:latin typeface="Verdana" charset="0"/>
              <a:ea typeface="Verdana" charset="0"/>
              <a:cs typeface="Verdana" charset="0"/>
            </a:endParaRPr>
          </a:p>
          <a:p>
            <a:pPr marL="342900" indent="-342900">
              <a:buAutoNum type="arabicPeriod" startAt="5"/>
            </a:pPr>
            <a:endParaRPr lang="en-US" sz="1400" dirty="0">
              <a:latin typeface="Verdana" charset="0"/>
              <a:ea typeface="Verdana" charset="0"/>
              <a:cs typeface="Verdana" charset="0"/>
            </a:endParaRPr>
          </a:p>
          <a:p>
            <a:pPr marL="342900" indent="-342900">
              <a:buAutoNum type="arabicPeriod" startAt="5"/>
            </a:pPr>
            <a:endParaRPr lang="en-US" sz="1400" dirty="0">
              <a:latin typeface="Verdana" charset="0"/>
              <a:ea typeface="Verdana" charset="0"/>
              <a:cs typeface="Verdana" charset="0"/>
            </a:endParaRPr>
          </a:p>
          <a:p>
            <a:pPr marL="342900" indent="-342900">
              <a:buAutoNum type="arabicPeriod" startAt="5"/>
            </a:pPr>
            <a:endParaRPr lang="en-US" sz="1400" dirty="0">
              <a:latin typeface="Verdana" charset="0"/>
              <a:ea typeface="Verdana" charset="0"/>
              <a:cs typeface="Verdana" charset="0"/>
            </a:endParaRPr>
          </a:p>
          <a:p>
            <a:endParaRPr lang="en-US" sz="1400" dirty="0">
              <a:latin typeface="Verdana" charset="0"/>
              <a:ea typeface="Verdana" charset="0"/>
              <a:cs typeface="Verdana" charset="0"/>
            </a:endParaRPr>
          </a:p>
          <a:p>
            <a:endParaRPr lang="en-US" sz="1400" dirty="0">
              <a:latin typeface="Verdana" charset="0"/>
              <a:ea typeface="Verdana" charset="0"/>
              <a:cs typeface="Verdana" charset="0"/>
            </a:endParaRPr>
          </a:p>
          <a:p>
            <a:endParaRPr lang="en-US" sz="1400" dirty="0">
              <a:latin typeface="Verdana" charset="0"/>
              <a:ea typeface="Verdana" charset="0"/>
              <a:cs typeface="Verdana" charset="0"/>
            </a:endParaRPr>
          </a:p>
          <a:p>
            <a:endParaRPr lang="en-US" sz="1400" dirty="0">
              <a:latin typeface="Verdana" charset="0"/>
              <a:ea typeface="Verdana" charset="0"/>
              <a:cs typeface="Verdana" charset="0"/>
            </a:endParaRPr>
          </a:p>
          <a:p>
            <a:endParaRPr lang="en-US" sz="1400" dirty="0">
              <a:latin typeface="Verdana" charset="0"/>
              <a:ea typeface="Verdana" charset="0"/>
              <a:cs typeface="Verdana" charset="0"/>
            </a:endParaRPr>
          </a:p>
          <a:p>
            <a:endParaRPr lang="en-US" sz="1400" dirty="0">
              <a:latin typeface="Verdana" charset="0"/>
              <a:ea typeface="Verdana" charset="0"/>
              <a:cs typeface="Verdana" charset="0"/>
            </a:endParaRPr>
          </a:p>
          <a:p>
            <a:endParaRPr lang="en-US" sz="1400" dirty="0">
              <a:latin typeface="Verdana" charset="0"/>
              <a:ea typeface="Verdana" charset="0"/>
              <a:cs typeface="Verdana" charset="0"/>
            </a:endParaRPr>
          </a:p>
          <a:p>
            <a:endParaRPr lang="en-US" sz="1400" dirty="0">
              <a:latin typeface="Verdana" charset="0"/>
              <a:ea typeface="Verdana" charset="0"/>
              <a:cs typeface="Verdana" charset="0"/>
            </a:endParaRPr>
          </a:p>
          <a:p>
            <a:endParaRPr lang="en-US" sz="1400" dirty="0">
              <a:latin typeface="Verdana" charset="0"/>
              <a:ea typeface="Verdana" charset="0"/>
              <a:cs typeface="Verdana" charset="0"/>
            </a:endParaRPr>
          </a:p>
          <a:p>
            <a:endParaRPr lang="en-US" sz="1400" dirty="0">
              <a:latin typeface="Verdana" charset="0"/>
              <a:ea typeface="Verdana" charset="0"/>
              <a:cs typeface="Verdana" charset="0"/>
            </a:endParaRPr>
          </a:p>
          <a:p>
            <a:endParaRPr lang="en-US" sz="1400" dirty="0">
              <a:latin typeface="Verdana" charset="0"/>
              <a:ea typeface="Verdana" charset="0"/>
              <a:cs typeface="Verdana" charset="0"/>
            </a:endParaRPr>
          </a:p>
        </p:txBody>
      </p:sp>
    </p:spTree>
    <p:extLst>
      <p:ext uri="{BB962C8B-B14F-4D97-AF65-F5344CB8AC3E}">
        <p14:creationId xmlns:p14="http://schemas.microsoft.com/office/powerpoint/2010/main" val="4047571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5DFA56-B854-42BB-9576-39895507E72C}"/>
              </a:ext>
            </a:extLst>
          </p:cNvPr>
          <p:cNvSpPr>
            <a:spLocks noGrp="1"/>
          </p:cNvSpPr>
          <p:nvPr>
            <p:ph type="body" sz="quarter" idx="12"/>
          </p:nvPr>
        </p:nvSpPr>
        <p:spPr/>
        <p:txBody>
          <a:bodyPr/>
          <a:lstStyle/>
          <a:p>
            <a:r>
              <a:rPr lang="en-US" dirty="0"/>
              <a:t>Heredity Student Lab Sheet</a:t>
            </a:r>
          </a:p>
        </p:txBody>
      </p:sp>
      <p:sp>
        <p:nvSpPr>
          <p:cNvPr id="3" name="Rectangle: Rounded Corners 2">
            <a:extLst>
              <a:ext uri="{FF2B5EF4-FFF2-40B4-BE49-F238E27FC236}">
                <a16:creationId xmlns:a16="http://schemas.microsoft.com/office/drawing/2014/main" id="{25B27265-6933-495C-8626-2F115C52799B}"/>
              </a:ext>
            </a:extLst>
          </p:cNvPr>
          <p:cNvSpPr/>
          <p:nvPr/>
        </p:nvSpPr>
        <p:spPr>
          <a:xfrm>
            <a:off x="292216" y="7207678"/>
            <a:ext cx="7096364" cy="203794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dirty="0"/>
          </a:p>
        </p:txBody>
      </p:sp>
      <p:sp>
        <p:nvSpPr>
          <p:cNvPr id="7" name="Subtitle 2">
            <a:extLst>
              <a:ext uri="{FF2B5EF4-FFF2-40B4-BE49-F238E27FC236}">
                <a16:creationId xmlns:a16="http://schemas.microsoft.com/office/drawing/2014/main" id="{30578D0C-E7CE-4FDA-AB1D-90FC48F80094}"/>
              </a:ext>
            </a:extLst>
          </p:cNvPr>
          <p:cNvSpPr txBox="1">
            <a:spLocks/>
          </p:cNvSpPr>
          <p:nvPr/>
        </p:nvSpPr>
        <p:spPr>
          <a:xfrm>
            <a:off x="324853" y="3390498"/>
            <a:ext cx="7447547" cy="1201823"/>
          </a:xfrm>
          <a:prstGeom prst="rect">
            <a:avLst/>
          </a:prstGeom>
        </p:spPr>
        <p:txBody>
          <a:bodyPr vert="horz" lIns="91440" tIns="45720" rIns="91440" bIns="45720" numCol="1"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b="1" dirty="0">
              <a:latin typeface="Verdana" charset="0"/>
              <a:ea typeface="Verdana" charset="0"/>
              <a:cs typeface="Verdana" charset="0"/>
            </a:endParaRPr>
          </a:p>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sp>
        <p:nvSpPr>
          <p:cNvPr id="9" name="TextBox 8">
            <a:extLst>
              <a:ext uri="{FF2B5EF4-FFF2-40B4-BE49-F238E27FC236}">
                <a16:creationId xmlns:a16="http://schemas.microsoft.com/office/drawing/2014/main" id="{2611B4ED-CBE6-44CB-8ED3-2E52F6C3E599}"/>
              </a:ext>
            </a:extLst>
          </p:cNvPr>
          <p:cNvSpPr txBox="1"/>
          <p:nvPr/>
        </p:nvSpPr>
        <p:spPr>
          <a:xfrm>
            <a:off x="406937" y="7389698"/>
            <a:ext cx="5792098" cy="523220"/>
          </a:xfrm>
          <a:prstGeom prst="rect">
            <a:avLst/>
          </a:prstGeom>
          <a:noFill/>
        </p:spPr>
        <p:txBody>
          <a:bodyPr wrap="none" numCol="1" rtlCol="0">
            <a:spAutoFit/>
          </a:bodyPr>
          <a:lstStyle/>
          <a:p>
            <a:r>
              <a:rPr lang="en-US" sz="1400" b="1" dirty="0">
                <a:latin typeface="Verdana" panose="020B0604030504040204" pitchFamily="34" charset="0"/>
                <a:ea typeface="Verdana" panose="020B0604030504040204" pitchFamily="34" charset="0"/>
                <a:cs typeface="Verdana" panose="020B0604030504040204" pitchFamily="34" charset="0"/>
              </a:rPr>
              <a:t>Check for Understanding</a:t>
            </a:r>
            <a:endParaRPr lang="en-US" sz="1400" dirty="0">
              <a:latin typeface="Verdana" panose="020B0604030504040204" pitchFamily="34" charset="0"/>
              <a:ea typeface="Verdana" panose="020B0604030504040204" pitchFamily="34" charset="0"/>
              <a:cs typeface="Verdana" panose="020B0604030504040204" pitchFamily="34" charset="0"/>
            </a:endParaRPr>
          </a:p>
          <a:p>
            <a:r>
              <a:rPr lang="en-US" sz="1400" dirty="0">
                <a:latin typeface="Verdana" panose="020B0604030504040204" pitchFamily="34" charset="0"/>
                <a:ea typeface="Verdana" panose="020B0604030504040204" pitchFamily="34" charset="0"/>
                <a:cs typeface="Verdana" panose="020B0604030504040204" pitchFamily="34" charset="0"/>
              </a:rPr>
              <a:t>How are traits handed down from one generation to the next?</a:t>
            </a:r>
          </a:p>
        </p:txBody>
      </p:sp>
      <p:sp>
        <p:nvSpPr>
          <p:cNvPr id="12" name="Rectangle 11">
            <a:extLst>
              <a:ext uri="{FF2B5EF4-FFF2-40B4-BE49-F238E27FC236}">
                <a16:creationId xmlns:a16="http://schemas.microsoft.com/office/drawing/2014/main" id="{56FF4992-9EE4-46B4-993C-BDEAC8FA3B71}"/>
              </a:ext>
            </a:extLst>
          </p:cNvPr>
          <p:cNvSpPr/>
          <p:nvPr/>
        </p:nvSpPr>
        <p:spPr>
          <a:xfrm>
            <a:off x="221893" y="800541"/>
            <a:ext cx="7225654" cy="4693593"/>
          </a:xfrm>
          <a:prstGeom prst="rect">
            <a:avLst/>
          </a:prstGeom>
        </p:spPr>
        <p:txBody>
          <a:bodyPr wrap="square">
            <a:spAutoFit/>
          </a:bodyPr>
          <a:lstStyle/>
          <a:p>
            <a:pPr>
              <a:spcAft>
                <a:spcPts val="600"/>
              </a:spcAft>
            </a:pPr>
            <a:r>
              <a:rPr lang="en-US" sz="1400" b="1" dirty="0">
                <a:latin typeface="Verdana" charset="0"/>
                <a:ea typeface="Verdana" charset="0"/>
                <a:cs typeface="Verdana" charset="0"/>
              </a:rPr>
              <a:t>Discussion Questions:</a:t>
            </a:r>
          </a:p>
          <a:p>
            <a:pPr marL="800100" lvl="1" indent="-342900">
              <a:spcAft>
                <a:spcPts val="600"/>
              </a:spcAft>
              <a:buFont typeface="+mj-lt"/>
              <a:buAutoNum type="alphaLcPeriod"/>
            </a:pPr>
            <a:r>
              <a:rPr lang="en-US" sz="1400" dirty="0">
                <a:latin typeface="Verdana" charset="0"/>
                <a:ea typeface="Verdana" charset="0"/>
                <a:cs typeface="Verdana" charset="0"/>
              </a:rPr>
              <a:t>What is the most common trait in your class?</a:t>
            </a: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r>
              <a:rPr lang="en-US" sz="1400" dirty="0">
                <a:latin typeface="Verdana" charset="0"/>
                <a:ea typeface="Verdana" charset="0"/>
                <a:cs typeface="Verdana" charset="0"/>
              </a:rPr>
              <a:t>Is this an inherited trait or acquired trait? Explain why.</a:t>
            </a: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r>
              <a:rPr lang="en-US" sz="1400" dirty="0">
                <a:latin typeface="Verdana" charset="0"/>
                <a:ea typeface="Verdana" charset="0"/>
                <a:cs typeface="Verdana" charset="0"/>
              </a:rPr>
              <a:t>What is the least common trait?</a:t>
            </a: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r>
              <a:rPr lang="en-US" sz="1400" dirty="0">
                <a:latin typeface="Verdana" charset="0"/>
                <a:ea typeface="Verdana" charset="0"/>
                <a:cs typeface="Verdana" charset="0"/>
              </a:rPr>
              <a:t>Why do you think it is not common?</a:t>
            </a:r>
          </a:p>
        </p:txBody>
      </p:sp>
    </p:spTree>
    <p:extLst>
      <p:ext uri="{BB962C8B-B14F-4D97-AF65-F5344CB8AC3E}">
        <p14:creationId xmlns:p14="http://schemas.microsoft.com/office/powerpoint/2010/main" val="567313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5DFA56-B854-42BB-9576-39895507E72C}"/>
              </a:ext>
            </a:extLst>
          </p:cNvPr>
          <p:cNvSpPr>
            <a:spLocks noGrp="1"/>
          </p:cNvSpPr>
          <p:nvPr>
            <p:ph type="body" sz="quarter" idx="12"/>
          </p:nvPr>
        </p:nvSpPr>
        <p:spPr/>
        <p:txBody>
          <a:bodyPr/>
          <a:lstStyle/>
          <a:p>
            <a:r>
              <a:rPr lang="en-US" dirty="0"/>
              <a:t>Heredity Student Lab Sheet</a:t>
            </a:r>
          </a:p>
        </p:txBody>
      </p:sp>
      <p:sp>
        <p:nvSpPr>
          <p:cNvPr id="5" name="Subtitle 2">
            <a:extLst>
              <a:ext uri="{FF2B5EF4-FFF2-40B4-BE49-F238E27FC236}">
                <a16:creationId xmlns:a16="http://schemas.microsoft.com/office/drawing/2014/main" id="{874E91DA-8BC5-4258-8302-BFFED51C8889}"/>
              </a:ext>
            </a:extLst>
          </p:cNvPr>
          <p:cNvSpPr txBox="1">
            <a:spLocks/>
          </p:cNvSpPr>
          <p:nvPr/>
        </p:nvSpPr>
        <p:spPr>
          <a:xfrm>
            <a:off x="156259" y="2093679"/>
            <a:ext cx="7447547" cy="1201823"/>
          </a:xfrm>
          <a:prstGeom prst="rect">
            <a:avLst/>
          </a:prstGeom>
        </p:spPr>
        <p:txBody>
          <a:bodyPr vert="horz" lIns="91440" tIns="45720" rIns="91440" bIns="45720" numCol="1"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sp>
        <p:nvSpPr>
          <p:cNvPr id="6" name="Subtitle 2">
            <a:extLst>
              <a:ext uri="{FF2B5EF4-FFF2-40B4-BE49-F238E27FC236}">
                <a16:creationId xmlns:a16="http://schemas.microsoft.com/office/drawing/2014/main" id="{7B2B3F35-C319-479F-85D4-86CC2F9E88E9}"/>
              </a:ext>
            </a:extLst>
          </p:cNvPr>
          <p:cNvSpPr txBox="1">
            <a:spLocks/>
          </p:cNvSpPr>
          <p:nvPr/>
        </p:nvSpPr>
        <p:spPr>
          <a:xfrm>
            <a:off x="324853" y="1209616"/>
            <a:ext cx="7447547" cy="1201823"/>
          </a:xfrm>
          <a:prstGeom prst="rect">
            <a:avLst/>
          </a:prstGeom>
        </p:spPr>
        <p:txBody>
          <a:bodyPr vert="horz" lIns="91440" tIns="45720" rIns="91440" bIns="45720" numCol="1"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b="1" dirty="0">
              <a:latin typeface="Verdana" charset="0"/>
              <a:ea typeface="Verdana" charset="0"/>
              <a:cs typeface="Verdana" charset="0"/>
            </a:endParaRPr>
          </a:p>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sp>
        <p:nvSpPr>
          <p:cNvPr id="8" name="TextBox 7">
            <a:extLst>
              <a:ext uri="{FF2B5EF4-FFF2-40B4-BE49-F238E27FC236}">
                <a16:creationId xmlns:a16="http://schemas.microsoft.com/office/drawing/2014/main" id="{153311D9-10B2-4085-AA7A-626755F62D61}"/>
              </a:ext>
            </a:extLst>
          </p:cNvPr>
          <p:cNvSpPr txBox="1"/>
          <p:nvPr/>
        </p:nvSpPr>
        <p:spPr>
          <a:xfrm>
            <a:off x="324852" y="716824"/>
            <a:ext cx="7096365" cy="3385542"/>
          </a:xfrm>
          <a:prstGeom prst="rect">
            <a:avLst/>
          </a:prstGeom>
          <a:noFill/>
        </p:spPr>
        <p:txBody>
          <a:bodyPr wrap="square" numCol="1" rtlCol="0">
            <a:spAutoFit/>
          </a:bodyPr>
          <a:lstStyle/>
          <a:p>
            <a:r>
              <a:rPr lang="en-US" sz="1400" b="1" dirty="0">
                <a:latin typeface="Verdana" charset="0"/>
                <a:ea typeface="Verdana" charset="0"/>
                <a:cs typeface="Verdana" charset="0"/>
              </a:rPr>
              <a:t>Conclusion:</a:t>
            </a:r>
            <a:r>
              <a:rPr lang="en-US" sz="1400" dirty="0">
                <a:latin typeface="Verdana" charset="0"/>
                <a:ea typeface="Verdana" charset="0"/>
                <a:cs typeface="Verdana" charset="0"/>
              </a:rPr>
              <a:t>  How does heredity affect an organism’s traits?</a:t>
            </a:r>
          </a:p>
          <a:p>
            <a:endParaRPr lang="en-US" sz="1400" b="1" dirty="0">
              <a:latin typeface="Verdana" charset="0"/>
              <a:ea typeface="Verdana" charset="0"/>
              <a:cs typeface="Verdana" charset="0"/>
            </a:endParaRPr>
          </a:p>
          <a:p>
            <a:r>
              <a:rPr lang="en-US" sz="1400" b="1" u="sng" dirty="0">
                <a:latin typeface="Verdana" charset="0"/>
                <a:ea typeface="Verdana" charset="0"/>
                <a:cs typeface="Verdana" charset="0"/>
              </a:rPr>
              <a:t>C</a:t>
            </a:r>
            <a:r>
              <a:rPr lang="en-US" sz="1400" b="1" dirty="0">
                <a:latin typeface="Verdana" charset="0"/>
                <a:ea typeface="Verdana" charset="0"/>
                <a:cs typeface="Verdana" charset="0"/>
              </a:rPr>
              <a:t>laim:</a:t>
            </a:r>
          </a:p>
          <a:p>
            <a:endParaRPr lang="en-US" sz="1400" b="1" dirty="0">
              <a:latin typeface="Verdana" charset="0"/>
              <a:ea typeface="Verdana" charset="0"/>
              <a:cs typeface="Verdana" charset="0"/>
            </a:endParaRPr>
          </a:p>
          <a:p>
            <a:endParaRPr lang="en-US" sz="1400" b="1" dirty="0">
              <a:latin typeface="Verdana" charset="0"/>
              <a:ea typeface="Verdana" charset="0"/>
              <a:cs typeface="Verdana" charset="0"/>
            </a:endParaRPr>
          </a:p>
          <a:p>
            <a:endParaRPr lang="en-US" sz="1400" b="1" dirty="0">
              <a:latin typeface="Verdana" charset="0"/>
              <a:ea typeface="Verdana" charset="0"/>
              <a:cs typeface="Verdana" charset="0"/>
            </a:endParaRPr>
          </a:p>
          <a:p>
            <a:endParaRPr lang="en-US" sz="1400" b="1" dirty="0">
              <a:latin typeface="Verdana" charset="0"/>
              <a:ea typeface="Verdana" charset="0"/>
              <a:cs typeface="Verdana" charset="0"/>
            </a:endParaRPr>
          </a:p>
          <a:p>
            <a:endParaRPr lang="en-US" sz="1400" b="1" u="sng" dirty="0">
              <a:latin typeface="Verdana" charset="0"/>
              <a:ea typeface="Verdana" charset="0"/>
              <a:cs typeface="Verdana" charset="0"/>
            </a:endParaRPr>
          </a:p>
          <a:p>
            <a:r>
              <a:rPr lang="en-US" sz="1400" b="1" u="sng" dirty="0">
                <a:latin typeface="Verdana" charset="0"/>
                <a:ea typeface="Verdana" charset="0"/>
                <a:cs typeface="Verdana" charset="0"/>
              </a:rPr>
              <a:t>E</a:t>
            </a:r>
            <a:r>
              <a:rPr lang="en-US" sz="1400" b="1" dirty="0">
                <a:latin typeface="Verdana" charset="0"/>
                <a:ea typeface="Verdana" charset="0"/>
                <a:cs typeface="Verdana" charset="0"/>
              </a:rPr>
              <a:t>vidence:</a:t>
            </a:r>
            <a:endParaRPr lang="en-US" sz="1400" b="1" u="sng" dirty="0">
              <a:latin typeface="Verdana" charset="0"/>
              <a:ea typeface="Verdana" charset="0"/>
              <a:cs typeface="Verdana" charset="0"/>
            </a:endParaRPr>
          </a:p>
          <a:p>
            <a:endParaRPr lang="en-US" sz="1400" b="1" u="sng" dirty="0">
              <a:latin typeface="Verdana" charset="0"/>
              <a:ea typeface="Verdana" charset="0"/>
              <a:cs typeface="Verdana" charset="0"/>
            </a:endParaRPr>
          </a:p>
          <a:p>
            <a:endParaRPr lang="en-US" sz="1400" b="1" u="sng" dirty="0">
              <a:latin typeface="Verdana" charset="0"/>
              <a:ea typeface="Verdana" charset="0"/>
              <a:cs typeface="Verdana" charset="0"/>
            </a:endParaRPr>
          </a:p>
          <a:p>
            <a:endParaRPr lang="en-US" sz="1400" b="1" u="sng" dirty="0">
              <a:latin typeface="Verdana" charset="0"/>
              <a:ea typeface="Verdana" charset="0"/>
              <a:cs typeface="Verdana" charset="0"/>
            </a:endParaRPr>
          </a:p>
          <a:p>
            <a:endParaRPr lang="en-US" sz="1400" b="1" u="sng" dirty="0">
              <a:latin typeface="Verdana" charset="0"/>
              <a:ea typeface="Verdana" charset="0"/>
              <a:cs typeface="Verdana" charset="0"/>
            </a:endParaRPr>
          </a:p>
          <a:p>
            <a:endParaRPr lang="en-US" sz="1400" b="1" u="sng" dirty="0">
              <a:latin typeface="Verdana" charset="0"/>
              <a:ea typeface="Verdana" charset="0"/>
              <a:cs typeface="Verdana" charset="0"/>
            </a:endParaRPr>
          </a:p>
          <a:p>
            <a:r>
              <a:rPr lang="en-US" sz="1400" b="1" u="sng" dirty="0">
                <a:latin typeface="Verdana" charset="0"/>
                <a:ea typeface="Verdana" charset="0"/>
                <a:cs typeface="Verdana" charset="0"/>
              </a:rPr>
              <a:t>R</a:t>
            </a:r>
            <a:r>
              <a:rPr lang="en-US" sz="1400" b="1" dirty="0">
                <a:latin typeface="Verdana" charset="0"/>
                <a:ea typeface="Verdana" charset="0"/>
                <a:cs typeface="Verdana" charset="0"/>
              </a:rPr>
              <a:t>easoning</a:t>
            </a:r>
            <a:r>
              <a:rPr lang="en-US" dirty="0"/>
              <a:t>:</a:t>
            </a:r>
          </a:p>
        </p:txBody>
      </p:sp>
      <p:sp>
        <p:nvSpPr>
          <p:cNvPr id="9" name="TextBox 8">
            <a:extLst>
              <a:ext uri="{FF2B5EF4-FFF2-40B4-BE49-F238E27FC236}">
                <a16:creationId xmlns:a16="http://schemas.microsoft.com/office/drawing/2014/main" id="{F95CB368-21AF-47E1-8C43-E57BE5D25828}"/>
              </a:ext>
            </a:extLst>
          </p:cNvPr>
          <p:cNvSpPr txBox="1"/>
          <p:nvPr/>
        </p:nvSpPr>
        <p:spPr>
          <a:xfrm>
            <a:off x="324850" y="5340544"/>
            <a:ext cx="7096365" cy="3570208"/>
          </a:xfrm>
          <a:prstGeom prst="rect">
            <a:avLst/>
          </a:prstGeom>
          <a:noFill/>
        </p:spPr>
        <p:txBody>
          <a:bodyPr wrap="square" numCol="1" rtlCol="0">
            <a:spAutoFit/>
          </a:bodyPr>
          <a:lstStyle/>
          <a:p>
            <a:r>
              <a:rPr lang="en-US" sz="1600" b="1" dirty="0">
                <a:latin typeface="Verdana" charset="0"/>
                <a:ea typeface="Verdana" charset="0"/>
                <a:cs typeface="Verdana" charset="0"/>
              </a:rPr>
              <a:t>Reflections:</a:t>
            </a:r>
          </a:p>
          <a:p>
            <a:endParaRPr lang="en-US" sz="1400" b="1" dirty="0">
              <a:latin typeface="Verdana" charset="0"/>
              <a:ea typeface="Verdana" charset="0"/>
              <a:cs typeface="Verdana" charset="0"/>
            </a:endParaRPr>
          </a:p>
          <a:p>
            <a:pPr marL="342900" indent="-342900">
              <a:buAutoNum type="arabicPeriod"/>
            </a:pPr>
            <a:r>
              <a:rPr lang="en-US" sz="1400" dirty="0">
                <a:latin typeface="Verdana" charset="0"/>
                <a:ea typeface="Verdana" charset="0"/>
                <a:cs typeface="Verdana" charset="0"/>
              </a:rPr>
              <a:t>What is the difference between inherited and acquired traits?</a:t>
            </a:r>
            <a:br>
              <a:rPr lang="en-US" sz="1400" dirty="0">
                <a:latin typeface="Verdana" charset="0"/>
                <a:ea typeface="Verdana" charset="0"/>
                <a:cs typeface="Verdana" charset="0"/>
              </a:rPr>
            </a:br>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AutoNum type="arabicPeriod"/>
            </a:pPr>
            <a:r>
              <a:rPr lang="en-US" sz="1400" dirty="0">
                <a:latin typeface="Verdana" charset="0"/>
                <a:ea typeface="Verdana" charset="0"/>
                <a:cs typeface="Verdana" charset="0"/>
              </a:rPr>
              <a:t>How does each generation pass traits to offspring?</a:t>
            </a:r>
          </a:p>
          <a:p>
            <a:pPr marL="342900" indent="-342900">
              <a:buAutoNum type="arabicPeriod"/>
            </a:pPr>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AutoNum type="arabicPeriod"/>
            </a:pPr>
            <a:r>
              <a:rPr lang="en-US" sz="1400" dirty="0">
                <a:latin typeface="Verdana" charset="0"/>
                <a:ea typeface="Verdana" charset="0"/>
                <a:cs typeface="Verdana" charset="0"/>
              </a:rPr>
              <a:t>What is the difference between the genotype and phenotype of an organism?</a:t>
            </a:r>
          </a:p>
        </p:txBody>
      </p:sp>
    </p:spTree>
    <p:extLst>
      <p:ext uri="{BB962C8B-B14F-4D97-AF65-F5344CB8AC3E}">
        <p14:creationId xmlns:p14="http://schemas.microsoft.com/office/powerpoint/2010/main" val="331217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257714-2E0D-43AC-8CC5-2E10529E682A}"/>
              </a:ext>
            </a:extLst>
          </p:cNvPr>
          <p:cNvSpPr>
            <a:spLocks noGrp="1"/>
          </p:cNvSpPr>
          <p:nvPr>
            <p:ph type="body" sz="quarter" idx="12"/>
          </p:nvPr>
        </p:nvSpPr>
        <p:spPr>
          <a:xfrm>
            <a:off x="135020" y="210463"/>
            <a:ext cx="5321400" cy="763898"/>
          </a:xfrm>
        </p:spPr>
        <p:txBody>
          <a:bodyPr/>
          <a:lstStyle/>
          <a:p>
            <a:r>
              <a:rPr lang="en-US" dirty="0"/>
              <a:t>Heredity Lab Teacher Directions</a:t>
            </a:r>
          </a:p>
        </p:txBody>
      </p:sp>
      <p:sp>
        <p:nvSpPr>
          <p:cNvPr id="3" name="TextBox 2">
            <a:extLst>
              <a:ext uri="{FF2B5EF4-FFF2-40B4-BE49-F238E27FC236}">
                <a16:creationId xmlns:a16="http://schemas.microsoft.com/office/drawing/2014/main" id="{F4DF4A96-74FF-4971-902A-01ADD65C5B68}"/>
              </a:ext>
            </a:extLst>
          </p:cNvPr>
          <p:cNvSpPr txBox="1"/>
          <p:nvPr/>
        </p:nvSpPr>
        <p:spPr>
          <a:xfrm>
            <a:off x="324852" y="889314"/>
            <a:ext cx="7225491" cy="1169551"/>
          </a:xfrm>
          <a:prstGeom prst="rect">
            <a:avLst/>
          </a:prstGeom>
          <a:noFill/>
        </p:spPr>
        <p:txBody>
          <a:bodyPr wrap="square" numCol="1" rtlCol="0">
            <a:spAutoFit/>
          </a:bodyPr>
          <a:lstStyle/>
          <a:p>
            <a:r>
              <a:rPr lang="en-US" sz="1400" b="1" dirty="0">
                <a:latin typeface="Verdana" charset="0"/>
                <a:ea typeface="Verdana" charset="0"/>
                <a:cs typeface="Verdana" charset="0"/>
              </a:rPr>
              <a:t>General:</a:t>
            </a:r>
          </a:p>
          <a:p>
            <a:pPr>
              <a:spcBef>
                <a:spcPts val="600"/>
              </a:spcBef>
            </a:pPr>
            <a:r>
              <a:rPr lang="en-US" sz="1400" b="1" dirty="0">
                <a:latin typeface="Verdana" charset="0"/>
                <a:ea typeface="Verdana" charset="0"/>
                <a:cs typeface="Verdana" charset="0"/>
              </a:rPr>
              <a:t>    </a:t>
            </a:r>
            <a:r>
              <a:rPr lang="en-US" sz="1400" dirty="0">
                <a:latin typeface="Verdana" charset="0"/>
                <a:ea typeface="Verdana" charset="0"/>
                <a:cs typeface="Verdana" charset="0"/>
              </a:rPr>
              <a:t>- partners or small groups</a:t>
            </a:r>
          </a:p>
          <a:p>
            <a:pPr>
              <a:spcBef>
                <a:spcPts val="600"/>
              </a:spcBef>
            </a:pPr>
            <a:r>
              <a:rPr lang="en-US" sz="1400" dirty="0">
                <a:latin typeface="Verdana" charset="0"/>
                <a:ea typeface="Verdana" charset="0"/>
                <a:cs typeface="Verdana" charset="0"/>
              </a:rPr>
              <a:t>    - one, 45-minute class period</a:t>
            </a:r>
            <a:endParaRPr lang="en-US" sz="1400" b="1" dirty="0">
              <a:latin typeface="Verdana" charset="0"/>
              <a:ea typeface="Verdana" charset="0"/>
              <a:cs typeface="Verdana" charset="0"/>
            </a:endParaRPr>
          </a:p>
          <a:p>
            <a:endParaRPr lang="en-US" dirty="0"/>
          </a:p>
        </p:txBody>
      </p:sp>
      <p:sp>
        <p:nvSpPr>
          <p:cNvPr id="7" name="Subtitle 2">
            <a:extLst>
              <a:ext uri="{FF2B5EF4-FFF2-40B4-BE49-F238E27FC236}">
                <a16:creationId xmlns:a16="http://schemas.microsoft.com/office/drawing/2014/main" id="{39DD9066-EC97-49AA-A40F-0F903BFCF121}"/>
              </a:ext>
            </a:extLst>
          </p:cNvPr>
          <p:cNvSpPr txBox="1">
            <a:spLocks/>
          </p:cNvSpPr>
          <p:nvPr/>
        </p:nvSpPr>
        <p:spPr>
          <a:xfrm>
            <a:off x="324853" y="1209616"/>
            <a:ext cx="7447547" cy="1201823"/>
          </a:xfrm>
          <a:prstGeom prst="rect">
            <a:avLst/>
          </a:prstGeom>
        </p:spPr>
        <p:txBody>
          <a:bodyPr vert="horz" lIns="91440" tIns="45720" rIns="91440" bIns="45720" numCol="1"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b="1" dirty="0">
              <a:latin typeface="Verdana" charset="0"/>
              <a:ea typeface="Verdana" charset="0"/>
              <a:cs typeface="Verdana" charset="0"/>
            </a:endParaRPr>
          </a:p>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pic>
        <p:nvPicPr>
          <p:cNvPr id="8" name="Picture 7">
            <a:extLst>
              <a:ext uri="{FF2B5EF4-FFF2-40B4-BE49-F238E27FC236}">
                <a16:creationId xmlns:a16="http://schemas.microsoft.com/office/drawing/2014/main" id="{178432C9-FE30-4F42-A861-BF6E7CE77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483" y="1526189"/>
            <a:ext cx="228600" cy="228600"/>
          </a:xfrm>
          <a:prstGeom prst="rect">
            <a:avLst/>
          </a:prstGeom>
        </p:spPr>
      </p:pic>
      <p:pic>
        <p:nvPicPr>
          <p:cNvPr id="9" name="Picture 8">
            <a:extLst>
              <a:ext uri="{FF2B5EF4-FFF2-40B4-BE49-F238E27FC236}">
                <a16:creationId xmlns:a16="http://schemas.microsoft.com/office/drawing/2014/main" id="{F63E6A87-716A-4832-A255-B95ED28C7E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483" y="1226123"/>
            <a:ext cx="228600" cy="228600"/>
          </a:xfrm>
          <a:prstGeom prst="rect">
            <a:avLst/>
          </a:prstGeom>
        </p:spPr>
      </p:pic>
      <p:sp>
        <p:nvSpPr>
          <p:cNvPr id="10" name="TextBox 9">
            <a:extLst>
              <a:ext uri="{FF2B5EF4-FFF2-40B4-BE49-F238E27FC236}">
                <a16:creationId xmlns:a16="http://schemas.microsoft.com/office/drawing/2014/main" id="{11F57018-4AB0-40EA-92AF-08D961B88AD3}"/>
              </a:ext>
            </a:extLst>
          </p:cNvPr>
          <p:cNvSpPr txBox="1"/>
          <p:nvPr/>
        </p:nvSpPr>
        <p:spPr>
          <a:xfrm>
            <a:off x="351182" y="5307718"/>
            <a:ext cx="3761180" cy="1600438"/>
          </a:xfrm>
          <a:prstGeom prst="rect">
            <a:avLst/>
          </a:prstGeom>
          <a:noFill/>
        </p:spPr>
        <p:txBody>
          <a:bodyPr wrap="square" numCol="1" rtlCol="0">
            <a:spAutoFit/>
          </a:bodyPr>
          <a:lstStyle/>
          <a:p>
            <a:r>
              <a:rPr lang="en-US" sz="1400" b="1" dirty="0">
                <a:latin typeface="Verdana" charset="0"/>
                <a:ea typeface="Verdana" charset="0"/>
                <a:cs typeface="Verdana" charset="0"/>
              </a:rPr>
              <a:t>Materials per Group:</a:t>
            </a:r>
          </a:p>
          <a:p>
            <a:endParaRPr lang="en-US" sz="1400" b="1" dirty="0">
              <a:latin typeface="Verdana" charset="0"/>
              <a:ea typeface="Verdana" charset="0"/>
              <a:cs typeface="Verdana" charset="0"/>
            </a:endParaRPr>
          </a:p>
          <a:p>
            <a:pPr marL="285750" indent="-285750">
              <a:buFont typeface="Arial" panose="020B0604020202020204" pitchFamily="34" charset="0"/>
              <a:buChar char="•"/>
            </a:pPr>
            <a:r>
              <a:rPr lang="en-US" sz="1400" dirty="0">
                <a:latin typeface="Verdana" charset="0"/>
                <a:ea typeface="Verdana" charset="0"/>
                <a:cs typeface="Verdana" charset="0"/>
              </a:rPr>
              <a:t>Pencil</a:t>
            </a:r>
          </a:p>
          <a:p>
            <a:pPr marL="285750" indent="-285750">
              <a:buFont typeface="Arial" panose="020B0604020202020204" pitchFamily="34" charset="0"/>
              <a:buChar char="•"/>
            </a:pPr>
            <a:r>
              <a:rPr lang="en-US" sz="1400" dirty="0">
                <a:latin typeface="Verdana" charset="0"/>
                <a:ea typeface="Verdana" charset="0"/>
                <a:cs typeface="Verdana" charset="0"/>
              </a:rPr>
              <a:t>Paper</a:t>
            </a:r>
          </a:p>
          <a:p>
            <a:pPr marL="285750" indent="-285750">
              <a:buFont typeface="Arial" panose="020B0604020202020204" pitchFamily="34" charset="0"/>
              <a:buChar char="•"/>
            </a:pPr>
            <a:r>
              <a:rPr lang="en-US" sz="1400" dirty="0">
                <a:latin typeface="Verdana" charset="0"/>
                <a:ea typeface="Verdana" charset="0"/>
                <a:cs typeface="Verdana" charset="0"/>
              </a:rPr>
              <a:t>Mirror</a:t>
            </a:r>
          </a:p>
          <a:p>
            <a:endParaRPr lang="en-US" sz="1400" b="1" dirty="0">
              <a:latin typeface="Verdana" charset="0"/>
              <a:ea typeface="Verdana" charset="0"/>
              <a:cs typeface="Verdana" charset="0"/>
            </a:endParaRPr>
          </a:p>
          <a:p>
            <a:endParaRPr lang="en-US" sz="1400" b="1" dirty="0">
              <a:latin typeface="Verdana" charset="0"/>
              <a:ea typeface="Verdana" charset="0"/>
              <a:cs typeface="Verdana" charset="0"/>
            </a:endParaRPr>
          </a:p>
        </p:txBody>
      </p:sp>
      <p:sp>
        <p:nvSpPr>
          <p:cNvPr id="11" name="TextBox 10">
            <a:extLst>
              <a:ext uri="{FF2B5EF4-FFF2-40B4-BE49-F238E27FC236}">
                <a16:creationId xmlns:a16="http://schemas.microsoft.com/office/drawing/2014/main" id="{D37F8A52-95FE-464D-9491-5FD09D44861E}"/>
              </a:ext>
            </a:extLst>
          </p:cNvPr>
          <p:cNvSpPr txBox="1"/>
          <p:nvPr/>
        </p:nvSpPr>
        <p:spPr>
          <a:xfrm>
            <a:off x="354074" y="2616075"/>
            <a:ext cx="7093473" cy="2893100"/>
          </a:xfrm>
          <a:prstGeom prst="rect">
            <a:avLst/>
          </a:prstGeom>
          <a:noFill/>
        </p:spPr>
        <p:txBody>
          <a:bodyPr wrap="square" numCol="1" rtlCol="0">
            <a:spAutoFit/>
          </a:bodyPr>
          <a:lstStyle/>
          <a:p>
            <a:r>
              <a:rPr lang="en-US" sz="1400" b="1" dirty="0">
                <a:latin typeface="Verdana" charset="0"/>
                <a:ea typeface="Verdana" charset="0"/>
                <a:cs typeface="Verdana" charset="0"/>
              </a:rPr>
              <a:t>Teacher Notes:</a:t>
            </a:r>
          </a:p>
          <a:p>
            <a:endParaRPr lang="en-US" sz="1400" dirty="0">
              <a:latin typeface="Verdana" charset="0"/>
              <a:ea typeface="Verdana" charset="0"/>
              <a:cs typeface="Verdana" charset="0"/>
            </a:endParaRPr>
          </a:p>
          <a:p>
            <a:r>
              <a:rPr lang="en-US" sz="1400" dirty="0">
                <a:latin typeface="Verdana" charset="0"/>
                <a:ea typeface="Verdana" charset="0"/>
                <a:cs typeface="Verdana" charset="0"/>
              </a:rPr>
              <a:t>In this lab, students will study their personal traits then chart the traits of the entire group. They will compare to other groups in the classroom to look for patterns and explain what may have caused the pattern. You can provide guidance or allow them to look up different traits.</a:t>
            </a:r>
          </a:p>
          <a:p>
            <a:endParaRPr lang="en-US" sz="1400" dirty="0">
              <a:latin typeface="Verdana" charset="0"/>
              <a:ea typeface="Verdana" charset="0"/>
              <a:cs typeface="Verdana" charset="0"/>
            </a:endParaRPr>
          </a:p>
          <a:p>
            <a:r>
              <a:rPr lang="en-US" sz="1400" dirty="0">
                <a:latin typeface="Verdana" charset="0"/>
                <a:ea typeface="Verdana" charset="0"/>
                <a:cs typeface="Verdana" charset="0"/>
              </a:rPr>
              <a:t>Some example </a:t>
            </a:r>
            <a:r>
              <a:rPr lang="en-US" sz="1400" i="1" dirty="0">
                <a:latin typeface="Verdana" charset="0"/>
                <a:ea typeface="Verdana" charset="0"/>
                <a:cs typeface="Verdana" charset="0"/>
              </a:rPr>
              <a:t>inherited</a:t>
            </a:r>
            <a:r>
              <a:rPr lang="en-US" sz="1400" dirty="0">
                <a:latin typeface="Verdana" charset="0"/>
                <a:ea typeface="Verdana" charset="0"/>
                <a:cs typeface="Verdana" charset="0"/>
              </a:rPr>
              <a:t> traits are: Earlobe attachment, dimples, handedness, curly hair, hand-clasping</a:t>
            </a:r>
          </a:p>
          <a:p>
            <a:endParaRPr lang="en-US" sz="1400" dirty="0">
              <a:latin typeface="Verdana" charset="0"/>
              <a:ea typeface="Verdana" charset="0"/>
              <a:cs typeface="Verdana" charset="0"/>
            </a:endParaRPr>
          </a:p>
          <a:p>
            <a:r>
              <a:rPr lang="en-US" sz="1400" dirty="0">
                <a:latin typeface="Verdana" charset="0"/>
                <a:ea typeface="Verdana" charset="0"/>
                <a:cs typeface="Verdana" charset="0"/>
              </a:rPr>
              <a:t>Some example </a:t>
            </a:r>
            <a:r>
              <a:rPr lang="en-US" sz="1400" i="1" dirty="0">
                <a:latin typeface="Verdana" charset="0"/>
                <a:ea typeface="Verdana" charset="0"/>
                <a:cs typeface="Verdana" charset="0"/>
              </a:rPr>
              <a:t>acquired</a:t>
            </a:r>
            <a:r>
              <a:rPr lang="en-US" sz="1400" dirty="0">
                <a:latin typeface="Verdana" charset="0"/>
                <a:ea typeface="Verdana" charset="0"/>
                <a:cs typeface="Verdana" charset="0"/>
              </a:rPr>
              <a:t> traits are: knowledge about a topic, scars, muscle tone, ability to speak multiple languages, piercings.</a:t>
            </a:r>
          </a:p>
          <a:p>
            <a:endParaRPr lang="en-US" sz="1400" dirty="0">
              <a:latin typeface="Verdana" charset="0"/>
              <a:ea typeface="Verdana" charset="0"/>
              <a:cs typeface="Verdana" charset="0"/>
            </a:endParaRPr>
          </a:p>
        </p:txBody>
      </p:sp>
      <p:sp>
        <p:nvSpPr>
          <p:cNvPr id="12" name="TextBox 11">
            <a:extLst>
              <a:ext uri="{FF2B5EF4-FFF2-40B4-BE49-F238E27FC236}">
                <a16:creationId xmlns:a16="http://schemas.microsoft.com/office/drawing/2014/main" id="{C044DC0D-801E-4407-B345-9E5A8FED2D21}"/>
              </a:ext>
            </a:extLst>
          </p:cNvPr>
          <p:cNvSpPr txBox="1"/>
          <p:nvPr/>
        </p:nvSpPr>
        <p:spPr>
          <a:xfrm>
            <a:off x="351183" y="1900186"/>
            <a:ext cx="7096364" cy="738664"/>
          </a:xfrm>
          <a:prstGeom prst="rect">
            <a:avLst/>
          </a:prstGeom>
          <a:noFill/>
        </p:spPr>
        <p:txBody>
          <a:bodyPr wrap="square" numCol="1" rtlCol="0">
            <a:spAutoFit/>
          </a:bodyPr>
          <a:lstStyle/>
          <a:p>
            <a:r>
              <a:rPr lang="en-US" sz="1400" b="1" dirty="0">
                <a:latin typeface="Verdana" charset="0"/>
                <a:ea typeface="Verdana" charset="0"/>
                <a:cs typeface="Verdana" charset="0"/>
              </a:rPr>
              <a:t>Standards:</a:t>
            </a:r>
          </a:p>
          <a:p>
            <a:r>
              <a:rPr lang="en-US" sz="1400" dirty="0">
                <a:latin typeface="Verdana" charset="0"/>
                <a:ea typeface="Verdana" charset="0"/>
                <a:cs typeface="Verdana" charset="0"/>
              </a:rPr>
              <a:t>TEKS: 7.14.A  Define heredity as the passage of genetic instructions from one generation to the next generation.</a:t>
            </a:r>
            <a:endParaRPr lang="en-US" dirty="0"/>
          </a:p>
        </p:txBody>
      </p:sp>
      <p:sp>
        <p:nvSpPr>
          <p:cNvPr id="14" name="TextBox 13">
            <a:extLst>
              <a:ext uri="{FF2B5EF4-FFF2-40B4-BE49-F238E27FC236}">
                <a16:creationId xmlns:a16="http://schemas.microsoft.com/office/drawing/2014/main" id="{1F81A88E-C2F2-4A18-B8B2-A05DD6F96514}"/>
              </a:ext>
            </a:extLst>
          </p:cNvPr>
          <p:cNvSpPr txBox="1"/>
          <p:nvPr/>
        </p:nvSpPr>
        <p:spPr>
          <a:xfrm>
            <a:off x="351182" y="6524051"/>
            <a:ext cx="7096365" cy="3231654"/>
          </a:xfrm>
          <a:prstGeom prst="rect">
            <a:avLst/>
          </a:prstGeom>
          <a:noFill/>
        </p:spPr>
        <p:txBody>
          <a:bodyPr wrap="square" numCol="1" rtlCol="0">
            <a:spAutoFit/>
          </a:bodyPr>
          <a:lstStyle/>
          <a:p>
            <a:r>
              <a:rPr lang="en-US" sz="1400" b="1" dirty="0">
                <a:latin typeface="Verdana" charset="0"/>
                <a:ea typeface="Verdana" charset="0"/>
                <a:cs typeface="Verdana" charset="0"/>
              </a:rPr>
              <a:t>Additional Resources For This Topic:</a:t>
            </a:r>
          </a:p>
          <a:p>
            <a:endParaRPr lang="en-US" sz="1400" i="1" dirty="0">
              <a:latin typeface="Verdana" charset="0"/>
              <a:ea typeface="Verdana" charset="0"/>
              <a:cs typeface="Verdana" charset="0"/>
            </a:endParaRPr>
          </a:p>
          <a:p>
            <a:r>
              <a:rPr lang="en-US" sz="1400" dirty="0">
                <a:latin typeface="Verdana" charset="0"/>
                <a:ea typeface="Verdana" charset="0"/>
                <a:cs typeface="Verdana" charset="0"/>
              </a:rPr>
              <a:t>Genetics Complete 5E Lesson </a:t>
            </a:r>
            <a:r>
              <a:rPr lang="mr-IN" altLang="mr-IN" sz="1400" dirty="0">
                <a:latin typeface="Verdana" charset="0"/>
                <a:ea typeface="Verdana" charset="0"/>
                <a:cs typeface="Verdana" charset="0"/>
              </a:rPr>
              <a:t>–</a:t>
            </a:r>
            <a:r>
              <a:rPr lang="en-US" sz="1400" dirty="0">
                <a:latin typeface="Verdana" charset="0"/>
                <a:ea typeface="Verdana" charset="0"/>
                <a:cs typeface="Verdana" charset="0"/>
              </a:rPr>
              <a:t> Includes engagement activity, word wall cards, objective cards, student-led station lab, interactive notebook templates, PowerPoint, modified notes, student-choice project, homework, and assessment (including modified)</a:t>
            </a:r>
          </a:p>
          <a:p>
            <a:r>
              <a:rPr lang="en-US" sz="1100" dirty="0">
                <a:latin typeface="Verdana" charset="0"/>
                <a:ea typeface="Verdana" charset="0"/>
                <a:cs typeface="Verdana" charset="0"/>
                <a:hlinkClick r:id="rId5"/>
              </a:rPr>
              <a:t>https://www.teacherspayteachers.com/Product/Genetics-Complete-5E-Lesson-Plan-3133795</a:t>
            </a:r>
            <a:endParaRPr lang="en-US" sz="1100" dirty="0">
              <a:latin typeface="Verdana" charset="0"/>
              <a:ea typeface="Verdana" charset="0"/>
              <a:cs typeface="Verdana" charset="0"/>
            </a:endParaRPr>
          </a:p>
          <a:p>
            <a:endParaRPr lang="en-US" sz="1400" dirty="0">
              <a:latin typeface="Verdana" charset="0"/>
              <a:ea typeface="Verdana" charset="0"/>
              <a:cs typeface="Verdana" charset="0"/>
            </a:endParaRPr>
          </a:p>
          <a:p>
            <a:endParaRPr lang="en-US" sz="1400" dirty="0">
              <a:latin typeface="Verdana" charset="0"/>
              <a:ea typeface="Verdana" charset="0"/>
              <a:cs typeface="Verdana" charset="0"/>
            </a:endParaRPr>
          </a:p>
          <a:p>
            <a:r>
              <a:rPr lang="en-US" sz="1400" dirty="0">
                <a:latin typeface="Verdana" charset="0"/>
                <a:ea typeface="Verdana" charset="0"/>
                <a:cs typeface="Verdana" charset="0"/>
              </a:rPr>
              <a:t>Genetics Station Lab </a:t>
            </a:r>
            <a:r>
              <a:rPr lang="mr-IN" altLang="mr-IN" sz="1400" dirty="0">
                <a:latin typeface="Verdana" charset="0"/>
                <a:ea typeface="Verdana" charset="0"/>
                <a:cs typeface="Verdana" charset="0"/>
              </a:rPr>
              <a:t>–</a:t>
            </a:r>
            <a:r>
              <a:rPr lang="en-US" sz="1400" dirty="0">
                <a:latin typeface="Verdana" charset="0"/>
                <a:ea typeface="Verdana" charset="0"/>
                <a:cs typeface="Verdana" charset="0"/>
              </a:rPr>
              <a:t> Includes 8 stations where students will receive new information at the input stations (Read, Watch, Explore, Research) and demonstrate understanding at the output stations (Write, Organize, Assess, Illustrate).</a:t>
            </a:r>
            <a:br>
              <a:rPr lang="en-US" sz="1400" dirty="0">
                <a:latin typeface="Verdana" charset="0"/>
                <a:ea typeface="Verdana" charset="0"/>
                <a:cs typeface="Verdana" charset="0"/>
              </a:rPr>
            </a:br>
            <a:r>
              <a:rPr lang="en-US" sz="1100" dirty="0">
                <a:latin typeface="Verdana" charset="0"/>
                <a:ea typeface="Verdana" charset="0"/>
                <a:cs typeface="Verdana" charset="0"/>
                <a:hlinkClick r:id="rId6"/>
              </a:rPr>
              <a:t>https://www.teacherspayteachers.com/Product/Genetics-Student-Led-Station-Lab-3132957</a:t>
            </a:r>
            <a:endParaRPr lang="en-US" sz="1100" dirty="0">
              <a:latin typeface="Verdana" charset="0"/>
              <a:ea typeface="Verdana" charset="0"/>
              <a:cs typeface="Verdana" charset="0"/>
            </a:endParaRPr>
          </a:p>
          <a:p>
            <a:endParaRPr lang="en-US" sz="1400" dirty="0">
              <a:latin typeface="Verdana" charset="0"/>
              <a:ea typeface="Verdana" charset="0"/>
              <a:cs typeface="Verdana" charset="0"/>
            </a:endParaRPr>
          </a:p>
        </p:txBody>
      </p:sp>
    </p:spTree>
    <p:extLst>
      <p:ext uri="{BB962C8B-B14F-4D97-AF65-F5344CB8AC3E}">
        <p14:creationId xmlns:p14="http://schemas.microsoft.com/office/powerpoint/2010/main" val="216155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F60175-3E88-4CFA-8081-A548F62263CA}"/>
              </a:ext>
            </a:extLst>
          </p:cNvPr>
          <p:cNvSpPr>
            <a:spLocks noGrp="1"/>
          </p:cNvSpPr>
          <p:nvPr>
            <p:ph type="body" sz="quarter" idx="12"/>
          </p:nvPr>
        </p:nvSpPr>
        <p:spPr/>
        <p:txBody>
          <a:bodyPr/>
          <a:lstStyle/>
          <a:p>
            <a:r>
              <a:rPr lang="en-US" dirty="0"/>
              <a:t>Heredity Student Lab Sheet</a:t>
            </a:r>
          </a:p>
        </p:txBody>
      </p:sp>
      <p:sp>
        <p:nvSpPr>
          <p:cNvPr id="6" name="Subtitle 2">
            <a:extLst>
              <a:ext uri="{FF2B5EF4-FFF2-40B4-BE49-F238E27FC236}">
                <a16:creationId xmlns:a16="http://schemas.microsoft.com/office/drawing/2014/main" id="{3A138EE8-183B-42A2-B141-9BB0FF9DCEC7}"/>
              </a:ext>
            </a:extLst>
          </p:cNvPr>
          <p:cNvSpPr txBox="1">
            <a:spLocks/>
          </p:cNvSpPr>
          <p:nvPr/>
        </p:nvSpPr>
        <p:spPr>
          <a:xfrm>
            <a:off x="324853" y="1209616"/>
            <a:ext cx="7447547" cy="1201823"/>
          </a:xfrm>
          <a:prstGeom prst="rect">
            <a:avLst/>
          </a:prstGeom>
        </p:spPr>
        <p:txBody>
          <a:bodyPr vert="horz" lIns="91440" tIns="45720" rIns="91440" bIns="45720" numCol="1"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b="1" dirty="0">
              <a:latin typeface="Verdana" charset="0"/>
              <a:ea typeface="Verdana" charset="0"/>
              <a:cs typeface="Verdana" charset="0"/>
            </a:endParaRPr>
          </a:p>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sp>
        <p:nvSpPr>
          <p:cNvPr id="7" name="TextBox 6">
            <a:extLst>
              <a:ext uri="{FF2B5EF4-FFF2-40B4-BE49-F238E27FC236}">
                <a16:creationId xmlns:a16="http://schemas.microsoft.com/office/drawing/2014/main" id="{F9C22C2F-15A3-4972-A9CE-D7CAE4CE2A08}"/>
              </a:ext>
            </a:extLst>
          </p:cNvPr>
          <p:cNvSpPr txBox="1"/>
          <p:nvPr/>
        </p:nvSpPr>
        <p:spPr>
          <a:xfrm>
            <a:off x="333295" y="6477369"/>
            <a:ext cx="3875848" cy="984885"/>
          </a:xfrm>
          <a:prstGeom prst="rect">
            <a:avLst/>
          </a:prstGeom>
          <a:noFill/>
        </p:spPr>
        <p:txBody>
          <a:bodyPr wrap="square" numCol="1" rtlCol="0">
            <a:spAutoFit/>
          </a:bodyPr>
          <a:lstStyle/>
          <a:p>
            <a:r>
              <a:rPr lang="en-US" sz="1600" b="1" dirty="0">
                <a:latin typeface="Verdana" charset="0"/>
                <a:ea typeface="Verdana" charset="0"/>
                <a:cs typeface="Verdana" charset="0"/>
              </a:rPr>
              <a:t>Materials per Group:</a:t>
            </a:r>
          </a:p>
          <a:p>
            <a:pPr marL="285750" indent="-285750">
              <a:buFont typeface="Arial" panose="020B0604020202020204" pitchFamily="34" charset="0"/>
              <a:buChar char="•"/>
            </a:pPr>
            <a:r>
              <a:rPr lang="en-US" sz="1400" dirty="0">
                <a:latin typeface="Verdana" charset="0"/>
                <a:ea typeface="Verdana" charset="0"/>
                <a:cs typeface="Verdana" charset="0"/>
              </a:rPr>
              <a:t>Pencil</a:t>
            </a:r>
          </a:p>
          <a:p>
            <a:pPr marL="285750" indent="-285750">
              <a:buFont typeface="Arial" panose="020B0604020202020204" pitchFamily="34" charset="0"/>
              <a:buChar char="•"/>
            </a:pPr>
            <a:r>
              <a:rPr lang="en-US" sz="1400" dirty="0">
                <a:latin typeface="Verdana" charset="0"/>
                <a:ea typeface="Verdana" charset="0"/>
                <a:cs typeface="Verdana" charset="0"/>
              </a:rPr>
              <a:t>Paper</a:t>
            </a:r>
          </a:p>
          <a:p>
            <a:pPr marL="285750" indent="-285750">
              <a:buFont typeface="Arial" panose="020B0604020202020204" pitchFamily="34" charset="0"/>
              <a:buChar char="•"/>
            </a:pPr>
            <a:r>
              <a:rPr lang="en-US" sz="1400" dirty="0">
                <a:latin typeface="Verdana" charset="0"/>
                <a:ea typeface="Verdana" charset="0"/>
                <a:cs typeface="Verdana" charset="0"/>
              </a:rPr>
              <a:t>Mirror</a:t>
            </a:r>
            <a:endParaRPr lang="en-US" dirty="0"/>
          </a:p>
        </p:txBody>
      </p:sp>
      <p:sp>
        <p:nvSpPr>
          <p:cNvPr id="8" name="TextBox 7">
            <a:extLst>
              <a:ext uri="{FF2B5EF4-FFF2-40B4-BE49-F238E27FC236}">
                <a16:creationId xmlns:a16="http://schemas.microsoft.com/office/drawing/2014/main" id="{92EEFA75-9BDF-4084-9A7C-1B7528CEAE97}"/>
              </a:ext>
            </a:extLst>
          </p:cNvPr>
          <p:cNvSpPr txBox="1"/>
          <p:nvPr/>
        </p:nvSpPr>
        <p:spPr>
          <a:xfrm>
            <a:off x="333295" y="813509"/>
            <a:ext cx="7093473" cy="553998"/>
          </a:xfrm>
          <a:prstGeom prst="rect">
            <a:avLst/>
          </a:prstGeom>
          <a:noFill/>
        </p:spPr>
        <p:txBody>
          <a:bodyPr wrap="square" numCol="1" rtlCol="0">
            <a:spAutoFit/>
          </a:bodyPr>
          <a:lstStyle/>
          <a:p>
            <a:r>
              <a:rPr lang="en-US" sz="1600" b="1" dirty="0">
                <a:latin typeface="Verdana" charset="0"/>
                <a:ea typeface="Verdana" charset="0"/>
                <a:cs typeface="Verdana" charset="0"/>
              </a:rPr>
              <a:t>Essential Question:</a:t>
            </a:r>
          </a:p>
          <a:p>
            <a:r>
              <a:rPr lang="en-US" sz="1400" dirty="0">
                <a:latin typeface="Verdana" panose="020B0604030504040204" pitchFamily="34" charset="0"/>
                <a:ea typeface="Verdana" panose="020B0604030504040204" pitchFamily="34" charset="0"/>
                <a:cs typeface="Verdana" panose="020B0604030504040204" pitchFamily="34" charset="0"/>
              </a:rPr>
              <a:t>How does heredity influence traits?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9" name="TextBox 8">
            <a:extLst>
              <a:ext uri="{FF2B5EF4-FFF2-40B4-BE49-F238E27FC236}">
                <a16:creationId xmlns:a16="http://schemas.microsoft.com/office/drawing/2014/main" id="{67C6D484-F4DC-4E33-A224-B411E8515E3D}"/>
              </a:ext>
            </a:extLst>
          </p:cNvPr>
          <p:cNvSpPr txBox="1"/>
          <p:nvPr/>
        </p:nvSpPr>
        <p:spPr>
          <a:xfrm>
            <a:off x="321958" y="1399860"/>
            <a:ext cx="4157809" cy="2708434"/>
          </a:xfrm>
          <a:prstGeom prst="rect">
            <a:avLst/>
          </a:prstGeom>
          <a:noFill/>
        </p:spPr>
        <p:txBody>
          <a:bodyPr wrap="square" numCol="1" rtlCol="0">
            <a:spAutoFit/>
          </a:bodyPr>
          <a:lstStyle/>
          <a:p>
            <a:r>
              <a:rPr lang="en-US" sz="1600" b="1" dirty="0">
                <a:latin typeface="Verdana" charset="0"/>
                <a:ea typeface="Verdana" charset="0"/>
                <a:cs typeface="Verdana" charset="0"/>
              </a:rPr>
              <a:t>Background:</a:t>
            </a:r>
          </a:p>
          <a:p>
            <a:r>
              <a:rPr lang="en-US" sz="1400" b="1" dirty="0">
                <a:latin typeface="Verdana" charset="0"/>
                <a:ea typeface="Verdana" charset="0"/>
                <a:cs typeface="Verdana" charset="0"/>
              </a:rPr>
              <a:t>Heredity</a:t>
            </a:r>
            <a:r>
              <a:rPr lang="en-US" sz="1400" dirty="0">
                <a:latin typeface="Verdana" charset="0"/>
                <a:ea typeface="Verdana" charset="0"/>
                <a:cs typeface="Verdana" charset="0"/>
              </a:rPr>
              <a:t> is the passing of </a:t>
            </a:r>
            <a:r>
              <a:rPr lang="en-US" sz="1400" b="1" dirty="0">
                <a:latin typeface="Verdana" charset="0"/>
                <a:ea typeface="Verdana" charset="0"/>
                <a:cs typeface="Verdana" charset="0"/>
              </a:rPr>
              <a:t>traits</a:t>
            </a:r>
            <a:r>
              <a:rPr lang="en-US" sz="1400" dirty="0">
                <a:latin typeface="Verdana" charset="0"/>
                <a:ea typeface="Verdana" charset="0"/>
                <a:cs typeface="Verdana" charset="0"/>
              </a:rPr>
              <a:t> to offspring from parents. Genetic material from the parents provides the instructions for the offspring’s form and development. Heredity is responsible for </a:t>
            </a:r>
            <a:r>
              <a:rPr lang="en-US" sz="1400" b="1" dirty="0">
                <a:latin typeface="Verdana" charset="0"/>
                <a:ea typeface="Verdana" charset="0"/>
                <a:cs typeface="Verdana" charset="0"/>
              </a:rPr>
              <a:t>inherited traits</a:t>
            </a:r>
            <a:r>
              <a:rPr lang="en-US" sz="1400" dirty="0">
                <a:latin typeface="Verdana" charset="0"/>
                <a:ea typeface="Verdana" charset="0"/>
                <a:cs typeface="Verdana" charset="0"/>
              </a:rPr>
              <a:t> such as hair color, eye color, etc. </a:t>
            </a:r>
          </a:p>
          <a:p>
            <a:endParaRPr lang="en-US" sz="1400" dirty="0">
              <a:latin typeface="Verdana" charset="0"/>
              <a:ea typeface="Verdana" charset="0"/>
              <a:cs typeface="Verdana" charset="0"/>
            </a:endParaRPr>
          </a:p>
          <a:p>
            <a:r>
              <a:rPr lang="en-US" sz="1400" dirty="0">
                <a:latin typeface="Verdana" charset="0"/>
                <a:ea typeface="Verdana" charset="0"/>
                <a:cs typeface="Verdana" charset="0"/>
              </a:rPr>
              <a:t>In contrast, </a:t>
            </a:r>
            <a:r>
              <a:rPr lang="en-US" sz="1400" b="1" dirty="0">
                <a:latin typeface="Verdana" charset="0"/>
                <a:ea typeface="Verdana" charset="0"/>
                <a:cs typeface="Verdana" charset="0"/>
              </a:rPr>
              <a:t>acquired traits</a:t>
            </a:r>
            <a:r>
              <a:rPr lang="en-US" sz="1400" dirty="0">
                <a:latin typeface="Verdana" charset="0"/>
                <a:ea typeface="Verdana" charset="0"/>
                <a:cs typeface="Verdana" charset="0"/>
              </a:rPr>
              <a:t> are the effects of the environment of an organism. For example, a horse’s muscle size is determined by their nutrition and activity</a:t>
            </a:r>
          </a:p>
        </p:txBody>
      </p:sp>
      <p:sp>
        <p:nvSpPr>
          <p:cNvPr id="11" name="TextBox 10">
            <a:extLst>
              <a:ext uri="{FF2B5EF4-FFF2-40B4-BE49-F238E27FC236}">
                <a16:creationId xmlns:a16="http://schemas.microsoft.com/office/drawing/2014/main" id="{ED93B4F3-BCFB-4191-BB7D-67B501319A78}"/>
              </a:ext>
            </a:extLst>
          </p:cNvPr>
          <p:cNvSpPr txBox="1"/>
          <p:nvPr/>
        </p:nvSpPr>
        <p:spPr>
          <a:xfrm>
            <a:off x="321958" y="7450787"/>
            <a:ext cx="7093473" cy="1200329"/>
          </a:xfrm>
          <a:prstGeom prst="rect">
            <a:avLst/>
          </a:prstGeom>
          <a:noFill/>
        </p:spPr>
        <p:txBody>
          <a:bodyPr wrap="square" numCol="1" rtlCol="0">
            <a:spAutoFit/>
          </a:bodyPr>
          <a:lstStyle/>
          <a:p>
            <a:r>
              <a:rPr lang="en-US" sz="1600" b="1" dirty="0">
                <a:latin typeface="Verdana" charset="0"/>
                <a:ea typeface="Verdana" charset="0"/>
                <a:cs typeface="Verdana" charset="0"/>
              </a:rPr>
              <a:t>Procedure:</a:t>
            </a:r>
          </a:p>
          <a:p>
            <a:pPr marL="342900" indent="-342900">
              <a:buFont typeface="+mj-lt"/>
              <a:buAutoNum type="arabicPeriod"/>
            </a:pPr>
            <a:r>
              <a:rPr lang="en-US" sz="1400" dirty="0">
                <a:latin typeface="Verdana" charset="0"/>
                <a:ea typeface="Verdana" charset="0"/>
                <a:cs typeface="Verdana" charset="0"/>
              </a:rPr>
              <a:t>As a group, make a list of inherited traits that can be easily observed.</a:t>
            </a:r>
          </a:p>
          <a:p>
            <a:endParaRPr lang="en-US" sz="1400" dirty="0">
              <a:latin typeface="Verdana" charset="0"/>
              <a:ea typeface="Verdana" charset="0"/>
              <a:cs typeface="Verdana" charset="0"/>
            </a:endParaRPr>
          </a:p>
          <a:p>
            <a:pPr algn="ctr"/>
            <a:r>
              <a:rPr lang="en-US" sz="1400" b="1" u="sng" dirty="0">
                <a:latin typeface="Verdana" charset="0"/>
                <a:ea typeface="Verdana" charset="0"/>
                <a:cs typeface="Verdana" charset="0"/>
              </a:rPr>
              <a:t>Inherited Traits</a:t>
            </a:r>
          </a:p>
          <a:p>
            <a:pPr marL="342900" indent="-342900">
              <a:buFont typeface="+mj-lt"/>
              <a:buAutoNum type="arabicPeriod"/>
            </a:pPr>
            <a:endParaRPr lang="en-US" sz="1400" dirty="0">
              <a:latin typeface="Verdana" charset="0"/>
              <a:ea typeface="Verdana" charset="0"/>
              <a:cs typeface="Verdana" charset="0"/>
            </a:endParaRPr>
          </a:p>
        </p:txBody>
      </p:sp>
      <p:sp>
        <p:nvSpPr>
          <p:cNvPr id="12" name="TextBox 11">
            <a:extLst>
              <a:ext uri="{FF2B5EF4-FFF2-40B4-BE49-F238E27FC236}">
                <a16:creationId xmlns:a16="http://schemas.microsoft.com/office/drawing/2014/main" id="{71C0012E-1D53-45A9-A011-C7D97248D38E}"/>
              </a:ext>
            </a:extLst>
          </p:cNvPr>
          <p:cNvSpPr txBox="1"/>
          <p:nvPr/>
        </p:nvSpPr>
        <p:spPr>
          <a:xfrm>
            <a:off x="4479766" y="5439280"/>
            <a:ext cx="2429060" cy="584775"/>
          </a:xfrm>
          <a:prstGeom prst="rect">
            <a:avLst/>
          </a:prstGeom>
          <a:noFill/>
        </p:spPr>
        <p:txBody>
          <a:bodyPr wrap="square" numCol="1" rtlCol="0">
            <a:spAutoFit/>
          </a:bodyPr>
          <a:lstStyle/>
          <a:p>
            <a:pPr marL="285750" indent="-285750">
              <a:buFont typeface="Arial" charset="0"/>
              <a:buChar char="•"/>
            </a:pPr>
            <a:endParaRPr lang="en-US" sz="1400" dirty="0">
              <a:latin typeface="Verdana" charset="0"/>
              <a:ea typeface="Verdana" charset="0"/>
              <a:cs typeface="Verdana" charset="0"/>
            </a:endParaRPr>
          </a:p>
          <a:p>
            <a:endParaRPr lang="en-US" dirty="0"/>
          </a:p>
        </p:txBody>
      </p:sp>
      <p:sp>
        <p:nvSpPr>
          <p:cNvPr id="13" name="TextBox 12">
            <a:extLst>
              <a:ext uri="{FF2B5EF4-FFF2-40B4-BE49-F238E27FC236}">
                <a16:creationId xmlns:a16="http://schemas.microsoft.com/office/drawing/2014/main" id="{85CBF007-B546-461F-80F9-084305B4EBE7}"/>
              </a:ext>
            </a:extLst>
          </p:cNvPr>
          <p:cNvSpPr txBox="1"/>
          <p:nvPr/>
        </p:nvSpPr>
        <p:spPr>
          <a:xfrm>
            <a:off x="321958" y="4007733"/>
            <a:ext cx="6916437" cy="2462213"/>
          </a:xfrm>
          <a:prstGeom prst="rect">
            <a:avLst/>
          </a:prstGeom>
          <a:noFill/>
        </p:spPr>
        <p:txBody>
          <a:bodyPr wrap="square" numCol="1" rtlCol="0">
            <a:spAutoFit/>
          </a:bodyPr>
          <a:lstStyle/>
          <a:p>
            <a:r>
              <a:rPr lang="en-US" sz="1400" dirty="0">
                <a:latin typeface="Verdana" charset="0"/>
                <a:ea typeface="Verdana" charset="0"/>
                <a:cs typeface="Verdana" charset="0"/>
              </a:rPr>
              <a:t>level, not its parents’ genetics.  </a:t>
            </a:r>
          </a:p>
          <a:p>
            <a:endParaRPr lang="en-US" sz="1400" dirty="0">
              <a:latin typeface="Verdana" charset="0"/>
              <a:ea typeface="Verdana" charset="0"/>
              <a:cs typeface="Verdana" charset="0"/>
            </a:endParaRPr>
          </a:p>
          <a:p>
            <a:r>
              <a:rPr lang="en-US" sz="1400" dirty="0">
                <a:latin typeface="Verdana" charset="0"/>
                <a:ea typeface="Verdana" charset="0"/>
                <a:cs typeface="Verdana" charset="0"/>
              </a:rPr>
              <a:t>The sequences of DNA that cause inherited traits are called the </a:t>
            </a:r>
            <a:r>
              <a:rPr lang="en-US" sz="1400" b="1" dirty="0">
                <a:latin typeface="Verdana" charset="0"/>
                <a:ea typeface="Verdana" charset="0"/>
                <a:cs typeface="Verdana" charset="0"/>
              </a:rPr>
              <a:t>genotype</a:t>
            </a:r>
            <a:r>
              <a:rPr lang="en-US" sz="1400" dirty="0">
                <a:latin typeface="Verdana" charset="0"/>
                <a:ea typeface="Verdana" charset="0"/>
                <a:cs typeface="Verdana" charset="0"/>
              </a:rPr>
              <a:t>. The </a:t>
            </a:r>
            <a:r>
              <a:rPr lang="en-US" sz="1400" b="1" dirty="0">
                <a:latin typeface="Verdana" charset="0"/>
                <a:ea typeface="Verdana" charset="0"/>
                <a:cs typeface="Verdana" charset="0"/>
              </a:rPr>
              <a:t>phenotype</a:t>
            </a:r>
            <a:r>
              <a:rPr lang="en-US" sz="1400" dirty="0">
                <a:latin typeface="Verdana" charset="0"/>
                <a:ea typeface="Verdana" charset="0"/>
                <a:cs typeface="Verdana" charset="0"/>
              </a:rPr>
              <a:t> is </a:t>
            </a:r>
            <a:r>
              <a:rPr lang="en-US" sz="1400" b="1" dirty="0">
                <a:latin typeface="Verdana" charset="0"/>
                <a:ea typeface="Verdana" charset="0"/>
                <a:cs typeface="Verdana" charset="0"/>
              </a:rPr>
              <a:t>all the observable traits </a:t>
            </a:r>
            <a:r>
              <a:rPr lang="en-US" sz="1400" dirty="0">
                <a:latin typeface="Verdana" charset="0"/>
                <a:ea typeface="Verdana" charset="0"/>
                <a:cs typeface="Verdana" charset="0"/>
              </a:rPr>
              <a:t>of an organism: those caused by its genetic makeup (genotype) plus the acquired traits from the environment. The environment of an area may cause the same acquired traits to appear in organisms with different genotypes. </a:t>
            </a:r>
          </a:p>
          <a:p>
            <a:endParaRPr lang="en-US" sz="1400" dirty="0">
              <a:latin typeface="Verdana" charset="0"/>
              <a:ea typeface="Verdana" charset="0"/>
              <a:cs typeface="Verdana" charset="0"/>
            </a:endParaRPr>
          </a:p>
          <a:p>
            <a:r>
              <a:rPr lang="en-US" sz="1400" dirty="0">
                <a:latin typeface="Verdana" charset="0"/>
                <a:ea typeface="Verdana" charset="0"/>
                <a:cs typeface="Verdana" charset="0"/>
              </a:rPr>
              <a:t>In this lab, you will study your personal traits then chart the traits of the entire group. You will compare traits with the class to patterns and explain where the patterns might have come from. </a:t>
            </a:r>
          </a:p>
        </p:txBody>
      </p:sp>
      <p:pic>
        <p:nvPicPr>
          <p:cNvPr id="16" name="Picture 2" descr="C:\Users\Sydney\Desktop\Bryndalynn\Science\7.14.A passage of genetic instructions from one generation to the next generation\freeimage-695317-web.jpg">
            <a:extLst>
              <a:ext uri="{FF2B5EF4-FFF2-40B4-BE49-F238E27FC236}">
                <a16:creationId xmlns:a16="http://schemas.microsoft.com/office/drawing/2014/main" id="{5095D804-7951-41A3-82BB-70A797FB09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563117" y="1444993"/>
            <a:ext cx="2904693" cy="2455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654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4FF005-D537-48B4-A287-63A40F4ADB69}"/>
              </a:ext>
            </a:extLst>
          </p:cNvPr>
          <p:cNvSpPr>
            <a:spLocks noGrp="1"/>
          </p:cNvSpPr>
          <p:nvPr>
            <p:ph type="body" sz="quarter" idx="12"/>
          </p:nvPr>
        </p:nvSpPr>
        <p:spPr/>
        <p:txBody>
          <a:bodyPr/>
          <a:lstStyle/>
          <a:p>
            <a:r>
              <a:rPr lang="en-US" dirty="0"/>
              <a:t>Heredity Student Lab Sheet</a:t>
            </a:r>
          </a:p>
        </p:txBody>
      </p:sp>
      <p:graphicFrame>
        <p:nvGraphicFramePr>
          <p:cNvPr id="53" name="Table 52">
            <a:extLst>
              <a:ext uri="{FF2B5EF4-FFF2-40B4-BE49-F238E27FC236}">
                <a16:creationId xmlns:a16="http://schemas.microsoft.com/office/drawing/2014/main" id="{E3B29760-3793-4BAB-8D51-7CF832370361}"/>
              </a:ext>
            </a:extLst>
          </p:cNvPr>
          <p:cNvGraphicFramePr>
            <a:graphicFrameLocks noGrp="1"/>
          </p:cNvGraphicFramePr>
          <p:nvPr>
            <p:extLst>
              <p:ext uri="{D42A27DB-BD31-4B8C-83A1-F6EECF244321}">
                <p14:modId xmlns:p14="http://schemas.microsoft.com/office/powerpoint/2010/main" val="3538206477"/>
              </p:ext>
            </p:extLst>
          </p:nvPr>
        </p:nvGraphicFramePr>
        <p:xfrm>
          <a:off x="359677" y="3062240"/>
          <a:ext cx="7053048" cy="6111460"/>
        </p:xfrm>
        <a:graphic>
          <a:graphicData uri="http://schemas.openxmlformats.org/drawingml/2006/table">
            <a:tbl>
              <a:tblPr firstRow="1" bandRow="1">
                <a:tableStyleId>{5C22544A-7EE6-4342-B048-85BDC9FD1C3A}</a:tableStyleId>
              </a:tblPr>
              <a:tblGrid>
                <a:gridCol w="2154923">
                  <a:extLst>
                    <a:ext uri="{9D8B030D-6E8A-4147-A177-3AD203B41FA5}">
                      <a16:colId xmlns:a16="http://schemas.microsoft.com/office/drawing/2014/main" val="3192939728"/>
                    </a:ext>
                  </a:extLst>
                </a:gridCol>
                <a:gridCol w="1234440">
                  <a:extLst>
                    <a:ext uri="{9D8B030D-6E8A-4147-A177-3AD203B41FA5}">
                      <a16:colId xmlns:a16="http://schemas.microsoft.com/office/drawing/2014/main" val="991220385"/>
                    </a:ext>
                  </a:extLst>
                </a:gridCol>
                <a:gridCol w="1295400">
                  <a:extLst>
                    <a:ext uri="{9D8B030D-6E8A-4147-A177-3AD203B41FA5}">
                      <a16:colId xmlns:a16="http://schemas.microsoft.com/office/drawing/2014/main" val="3944107181"/>
                    </a:ext>
                  </a:extLst>
                </a:gridCol>
                <a:gridCol w="213360">
                  <a:extLst>
                    <a:ext uri="{9D8B030D-6E8A-4147-A177-3AD203B41FA5}">
                      <a16:colId xmlns:a16="http://schemas.microsoft.com/office/drawing/2014/main" val="1596657029"/>
                    </a:ext>
                  </a:extLst>
                </a:gridCol>
                <a:gridCol w="1066800">
                  <a:extLst>
                    <a:ext uri="{9D8B030D-6E8A-4147-A177-3AD203B41FA5}">
                      <a16:colId xmlns:a16="http://schemas.microsoft.com/office/drawing/2014/main" val="247305003"/>
                    </a:ext>
                  </a:extLst>
                </a:gridCol>
                <a:gridCol w="1088125">
                  <a:extLst>
                    <a:ext uri="{9D8B030D-6E8A-4147-A177-3AD203B41FA5}">
                      <a16:colId xmlns:a16="http://schemas.microsoft.com/office/drawing/2014/main" val="1787825484"/>
                    </a:ext>
                  </a:extLst>
                </a:gridCol>
              </a:tblGrid>
              <a:tr h="366760">
                <a:tc>
                  <a:txBody>
                    <a:bodyPr/>
                    <a:lstStyle/>
                    <a:p>
                      <a:pPr algn="ctr"/>
                      <a:r>
                        <a:rPr lang="en-US" dirty="0"/>
                        <a:t>Trait</a:t>
                      </a:r>
                    </a:p>
                  </a:txBody>
                  <a:tcPr/>
                </a:tc>
                <a:tc>
                  <a:txBody>
                    <a:bodyPr/>
                    <a:lstStyle/>
                    <a:p>
                      <a:pPr algn="ctr"/>
                      <a:r>
                        <a:rPr lang="en-US" dirty="0"/>
                        <a:t>Inherited</a:t>
                      </a:r>
                    </a:p>
                  </a:txBody>
                  <a:tcPr/>
                </a:tc>
                <a:tc>
                  <a:txBody>
                    <a:bodyPr/>
                    <a:lstStyle/>
                    <a:p>
                      <a:pPr algn="ctr"/>
                      <a:r>
                        <a:rPr lang="en-US" dirty="0"/>
                        <a:t>Acquired</a:t>
                      </a:r>
                    </a:p>
                  </a:txBody>
                  <a:tcPr/>
                </a:tc>
                <a:tc>
                  <a:txBody>
                    <a:bodyPr/>
                    <a:lstStyle/>
                    <a:p>
                      <a:pPr algn="ctr"/>
                      <a:endParaRPr lang="en-US" dirty="0"/>
                    </a:p>
                  </a:txBody>
                  <a:tcPr>
                    <a:solidFill>
                      <a:schemeClr val="tx2">
                        <a:lumMod val="40000"/>
                        <a:lumOff val="60000"/>
                      </a:schemeClr>
                    </a:solidFill>
                  </a:tcPr>
                </a:tc>
                <a:tc>
                  <a:txBody>
                    <a:bodyPr/>
                    <a:lstStyle/>
                    <a:p>
                      <a:pPr algn="ctr"/>
                      <a:r>
                        <a:rPr lang="en-US" dirty="0"/>
                        <a:t>Male</a:t>
                      </a:r>
                    </a:p>
                  </a:txBody>
                  <a:tcPr/>
                </a:tc>
                <a:tc>
                  <a:txBody>
                    <a:bodyPr/>
                    <a:lstStyle/>
                    <a:p>
                      <a:pPr algn="ctr"/>
                      <a:r>
                        <a:rPr lang="en-US" dirty="0"/>
                        <a:t>Female</a:t>
                      </a:r>
                    </a:p>
                  </a:txBody>
                  <a:tcPr/>
                </a:tc>
                <a:extLst>
                  <a:ext uri="{0D108BD9-81ED-4DB2-BD59-A6C34878D82A}">
                    <a16:rowId xmlns:a16="http://schemas.microsoft.com/office/drawing/2014/main" val="2095485833"/>
                  </a:ext>
                </a:extLst>
              </a:tr>
              <a:tr h="6383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solidFill>
                      <a:schemeClr val="tx2">
                        <a:lumMod val="40000"/>
                        <a:lumOff val="60000"/>
                      </a:schemeClr>
                    </a:solidFill>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959807745"/>
                  </a:ext>
                </a:extLst>
              </a:tr>
              <a:tr h="6383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solidFill>
                      <a:schemeClr val="tx2">
                        <a:lumMod val="40000"/>
                        <a:lumOff val="60000"/>
                      </a:schemeClr>
                    </a:solidFill>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29922247"/>
                  </a:ext>
                </a:extLst>
              </a:tr>
              <a:tr h="6383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tx2">
                        <a:lumMod val="40000"/>
                        <a:lumOff val="60000"/>
                      </a:schemeClr>
                    </a:solidFill>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12614308"/>
                  </a:ext>
                </a:extLst>
              </a:tr>
              <a:tr h="6383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tx2">
                        <a:lumMod val="40000"/>
                        <a:lumOff val="60000"/>
                      </a:schemeClr>
                    </a:solidFill>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266672588"/>
                  </a:ext>
                </a:extLst>
              </a:tr>
              <a:tr h="6383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tx2">
                        <a:lumMod val="40000"/>
                        <a:lumOff val="60000"/>
                      </a:schemeClr>
                    </a:solidFill>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719442815"/>
                  </a:ext>
                </a:extLst>
              </a:tr>
              <a:tr h="6383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tx2">
                        <a:lumMod val="40000"/>
                        <a:lumOff val="60000"/>
                      </a:schemeClr>
                    </a:solidFill>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31741981"/>
                  </a:ext>
                </a:extLst>
              </a:tr>
              <a:tr h="6383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tx2">
                        <a:lumMod val="40000"/>
                        <a:lumOff val="60000"/>
                      </a:schemeClr>
                    </a:solidFill>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10809907"/>
                  </a:ext>
                </a:extLst>
              </a:tr>
              <a:tr h="6383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solidFill>
                      <a:schemeClr val="tx2">
                        <a:lumMod val="40000"/>
                        <a:lumOff val="60000"/>
                      </a:schemeClr>
                    </a:solidFill>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47625258"/>
                  </a:ext>
                </a:extLst>
              </a:tr>
              <a:tr h="6383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solidFill>
                      <a:schemeClr val="tx2">
                        <a:lumMod val="40000"/>
                        <a:lumOff val="60000"/>
                      </a:schemeClr>
                    </a:solidFill>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681274724"/>
                  </a:ext>
                </a:extLst>
              </a:tr>
            </a:tbl>
          </a:graphicData>
        </a:graphic>
      </p:graphicFrame>
      <p:sp>
        <p:nvSpPr>
          <p:cNvPr id="54" name="TextBox 53">
            <a:extLst>
              <a:ext uri="{FF2B5EF4-FFF2-40B4-BE49-F238E27FC236}">
                <a16:creationId xmlns:a16="http://schemas.microsoft.com/office/drawing/2014/main" id="{6485AC56-01EC-440D-8B7C-F6A8965C202B}"/>
              </a:ext>
            </a:extLst>
          </p:cNvPr>
          <p:cNvSpPr txBox="1"/>
          <p:nvPr/>
        </p:nvSpPr>
        <p:spPr>
          <a:xfrm>
            <a:off x="359677" y="2727960"/>
            <a:ext cx="7053045" cy="369332"/>
          </a:xfrm>
          <a:prstGeom prst="rect">
            <a:avLst/>
          </a:prstGeom>
          <a:noFill/>
        </p:spPr>
        <p:txBody>
          <a:bodyPr wrap="square" rtlCol="0">
            <a:spAutoFit/>
          </a:bodyPr>
          <a:lstStyle/>
          <a:p>
            <a:r>
              <a:rPr lang="en-US" b="1" dirty="0"/>
              <a:t>	           Individual Traits		            Group Results</a:t>
            </a:r>
          </a:p>
        </p:txBody>
      </p:sp>
      <p:sp>
        <p:nvSpPr>
          <p:cNvPr id="55" name="TextBox 54">
            <a:extLst>
              <a:ext uri="{FF2B5EF4-FFF2-40B4-BE49-F238E27FC236}">
                <a16:creationId xmlns:a16="http://schemas.microsoft.com/office/drawing/2014/main" id="{BFDC50CF-3909-48FE-B4A2-438CD75B7E39}"/>
              </a:ext>
            </a:extLst>
          </p:cNvPr>
          <p:cNvSpPr txBox="1"/>
          <p:nvPr/>
        </p:nvSpPr>
        <p:spPr>
          <a:xfrm>
            <a:off x="359677" y="731520"/>
            <a:ext cx="6909803" cy="1646605"/>
          </a:xfrm>
          <a:prstGeom prst="rect">
            <a:avLst/>
          </a:prstGeom>
          <a:noFill/>
        </p:spPr>
        <p:txBody>
          <a:bodyPr wrap="square" rtlCol="0">
            <a:spAutoFit/>
          </a:bodyPr>
          <a:lstStyle/>
          <a:p>
            <a:pPr marL="342900" indent="-342900">
              <a:spcAft>
                <a:spcPts val="600"/>
              </a:spcAft>
              <a:buFont typeface="+mj-lt"/>
              <a:buAutoNum type="arabicPeriod" startAt="2"/>
            </a:pPr>
            <a:r>
              <a:rPr lang="en-US" sz="1400" dirty="0">
                <a:latin typeface="Verdana" charset="0"/>
                <a:ea typeface="Verdana" charset="0"/>
                <a:cs typeface="Verdana" charset="0"/>
              </a:rPr>
              <a:t>With the mirror, examine your personal traits and record them on the chart below. </a:t>
            </a:r>
          </a:p>
          <a:p>
            <a:pPr marL="342900" indent="-342900">
              <a:spcAft>
                <a:spcPts val="600"/>
              </a:spcAft>
              <a:buFont typeface="+mj-lt"/>
              <a:buAutoNum type="arabicPeriod" startAt="2"/>
            </a:pPr>
            <a:r>
              <a:rPr lang="en-US" sz="1400" dirty="0">
                <a:latin typeface="Verdana" charset="0"/>
                <a:ea typeface="Verdana" charset="0"/>
                <a:cs typeface="Verdana" charset="0"/>
              </a:rPr>
              <a:t>Decide if each trait is inherited or acquired and check the correct column.</a:t>
            </a:r>
          </a:p>
          <a:p>
            <a:pPr marL="342900" indent="-342900">
              <a:spcAft>
                <a:spcPts val="600"/>
              </a:spcAft>
              <a:buFont typeface="+mj-lt"/>
              <a:buAutoNum type="arabicPeriod" startAt="2"/>
            </a:pPr>
            <a:r>
              <a:rPr lang="en-US" sz="1400" dirty="0">
                <a:latin typeface="Verdana" charset="0"/>
                <a:ea typeface="Verdana" charset="0"/>
                <a:cs typeface="Verdana" charset="0"/>
              </a:rPr>
              <a:t>Put a star next to each trait that is due to your genotype.</a:t>
            </a:r>
          </a:p>
          <a:p>
            <a:pPr marL="342900" indent="-342900">
              <a:spcAft>
                <a:spcPts val="600"/>
              </a:spcAft>
              <a:buFont typeface="+mj-lt"/>
              <a:buAutoNum type="arabicPeriod" startAt="2"/>
            </a:pPr>
            <a:r>
              <a:rPr lang="en-US" sz="1400" dirty="0">
                <a:latin typeface="Verdana" charset="0"/>
                <a:ea typeface="Verdana" charset="0"/>
                <a:cs typeface="Verdana" charset="0"/>
              </a:rPr>
              <a:t>Put a check mark next to each trait that is part of your phenotype</a:t>
            </a:r>
            <a:r>
              <a:rPr lang="en-US" sz="1600" dirty="0">
                <a:latin typeface="Verdana" charset="0"/>
                <a:ea typeface="Verdana" charset="0"/>
                <a:cs typeface="Verdana" charset="0"/>
              </a:rPr>
              <a:t>.</a:t>
            </a:r>
          </a:p>
        </p:txBody>
      </p:sp>
    </p:spTree>
    <p:extLst>
      <p:ext uri="{BB962C8B-B14F-4D97-AF65-F5344CB8AC3E}">
        <p14:creationId xmlns:p14="http://schemas.microsoft.com/office/powerpoint/2010/main" val="1830032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4C8BAC-8FAE-4266-80F9-1BA9982BFB70}"/>
              </a:ext>
            </a:extLst>
          </p:cNvPr>
          <p:cNvSpPr>
            <a:spLocks noGrp="1"/>
          </p:cNvSpPr>
          <p:nvPr>
            <p:ph type="body" sz="quarter" idx="12"/>
          </p:nvPr>
        </p:nvSpPr>
        <p:spPr/>
        <p:txBody>
          <a:bodyPr/>
          <a:lstStyle/>
          <a:p>
            <a:r>
              <a:rPr lang="en-US" dirty="0"/>
              <a:t>Heredity Student Lab Sheet</a:t>
            </a:r>
          </a:p>
        </p:txBody>
      </p:sp>
      <p:sp>
        <p:nvSpPr>
          <p:cNvPr id="3" name="Rectangle: Rounded Corners 2">
            <a:extLst>
              <a:ext uri="{FF2B5EF4-FFF2-40B4-BE49-F238E27FC236}">
                <a16:creationId xmlns:a16="http://schemas.microsoft.com/office/drawing/2014/main" id="{9849C544-A59B-4C5A-89E2-D45B36E9850A}"/>
              </a:ext>
            </a:extLst>
          </p:cNvPr>
          <p:cNvSpPr/>
          <p:nvPr/>
        </p:nvSpPr>
        <p:spPr>
          <a:xfrm>
            <a:off x="269099" y="7468728"/>
            <a:ext cx="7096364" cy="1980458"/>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dirty="0"/>
          </a:p>
        </p:txBody>
      </p:sp>
      <p:sp>
        <p:nvSpPr>
          <p:cNvPr id="7" name="Subtitle 2">
            <a:extLst>
              <a:ext uri="{FF2B5EF4-FFF2-40B4-BE49-F238E27FC236}">
                <a16:creationId xmlns:a16="http://schemas.microsoft.com/office/drawing/2014/main" id="{73CD36E4-E86A-4553-B55F-638B5ECDD289}"/>
              </a:ext>
            </a:extLst>
          </p:cNvPr>
          <p:cNvSpPr txBox="1">
            <a:spLocks/>
          </p:cNvSpPr>
          <p:nvPr/>
        </p:nvSpPr>
        <p:spPr>
          <a:xfrm>
            <a:off x="324853" y="3390498"/>
            <a:ext cx="7447547" cy="1201823"/>
          </a:xfrm>
          <a:prstGeom prst="rect">
            <a:avLst/>
          </a:prstGeom>
        </p:spPr>
        <p:txBody>
          <a:bodyPr vert="horz" lIns="91440" tIns="45720" rIns="91440" bIns="45720" numCol="1"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b="1" dirty="0">
              <a:latin typeface="Verdana" charset="0"/>
              <a:ea typeface="Verdana" charset="0"/>
              <a:cs typeface="Verdana" charset="0"/>
            </a:endParaRPr>
          </a:p>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sp>
        <p:nvSpPr>
          <p:cNvPr id="9" name="TextBox 8">
            <a:extLst>
              <a:ext uri="{FF2B5EF4-FFF2-40B4-BE49-F238E27FC236}">
                <a16:creationId xmlns:a16="http://schemas.microsoft.com/office/drawing/2014/main" id="{EBC34E9C-8F1E-4141-980B-B4858D70687A}"/>
              </a:ext>
            </a:extLst>
          </p:cNvPr>
          <p:cNvSpPr txBox="1"/>
          <p:nvPr/>
        </p:nvSpPr>
        <p:spPr>
          <a:xfrm>
            <a:off x="293661" y="700279"/>
            <a:ext cx="7093473" cy="5709255"/>
          </a:xfrm>
          <a:prstGeom prst="rect">
            <a:avLst/>
          </a:prstGeom>
          <a:noFill/>
        </p:spPr>
        <p:txBody>
          <a:bodyPr wrap="square" numCol="1" rtlCol="0">
            <a:spAutoFit/>
          </a:bodyPr>
          <a:lstStyle/>
          <a:p>
            <a:pPr marL="342900" indent="-342900">
              <a:spcAft>
                <a:spcPts val="600"/>
              </a:spcAft>
              <a:buFont typeface="+mj-lt"/>
              <a:buAutoNum type="arabicPeriod" startAt="6"/>
            </a:pPr>
            <a:r>
              <a:rPr lang="en-US" sz="1400" dirty="0">
                <a:latin typeface="Verdana" charset="0"/>
                <a:ea typeface="Verdana" charset="0"/>
                <a:cs typeface="Verdana" charset="0"/>
              </a:rPr>
              <a:t>Now check within your group and record how many males and females have each of your traits. </a:t>
            </a:r>
          </a:p>
          <a:p>
            <a:pPr marL="342900" indent="-342900">
              <a:spcAft>
                <a:spcPts val="600"/>
              </a:spcAft>
              <a:buFont typeface="+mj-lt"/>
              <a:buAutoNum type="arabicPeriod" startAt="6"/>
            </a:pPr>
            <a:r>
              <a:rPr lang="en-US" sz="1400" dirty="0">
                <a:latin typeface="Verdana" charset="0"/>
                <a:ea typeface="Verdana" charset="0"/>
                <a:cs typeface="Verdana" charset="0"/>
              </a:rPr>
              <a:t>After the small group is finished comparing traits, chart all the class traits on the class board. </a:t>
            </a:r>
          </a:p>
          <a:p>
            <a:pPr marL="342900" indent="-342900">
              <a:spcAft>
                <a:spcPts val="600"/>
              </a:spcAft>
              <a:buFont typeface="+mj-lt"/>
              <a:buAutoNum type="arabicPeriod" startAt="6"/>
            </a:pPr>
            <a:r>
              <a:rPr lang="en-US" sz="1400" dirty="0">
                <a:latin typeface="Verdana" charset="0"/>
                <a:ea typeface="Verdana" charset="0"/>
                <a:cs typeface="Verdana" charset="0"/>
              </a:rPr>
              <a:t>Discuss the patterns seen and answer the follow questions: </a:t>
            </a:r>
          </a:p>
          <a:p>
            <a:pPr marL="800100" lvl="1" indent="-342900">
              <a:spcAft>
                <a:spcPts val="600"/>
              </a:spcAft>
              <a:buFont typeface="+mj-lt"/>
              <a:buAutoNum type="alphaLcPeriod"/>
            </a:pPr>
            <a:r>
              <a:rPr lang="en-US" sz="1400" dirty="0">
                <a:latin typeface="Verdana" charset="0"/>
                <a:ea typeface="Verdana" charset="0"/>
                <a:cs typeface="Verdana" charset="0"/>
              </a:rPr>
              <a:t>What is the most common trait in your class?</a:t>
            </a: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r>
              <a:rPr lang="en-US" sz="1400" dirty="0">
                <a:latin typeface="Verdana" charset="0"/>
                <a:ea typeface="Verdana" charset="0"/>
                <a:cs typeface="Verdana" charset="0"/>
              </a:rPr>
              <a:t>Is this an inherited trait or acquired trait? Explain why.</a:t>
            </a: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r>
              <a:rPr lang="en-US" sz="1400" dirty="0">
                <a:latin typeface="Verdana" charset="0"/>
                <a:ea typeface="Verdana" charset="0"/>
                <a:cs typeface="Verdana" charset="0"/>
              </a:rPr>
              <a:t>What is the least common trait?</a:t>
            </a: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r>
              <a:rPr lang="en-US" sz="1400" dirty="0">
                <a:latin typeface="Verdana" charset="0"/>
                <a:ea typeface="Verdana" charset="0"/>
                <a:cs typeface="Verdana" charset="0"/>
              </a:rPr>
              <a:t>Why do you think it is not common?</a:t>
            </a:r>
          </a:p>
        </p:txBody>
      </p:sp>
      <p:sp>
        <p:nvSpPr>
          <p:cNvPr id="10" name="TextBox 9">
            <a:extLst>
              <a:ext uri="{FF2B5EF4-FFF2-40B4-BE49-F238E27FC236}">
                <a16:creationId xmlns:a16="http://schemas.microsoft.com/office/drawing/2014/main" id="{CB85A481-C33F-4C5D-BF0D-0EA6C21B1CBF}"/>
              </a:ext>
            </a:extLst>
          </p:cNvPr>
          <p:cNvSpPr txBox="1"/>
          <p:nvPr/>
        </p:nvSpPr>
        <p:spPr>
          <a:xfrm>
            <a:off x="406937" y="7468728"/>
            <a:ext cx="6593728" cy="523220"/>
          </a:xfrm>
          <a:prstGeom prst="rect">
            <a:avLst/>
          </a:prstGeom>
          <a:noFill/>
        </p:spPr>
        <p:txBody>
          <a:bodyPr wrap="none" numCol="1" rtlCol="0">
            <a:spAutoFit/>
          </a:bodyPr>
          <a:lstStyle/>
          <a:p>
            <a:r>
              <a:rPr lang="en-US" sz="1400" b="1" dirty="0">
                <a:latin typeface="Verdana" panose="020B0604030504040204" pitchFamily="34" charset="0"/>
                <a:ea typeface="Verdana" panose="020B0604030504040204" pitchFamily="34" charset="0"/>
                <a:cs typeface="Verdana" panose="020B0604030504040204" pitchFamily="34" charset="0"/>
              </a:rPr>
              <a:t>Check for Understanding</a:t>
            </a:r>
            <a:endParaRPr lang="en-US" sz="1400" dirty="0">
              <a:latin typeface="Verdana" panose="020B0604030504040204" pitchFamily="34" charset="0"/>
              <a:ea typeface="Verdana" panose="020B0604030504040204" pitchFamily="34" charset="0"/>
              <a:cs typeface="Verdana" panose="020B0604030504040204" pitchFamily="34" charset="0"/>
            </a:endParaRPr>
          </a:p>
          <a:p>
            <a:r>
              <a:rPr lang="en-US" sz="1400" dirty="0">
                <a:latin typeface="Verdana" panose="020B0604030504040204" pitchFamily="34" charset="0"/>
                <a:ea typeface="Verdana" panose="020B0604030504040204" pitchFamily="34" charset="0"/>
                <a:cs typeface="Verdana" panose="020B0604030504040204" pitchFamily="34" charset="0"/>
              </a:rPr>
              <a:t>How are inherited traits handed down from one generation to the next?</a:t>
            </a:r>
          </a:p>
        </p:txBody>
      </p:sp>
    </p:spTree>
    <p:extLst>
      <p:ext uri="{BB962C8B-B14F-4D97-AF65-F5344CB8AC3E}">
        <p14:creationId xmlns:p14="http://schemas.microsoft.com/office/powerpoint/2010/main" val="2872226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4C8BAC-8FAE-4266-80F9-1BA9982BFB70}"/>
              </a:ext>
            </a:extLst>
          </p:cNvPr>
          <p:cNvSpPr>
            <a:spLocks noGrp="1"/>
          </p:cNvSpPr>
          <p:nvPr>
            <p:ph type="body" sz="quarter" idx="12"/>
          </p:nvPr>
        </p:nvSpPr>
        <p:spPr/>
        <p:txBody>
          <a:bodyPr/>
          <a:lstStyle/>
          <a:p>
            <a:r>
              <a:rPr lang="en-US" dirty="0"/>
              <a:t>Heredity Student Lab Sheet</a:t>
            </a:r>
          </a:p>
        </p:txBody>
      </p:sp>
      <p:sp>
        <p:nvSpPr>
          <p:cNvPr id="5" name="Subtitle 2">
            <a:extLst>
              <a:ext uri="{FF2B5EF4-FFF2-40B4-BE49-F238E27FC236}">
                <a16:creationId xmlns:a16="http://schemas.microsoft.com/office/drawing/2014/main" id="{B0BD91F6-26CC-4057-91D3-DB7464B12139}"/>
              </a:ext>
            </a:extLst>
          </p:cNvPr>
          <p:cNvSpPr txBox="1">
            <a:spLocks/>
          </p:cNvSpPr>
          <p:nvPr/>
        </p:nvSpPr>
        <p:spPr>
          <a:xfrm>
            <a:off x="156259" y="2093679"/>
            <a:ext cx="7447547" cy="1201823"/>
          </a:xfrm>
          <a:prstGeom prst="rect">
            <a:avLst/>
          </a:prstGeom>
        </p:spPr>
        <p:txBody>
          <a:bodyPr vert="horz" lIns="91440" tIns="45720" rIns="91440" bIns="45720" numCol="1"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sp>
        <p:nvSpPr>
          <p:cNvPr id="6" name="Subtitle 2">
            <a:extLst>
              <a:ext uri="{FF2B5EF4-FFF2-40B4-BE49-F238E27FC236}">
                <a16:creationId xmlns:a16="http://schemas.microsoft.com/office/drawing/2014/main" id="{E33E6507-5B87-4C03-8856-BE51B364A706}"/>
              </a:ext>
            </a:extLst>
          </p:cNvPr>
          <p:cNvSpPr txBox="1">
            <a:spLocks/>
          </p:cNvSpPr>
          <p:nvPr/>
        </p:nvSpPr>
        <p:spPr>
          <a:xfrm>
            <a:off x="324853" y="1209616"/>
            <a:ext cx="7447547" cy="1201823"/>
          </a:xfrm>
          <a:prstGeom prst="rect">
            <a:avLst/>
          </a:prstGeom>
        </p:spPr>
        <p:txBody>
          <a:bodyPr vert="horz" lIns="91440" tIns="45720" rIns="91440" bIns="45720" numCol="1"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b="1" dirty="0">
              <a:latin typeface="Verdana" charset="0"/>
              <a:ea typeface="Verdana" charset="0"/>
              <a:cs typeface="Verdana" charset="0"/>
            </a:endParaRPr>
          </a:p>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sp>
        <p:nvSpPr>
          <p:cNvPr id="8" name="TextBox 7">
            <a:extLst>
              <a:ext uri="{FF2B5EF4-FFF2-40B4-BE49-F238E27FC236}">
                <a16:creationId xmlns:a16="http://schemas.microsoft.com/office/drawing/2014/main" id="{4857C0C6-FA1F-4025-8CF3-CE8C9BA8D158}"/>
              </a:ext>
            </a:extLst>
          </p:cNvPr>
          <p:cNvSpPr txBox="1"/>
          <p:nvPr/>
        </p:nvSpPr>
        <p:spPr>
          <a:xfrm>
            <a:off x="324852" y="716824"/>
            <a:ext cx="7096365" cy="2954655"/>
          </a:xfrm>
          <a:prstGeom prst="rect">
            <a:avLst/>
          </a:prstGeom>
          <a:noFill/>
        </p:spPr>
        <p:txBody>
          <a:bodyPr wrap="square" numCol="1" rtlCol="0">
            <a:spAutoFit/>
          </a:bodyPr>
          <a:lstStyle/>
          <a:p>
            <a:r>
              <a:rPr lang="en-US" sz="1400" b="1" dirty="0">
                <a:latin typeface="Verdana" charset="0"/>
                <a:ea typeface="Verdana" charset="0"/>
                <a:cs typeface="Verdana" charset="0"/>
              </a:rPr>
              <a:t>Conclusion:</a:t>
            </a:r>
            <a:r>
              <a:rPr lang="en-US" sz="1400" dirty="0">
                <a:latin typeface="Verdana" charset="0"/>
                <a:ea typeface="Verdana" charset="0"/>
                <a:cs typeface="Verdana" charset="0"/>
              </a:rPr>
              <a:t>  How does heredity affect an organism’s traits?</a:t>
            </a:r>
          </a:p>
          <a:p>
            <a:endParaRPr lang="en-US" sz="1400" b="1" dirty="0">
              <a:latin typeface="Verdana" charset="0"/>
              <a:ea typeface="Verdana" charset="0"/>
              <a:cs typeface="Verdana" charset="0"/>
            </a:endParaRPr>
          </a:p>
          <a:p>
            <a:r>
              <a:rPr lang="en-US" sz="1400" b="1" u="sng" dirty="0">
                <a:latin typeface="Verdana" charset="0"/>
                <a:ea typeface="Verdana" charset="0"/>
                <a:cs typeface="Verdana" charset="0"/>
              </a:rPr>
              <a:t>C</a:t>
            </a:r>
            <a:r>
              <a:rPr lang="en-US" sz="1400" b="1" dirty="0">
                <a:latin typeface="Verdana" charset="0"/>
                <a:ea typeface="Verdana" charset="0"/>
                <a:cs typeface="Verdana" charset="0"/>
              </a:rPr>
              <a:t>laim:</a:t>
            </a:r>
          </a:p>
          <a:p>
            <a:endParaRPr lang="en-US" sz="1400" b="1" dirty="0">
              <a:latin typeface="Verdana" charset="0"/>
              <a:ea typeface="Verdana" charset="0"/>
              <a:cs typeface="Verdana" charset="0"/>
            </a:endParaRPr>
          </a:p>
          <a:p>
            <a:endParaRPr lang="en-US" sz="1400" b="1" dirty="0">
              <a:latin typeface="Verdana" charset="0"/>
              <a:ea typeface="Verdana" charset="0"/>
              <a:cs typeface="Verdana" charset="0"/>
            </a:endParaRPr>
          </a:p>
          <a:p>
            <a:endParaRPr lang="en-US" sz="1400" b="1" u="sng" dirty="0">
              <a:latin typeface="Verdana" charset="0"/>
              <a:ea typeface="Verdana" charset="0"/>
              <a:cs typeface="Verdana" charset="0"/>
            </a:endParaRPr>
          </a:p>
          <a:p>
            <a:r>
              <a:rPr lang="en-US" sz="1400" b="1" u="sng" dirty="0">
                <a:latin typeface="Verdana" charset="0"/>
                <a:ea typeface="Verdana" charset="0"/>
                <a:cs typeface="Verdana" charset="0"/>
              </a:rPr>
              <a:t>E</a:t>
            </a:r>
            <a:r>
              <a:rPr lang="en-US" sz="1400" b="1" dirty="0">
                <a:latin typeface="Verdana" charset="0"/>
                <a:ea typeface="Verdana" charset="0"/>
                <a:cs typeface="Verdana" charset="0"/>
              </a:rPr>
              <a:t>vidence:</a:t>
            </a:r>
            <a:endParaRPr lang="en-US" sz="1400" b="1" u="sng" dirty="0">
              <a:latin typeface="Verdana" charset="0"/>
              <a:ea typeface="Verdana" charset="0"/>
              <a:cs typeface="Verdana" charset="0"/>
            </a:endParaRPr>
          </a:p>
          <a:p>
            <a:endParaRPr lang="en-US" sz="1400" b="1" u="sng" dirty="0">
              <a:latin typeface="Verdana" charset="0"/>
              <a:ea typeface="Verdana" charset="0"/>
              <a:cs typeface="Verdana" charset="0"/>
            </a:endParaRPr>
          </a:p>
          <a:p>
            <a:endParaRPr lang="en-US" sz="1400" b="1" u="sng" dirty="0">
              <a:latin typeface="Verdana" charset="0"/>
              <a:ea typeface="Verdana" charset="0"/>
              <a:cs typeface="Verdana" charset="0"/>
            </a:endParaRPr>
          </a:p>
          <a:p>
            <a:endParaRPr lang="en-US" sz="1400" b="1" u="sng" dirty="0">
              <a:latin typeface="Verdana" charset="0"/>
              <a:ea typeface="Verdana" charset="0"/>
              <a:cs typeface="Verdana" charset="0"/>
            </a:endParaRPr>
          </a:p>
          <a:p>
            <a:endParaRPr lang="en-US" sz="1400" b="1" u="sng" dirty="0">
              <a:latin typeface="Verdana" charset="0"/>
              <a:ea typeface="Verdana" charset="0"/>
              <a:cs typeface="Verdana" charset="0"/>
            </a:endParaRPr>
          </a:p>
          <a:p>
            <a:endParaRPr lang="en-US" sz="1400" b="1" u="sng" dirty="0">
              <a:latin typeface="Verdana" charset="0"/>
              <a:ea typeface="Verdana" charset="0"/>
              <a:cs typeface="Verdana" charset="0"/>
            </a:endParaRPr>
          </a:p>
          <a:p>
            <a:r>
              <a:rPr lang="en-US" sz="1400" b="1" u="sng" dirty="0">
                <a:latin typeface="Verdana" charset="0"/>
                <a:ea typeface="Verdana" charset="0"/>
                <a:cs typeface="Verdana" charset="0"/>
              </a:rPr>
              <a:t>R</a:t>
            </a:r>
            <a:r>
              <a:rPr lang="en-US" sz="1400" b="1" dirty="0">
                <a:latin typeface="Verdana" charset="0"/>
                <a:ea typeface="Verdana" charset="0"/>
                <a:cs typeface="Verdana" charset="0"/>
              </a:rPr>
              <a:t>easoning</a:t>
            </a:r>
            <a:r>
              <a:rPr lang="en-US" dirty="0"/>
              <a:t>:</a:t>
            </a:r>
          </a:p>
        </p:txBody>
      </p:sp>
      <p:sp>
        <p:nvSpPr>
          <p:cNvPr id="9" name="TextBox 8">
            <a:extLst>
              <a:ext uri="{FF2B5EF4-FFF2-40B4-BE49-F238E27FC236}">
                <a16:creationId xmlns:a16="http://schemas.microsoft.com/office/drawing/2014/main" id="{780B1959-1581-4969-878D-F0115A40E6EE}"/>
              </a:ext>
            </a:extLst>
          </p:cNvPr>
          <p:cNvSpPr txBox="1"/>
          <p:nvPr/>
        </p:nvSpPr>
        <p:spPr>
          <a:xfrm>
            <a:off x="324848" y="5096704"/>
            <a:ext cx="7096365" cy="3570208"/>
          </a:xfrm>
          <a:prstGeom prst="rect">
            <a:avLst/>
          </a:prstGeom>
          <a:noFill/>
        </p:spPr>
        <p:txBody>
          <a:bodyPr wrap="square" numCol="1" rtlCol="0">
            <a:spAutoFit/>
          </a:bodyPr>
          <a:lstStyle/>
          <a:p>
            <a:r>
              <a:rPr lang="en-US" sz="1600" b="1" dirty="0">
                <a:latin typeface="Verdana" charset="0"/>
                <a:ea typeface="Verdana" charset="0"/>
                <a:cs typeface="Verdana" charset="0"/>
              </a:rPr>
              <a:t>Reflections:</a:t>
            </a:r>
          </a:p>
          <a:p>
            <a:endParaRPr lang="en-US" sz="1400" b="1" dirty="0">
              <a:latin typeface="Verdana" charset="0"/>
              <a:ea typeface="Verdana" charset="0"/>
              <a:cs typeface="Verdana" charset="0"/>
            </a:endParaRPr>
          </a:p>
          <a:p>
            <a:pPr marL="342900" indent="-342900">
              <a:buAutoNum type="arabicPeriod"/>
            </a:pPr>
            <a:r>
              <a:rPr lang="en-US" sz="1400" dirty="0">
                <a:latin typeface="Verdana" charset="0"/>
                <a:ea typeface="Verdana" charset="0"/>
                <a:cs typeface="Verdana" charset="0"/>
              </a:rPr>
              <a:t>What is the difference between inherited and acquired traits?</a:t>
            </a:r>
            <a:br>
              <a:rPr lang="en-US" sz="1400" dirty="0">
                <a:latin typeface="Verdana" charset="0"/>
                <a:ea typeface="Verdana" charset="0"/>
                <a:cs typeface="Verdana" charset="0"/>
              </a:rPr>
            </a:br>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AutoNum type="arabicPeriod"/>
            </a:pPr>
            <a:r>
              <a:rPr lang="en-US" sz="1400" dirty="0">
                <a:latin typeface="Verdana" charset="0"/>
                <a:ea typeface="Verdana" charset="0"/>
                <a:cs typeface="Verdana" charset="0"/>
              </a:rPr>
              <a:t>How does each generation pass traits to offspring?</a:t>
            </a:r>
          </a:p>
          <a:p>
            <a:pPr marL="342900" indent="-342900">
              <a:buAutoNum type="arabicPeriod"/>
            </a:pPr>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AutoNum type="arabicPeriod"/>
            </a:pPr>
            <a:r>
              <a:rPr lang="en-US" sz="1400" dirty="0">
                <a:latin typeface="Verdana" charset="0"/>
                <a:ea typeface="Verdana" charset="0"/>
                <a:cs typeface="Verdana" charset="0"/>
              </a:rPr>
              <a:t>What is the difference between the genotype and phenotype of an organism?</a:t>
            </a:r>
          </a:p>
        </p:txBody>
      </p:sp>
    </p:spTree>
    <p:extLst>
      <p:ext uri="{BB962C8B-B14F-4D97-AF65-F5344CB8AC3E}">
        <p14:creationId xmlns:p14="http://schemas.microsoft.com/office/powerpoint/2010/main" val="3809966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F60175-3E88-4CFA-8081-A548F62263CA}"/>
              </a:ext>
            </a:extLst>
          </p:cNvPr>
          <p:cNvSpPr>
            <a:spLocks noGrp="1"/>
          </p:cNvSpPr>
          <p:nvPr>
            <p:ph type="body" sz="quarter" idx="12"/>
          </p:nvPr>
        </p:nvSpPr>
        <p:spPr/>
        <p:txBody>
          <a:bodyPr/>
          <a:lstStyle/>
          <a:p>
            <a:r>
              <a:rPr lang="en-US" dirty="0"/>
              <a:t>Heredity Teacher Answer Key</a:t>
            </a:r>
          </a:p>
        </p:txBody>
      </p:sp>
      <p:sp>
        <p:nvSpPr>
          <p:cNvPr id="6" name="Subtitle 2">
            <a:extLst>
              <a:ext uri="{FF2B5EF4-FFF2-40B4-BE49-F238E27FC236}">
                <a16:creationId xmlns:a16="http://schemas.microsoft.com/office/drawing/2014/main" id="{3A138EE8-183B-42A2-B141-9BB0FF9DCEC7}"/>
              </a:ext>
            </a:extLst>
          </p:cNvPr>
          <p:cNvSpPr txBox="1">
            <a:spLocks/>
          </p:cNvSpPr>
          <p:nvPr/>
        </p:nvSpPr>
        <p:spPr>
          <a:xfrm>
            <a:off x="324853" y="1209616"/>
            <a:ext cx="7447547" cy="1201823"/>
          </a:xfrm>
          <a:prstGeom prst="rect">
            <a:avLst/>
          </a:prstGeom>
        </p:spPr>
        <p:txBody>
          <a:bodyPr vert="horz" lIns="91440" tIns="45720" rIns="91440" bIns="45720" numCol="1"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b="1" dirty="0">
              <a:latin typeface="Verdana" charset="0"/>
              <a:ea typeface="Verdana" charset="0"/>
              <a:cs typeface="Verdana" charset="0"/>
            </a:endParaRPr>
          </a:p>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sp>
        <p:nvSpPr>
          <p:cNvPr id="7" name="TextBox 6">
            <a:extLst>
              <a:ext uri="{FF2B5EF4-FFF2-40B4-BE49-F238E27FC236}">
                <a16:creationId xmlns:a16="http://schemas.microsoft.com/office/drawing/2014/main" id="{F9C22C2F-15A3-4972-A9CE-D7CAE4CE2A08}"/>
              </a:ext>
            </a:extLst>
          </p:cNvPr>
          <p:cNvSpPr txBox="1"/>
          <p:nvPr/>
        </p:nvSpPr>
        <p:spPr>
          <a:xfrm>
            <a:off x="333295" y="6477369"/>
            <a:ext cx="3875848" cy="984885"/>
          </a:xfrm>
          <a:prstGeom prst="rect">
            <a:avLst/>
          </a:prstGeom>
          <a:noFill/>
        </p:spPr>
        <p:txBody>
          <a:bodyPr wrap="square" numCol="1" rtlCol="0">
            <a:spAutoFit/>
          </a:bodyPr>
          <a:lstStyle/>
          <a:p>
            <a:r>
              <a:rPr lang="en-US" sz="1600" b="1" dirty="0">
                <a:latin typeface="Verdana" charset="0"/>
                <a:ea typeface="Verdana" charset="0"/>
                <a:cs typeface="Verdana" charset="0"/>
              </a:rPr>
              <a:t>Materials per Group:</a:t>
            </a:r>
          </a:p>
          <a:p>
            <a:pPr marL="285750" indent="-285750">
              <a:buFont typeface="Arial" panose="020B0604020202020204" pitchFamily="34" charset="0"/>
              <a:buChar char="•"/>
            </a:pPr>
            <a:r>
              <a:rPr lang="en-US" sz="1400" dirty="0">
                <a:latin typeface="Verdana" charset="0"/>
                <a:ea typeface="Verdana" charset="0"/>
                <a:cs typeface="Verdana" charset="0"/>
              </a:rPr>
              <a:t>Pencil</a:t>
            </a:r>
          </a:p>
          <a:p>
            <a:pPr marL="285750" indent="-285750">
              <a:buFont typeface="Arial" panose="020B0604020202020204" pitchFamily="34" charset="0"/>
              <a:buChar char="•"/>
            </a:pPr>
            <a:r>
              <a:rPr lang="en-US" sz="1400" dirty="0">
                <a:latin typeface="Verdana" charset="0"/>
                <a:ea typeface="Verdana" charset="0"/>
                <a:cs typeface="Verdana" charset="0"/>
              </a:rPr>
              <a:t>Paper</a:t>
            </a:r>
          </a:p>
          <a:p>
            <a:pPr marL="285750" indent="-285750">
              <a:buFont typeface="Arial" panose="020B0604020202020204" pitchFamily="34" charset="0"/>
              <a:buChar char="•"/>
            </a:pPr>
            <a:r>
              <a:rPr lang="en-US" sz="1400" dirty="0">
                <a:latin typeface="Verdana" charset="0"/>
                <a:ea typeface="Verdana" charset="0"/>
                <a:cs typeface="Verdana" charset="0"/>
              </a:rPr>
              <a:t>Mirror</a:t>
            </a:r>
            <a:endParaRPr lang="en-US" dirty="0"/>
          </a:p>
        </p:txBody>
      </p:sp>
      <p:sp>
        <p:nvSpPr>
          <p:cNvPr id="8" name="TextBox 7">
            <a:extLst>
              <a:ext uri="{FF2B5EF4-FFF2-40B4-BE49-F238E27FC236}">
                <a16:creationId xmlns:a16="http://schemas.microsoft.com/office/drawing/2014/main" id="{92EEFA75-9BDF-4084-9A7C-1B7528CEAE97}"/>
              </a:ext>
            </a:extLst>
          </p:cNvPr>
          <p:cNvSpPr txBox="1"/>
          <p:nvPr/>
        </p:nvSpPr>
        <p:spPr>
          <a:xfrm>
            <a:off x="333295" y="813509"/>
            <a:ext cx="7093473" cy="553998"/>
          </a:xfrm>
          <a:prstGeom prst="rect">
            <a:avLst/>
          </a:prstGeom>
          <a:noFill/>
        </p:spPr>
        <p:txBody>
          <a:bodyPr wrap="square" numCol="1" rtlCol="0">
            <a:spAutoFit/>
          </a:bodyPr>
          <a:lstStyle/>
          <a:p>
            <a:r>
              <a:rPr lang="en-US" sz="1600" b="1" dirty="0">
                <a:latin typeface="Verdana" charset="0"/>
                <a:ea typeface="Verdana" charset="0"/>
                <a:cs typeface="Verdana" charset="0"/>
              </a:rPr>
              <a:t>Essential Question:</a:t>
            </a:r>
          </a:p>
          <a:p>
            <a:r>
              <a:rPr lang="en-US" sz="1400" dirty="0">
                <a:latin typeface="Verdana" panose="020B0604030504040204" pitchFamily="34" charset="0"/>
                <a:ea typeface="Verdana" panose="020B0604030504040204" pitchFamily="34" charset="0"/>
                <a:cs typeface="Verdana" panose="020B0604030504040204" pitchFamily="34" charset="0"/>
              </a:rPr>
              <a:t>How does heredity influence traits?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9" name="TextBox 8">
            <a:extLst>
              <a:ext uri="{FF2B5EF4-FFF2-40B4-BE49-F238E27FC236}">
                <a16:creationId xmlns:a16="http://schemas.microsoft.com/office/drawing/2014/main" id="{67C6D484-F4DC-4E33-A224-B411E8515E3D}"/>
              </a:ext>
            </a:extLst>
          </p:cNvPr>
          <p:cNvSpPr txBox="1"/>
          <p:nvPr/>
        </p:nvSpPr>
        <p:spPr>
          <a:xfrm>
            <a:off x="321958" y="1399860"/>
            <a:ext cx="4157809" cy="2708434"/>
          </a:xfrm>
          <a:prstGeom prst="rect">
            <a:avLst/>
          </a:prstGeom>
          <a:noFill/>
        </p:spPr>
        <p:txBody>
          <a:bodyPr wrap="square" numCol="1" rtlCol="0">
            <a:spAutoFit/>
          </a:bodyPr>
          <a:lstStyle/>
          <a:p>
            <a:r>
              <a:rPr lang="en-US" sz="1600" b="1" dirty="0">
                <a:latin typeface="Verdana" charset="0"/>
                <a:ea typeface="Verdana" charset="0"/>
                <a:cs typeface="Verdana" charset="0"/>
              </a:rPr>
              <a:t>Background:</a:t>
            </a:r>
          </a:p>
          <a:p>
            <a:r>
              <a:rPr lang="en-US" sz="1400" b="1" dirty="0">
                <a:latin typeface="Verdana" charset="0"/>
                <a:ea typeface="Verdana" charset="0"/>
                <a:cs typeface="Verdana" charset="0"/>
              </a:rPr>
              <a:t>Heredity</a:t>
            </a:r>
            <a:r>
              <a:rPr lang="en-US" sz="1400" dirty="0">
                <a:latin typeface="Verdana" charset="0"/>
                <a:ea typeface="Verdana" charset="0"/>
                <a:cs typeface="Verdana" charset="0"/>
              </a:rPr>
              <a:t> is the passing of </a:t>
            </a:r>
            <a:r>
              <a:rPr lang="en-US" sz="1400" b="1" dirty="0">
                <a:latin typeface="Verdana" charset="0"/>
                <a:ea typeface="Verdana" charset="0"/>
                <a:cs typeface="Verdana" charset="0"/>
              </a:rPr>
              <a:t>traits</a:t>
            </a:r>
            <a:r>
              <a:rPr lang="en-US" sz="1400" dirty="0">
                <a:latin typeface="Verdana" charset="0"/>
                <a:ea typeface="Verdana" charset="0"/>
                <a:cs typeface="Verdana" charset="0"/>
              </a:rPr>
              <a:t> to offspring from parents. Genetic material from the parents provides the instructions for the offspring’s form and development. Heredity is responsible for </a:t>
            </a:r>
            <a:r>
              <a:rPr lang="en-US" sz="1400" b="1" dirty="0">
                <a:latin typeface="Verdana" charset="0"/>
                <a:ea typeface="Verdana" charset="0"/>
                <a:cs typeface="Verdana" charset="0"/>
              </a:rPr>
              <a:t>inherited traits</a:t>
            </a:r>
            <a:r>
              <a:rPr lang="en-US" sz="1400" dirty="0">
                <a:latin typeface="Verdana" charset="0"/>
                <a:ea typeface="Verdana" charset="0"/>
                <a:cs typeface="Verdana" charset="0"/>
              </a:rPr>
              <a:t> such as hair color, eye color, etc. </a:t>
            </a:r>
          </a:p>
          <a:p>
            <a:endParaRPr lang="en-US" sz="1400" dirty="0">
              <a:latin typeface="Verdana" charset="0"/>
              <a:ea typeface="Verdana" charset="0"/>
              <a:cs typeface="Verdana" charset="0"/>
            </a:endParaRPr>
          </a:p>
          <a:p>
            <a:r>
              <a:rPr lang="en-US" sz="1400" dirty="0">
                <a:latin typeface="Verdana" charset="0"/>
                <a:ea typeface="Verdana" charset="0"/>
                <a:cs typeface="Verdana" charset="0"/>
              </a:rPr>
              <a:t>In contrast, </a:t>
            </a:r>
            <a:r>
              <a:rPr lang="en-US" sz="1400" b="1" dirty="0">
                <a:latin typeface="Verdana" charset="0"/>
                <a:ea typeface="Verdana" charset="0"/>
                <a:cs typeface="Verdana" charset="0"/>
              </a:rPr>
              <a:t>acquired traits</a:t>
            </a:r>
            <a:r>
              <a:rPr lang="en-US" sz="1400" dirty="0">
                <a:latin typeface="Verdana" charset="0"/>
                <a:ea typeface="Verdana" charset="0"/>
                <a:cs typeface="Verdana" charset="0"/>
              </a:rPr>
              <a:t> are the effects of the environment of an organism. For example, a horse’s muscle size is determined by their nutrition and activity</a:t>
            </a:r>
          </a:p>
        </p:txBody>
      </p:sp>
      <p:sp>
        <p:nvSpPr>
          <p:cNvPr id="11" name="TextBox 10">
            <a:extLst>
              <a:ext uri="{FF2B5EF4-FFF2-40B4-BE49-F238E27FC236}">
                <a16:creationId xmlns:a16="http://schemas.microsoft.com/office/drawing/2014/main" id="{ED93B4F3-BCFB-4191-BB7D-67B501319A78}"/>
              </a:ext>
            </a:extLst>
          </p:cNvPr>
          <p:cNvSpPr txBox="1"/>
          <p:nvPr/>
        </p:nvSpPr>
        <p:spPr>
          <a:xfrm>
            <a:off x="321958" y="7450787"/>
            <a:ext cx="7093473" cy="1200329"/>
          </a:xfrm>
          <a:prstGeom prst="rect">
            <a:avLst/>
          </a:prstGeom>
          <a:noFill/>
        </p:spPr>
        <p:txBody>
          <a:bodyPr wrap="square" numCol="1" rtlCol="0">
            <a:spAutoFit/>
          </a:bodyPr>
          <a:lstStyle/>
          <a:p>
            <a:r>
              <a:rPr lang="en-US" sz="1600" b="1" dirty="0">
                <a:latin typeface="Verdana" charset="0"/>
                <a:ea typeface="Verdana" charset="0"/>
                <a:cs typeface="Verdana" charset="0"/>
              </a:rPr>
              <a:t>Procedure:</a:t>
            </a:r>
          </a:p>
          <a:p>
            <a:pPr marL="342900" indent="-342900">
              <a:buFont typeface="+mj-lt"/>
              <a:buAutoNum type="arabicPeriod"/>
            </a:pPr>
            <a:r>
              <a:rPr lang="en-US" sz="1400" dirty="0">
                <a:latin typeface="Verdana" charset="0"/>
                <a:ea typeface="Verdana" charset="0"/>
                <a:cs typeface="Verdana" charset="0"/>
              </a:rPr>
              <a:t>As a group, make a list of inherited traits that can be easily observed.</a:t>
            </a:r>
          </a:p>
          <a:p>
            <a:endParaRPr lang="en-US" sz="1400" dirty="0">
              <a:latin typeface="Verdana" charset="0"/>
              <a:ea typeface="Verdana" charset="0"/>
              <a:cs typeface="Verdana" charset="0"/>
            </a:endParaRPr>
          </a:p>
          <a:p>
            <a:pPr algn="ctr"/>
            <a:r>
              <a:rPr lang="en-US" sz="1400" b="1" u="sng" dirty="0">
                <a:latin typeface="Verdana" charset="0"/>
                <a:ea typeface="Verdana" charset="0"/>
                <a:cs typeface="Verdana" charset="0"/>
              </a:rPr>
              <a:t>Inherited Traits</a:t>
            </a:r>
          </a:p>
          <a:p>
            <a:pPr marL="342900" indent="-342900">
              <a:buFont typeface="+mj-lt"/>
              <a:buAutoNum type="arabicPeriod"/>
            </a:pPr>
            <a:endParaRPr lang="en-US" sz="1400" dirty="0">
              <a:latin typeface="Verdana" charset="0"/>
              <a:ea typeface="Verdana" charset="0"/>
              <a:cs typeface="Verdana" charset="0"/>
            </a:endParaRPr>
          </a:p>
        </p:txBody>
      </p:sp>
      <p:sp>
        <p:nvSpPr>
          <p:cNvPr id="12" name="TextBox 11">
            <a:extLst>
              <a:ext uri="{FF2B5EF4-FFF2-40B4-BE49-F238E27FC236}">
                <a16:creationId xmlns:a16="http://schemas.microsoft.com/office/drawing/2014/main" id="{71C0012E-1D53-45A9-A011-C7D97248D38E}"/>
              </a:ext>
            </a:extLst>
          </p:cNvPr>
          <p:cNvSpPr txBox="1"/>
          <p:nvPr/>
        </p:nvSpPr>
        <p:spPr>
          <a:xfrm>
            <a:off x="4479766" y="5439280"/>
            <a:ext cx="2429060" cy="584775"/>
          </a:xfrm>
          <a:prstGeom prst="rect">
            <a:avLst/>
          </a:prstGeom>
          <a:noFill/>
        </p:spPr>
        <p:txBody>
          <a:bodyPr wrap="square" numCol="1" rtlCol="0">
            <a:spAutoFit/>
          </a:bodyPr>
          <a:lstStyle/>
          <a:p>
            <a:pPr marL="285750" indent="-285750">
              <a:buFont typeface="Arial" charset="0"/>
              <a:buChar char="•"/>
            </a:pPr>
            <a:endParaRPr lang="en-US" sz="1400" dirty="0">
              <a:latin typeface="Verdana" charset="0"/>
              <a:ea typeface="Verdana" charset="0"/>
              <a:cs typeface="Verdana" charset="0"/>
            </a:endParaRPr>
          </a:p>
          <a:p>
            <a:endParaRPr lang="en-US" dirty="0"/>
          </a:p>
        </p:txBody>
      </p:sp>
      <p:sp>
        <p:nvSpPr>
          <p:cNvPr id="13" name="TextBox 12">
            <a:extLst>
              <a:ext uri="{FF2B5EF4-FFF2-40B4-BE49-F238E27FC236}">
                <a16:creationId xmlns:a16="http://schemas.microsoft.com/office/drawing/2014/main" id="{85CBF007-B546-461F-80F9-084305B4EBE7}"/>
              </a:ext>
            </a:extLst>
          </p:cNvPr>
          <p:cNvSpPr txBox="1"/>
          <p:nvPr/>
        </p:nvSpPr>
        <p:spPr>
          <a:xfrm>
            <a:off x="321958" y="4007733"/>
            <a:ext cx="6916437" cy="2462213"/>
          </a:xfrm>
          <a:prstGeom prst="rect">
            <a:avLst/>
          </a:prstGeom>
          <a:noFill/>
        </p:spPr>
        <p:txBody>
          <a:bodyPr wrap="square" numCol="1" rtlCol="0">
            <a:spAutoFit/>
          </a:bodyPr>
          <a:lstStyle/>
          <a:p>
            <a:r>
              <a:rPr lang="en-US" sz="1400" dirty="0">
                <a:latin typeface="Verdana" charset="0"/>
                <a:ea typeface="Verdana" charset="0"/>
                <a:cs typeface="Verdana" charset="0"/>
              </a:rPr>
              <a:t>level, not its parents’ genetics.  </a:t>
            </a:r>
          </a:p>
          <a:p>
            <a:endParaRPr lang="en-US" sz="1400" dirty="0">
              <a:latin typeface="Verdana" charset="0"/>
              <a:ea typeface="Verdana" charset="0"/>
              <a:cs typeface="Verdana" charset="0"/>
            </a:endParaRPr>
          </a:p>
          <a:p>
            <a:r>
              <a:rPr lang="en-US" sz="1400" dirty="0">
                <a:latin typeface="Verdana" charset="0"/>
                <a:ea typeface="Verdana" charset="0"/>
                <a:cs typeface="Verdana" charset="0"/>
              </a:rPr>
              <a:t>The sequences of DNA that cause inherited traits are called the </a:t>
            </a:r>
            <a:r>
              <a:rPr lang="en-US" sz="1400" b="1" dirty="0">
                <a:latin typeface="Verdana" charset="0"/>
                <a:ea typeface="Verdana" charset="0"/>
                <a:cs typeface="Verdana" charset="0"/>
              </a:rPr>
              <a:t>genotype</a:t>
            </a:r>
            <a:r>
              <a:rPr lang="en-US" sz="1400" dirty="0">
                <a:latin typeface="Verdana" charset="0"/>
                <a:ea typeface="Verdana" charset="0"/>
                <a:cs typeface="Verdana" charset="0"/>
              </a:rPr>
              <a:t>. The </a:t>
            </a:r>
            <a:r>
              <a:rPr lang="en-US" sz="1400" b="1" dirty="0">
                <a:latin typeface="Verdana" charset="0"/>
                <a:ea typeface="Verdana" charset="0"/>
                <a:cs typeface="Verdana" charset="0"/>
              </a:rPr>
              <a:t>phenotype</a:t>
            </a:r>
            <a:r>
              <a:rPr lang="en-US" sz="1400" dirty="0">
                <a:latin typeface="Verdana" charset="0"/>
                <a:ea typeface="Verdana" charset="0"/>
                <a:cs typeface="Verdana" charset="0"/>
              </a:rPr>
              <a:t> is </a:t>
            </a:r>
            <a:r>
              <a:rPr lang="en-US" sz="1400" b="1" dirty="0">
                <a:latin typeface="Verdana" charset="0"/>
                <a:ea typeface="Verdana" charset="0"/>
                <a:cs typeface="Verdana" charset="0"/>
              </a:rPr>
              <a:t>all the observable traits </a:t>
            </a:r>
            <a:r>
              <a:rPr lang="en-US" sz="1400" dirty="0">
                <a:latin typeface="Verdana" charset="0"/>
                <a:ea typeface="Verdana" charset="0"/>
                <a:cs typeface="Verdana" charset="0"/>
              </a:rPr>
              <a:t>of an organism: those caused by its genetic makeup (genotype) plus the acquired traits from the environment. The environment of an area may cause the same acquired traits to appear in organisms with different genotypes. </a:t>
            </a:r>
          </a:p>
          <a:p>
            <a:endParaRPr lang="en-US" sz="1400" dirty="0">
              <a:latin typeface="Verdana" charset="0"/>
              <a:ea typeface="Verdana" charset="0"/>
              <a:cs typeface="Verdana" charset="0"/>
            </a:endParaRPr>
          </a:p>
          <a:p>
            <a:r>
              <a:rPr lang="en-US" sz="1400" dirty="0">
                <a:latin typeface="Verdana" charset="0"/>
                <a:ea typeface="Verdana" charset="0"/>
                <a:cs typeface="Verdana" charset="0"/>
              </a:rPr>
              <a:t>In this lab, you will study your personal traits then chart the traits of the entire group. You will compare traits with the class to patterns and explain where the patterns might have come from. </a:t>
            </a:r>
          </a:p>
        </p:txBody>
      </p:sp>
      <p:pic>
        <p:nvPicPr>
          <p:cNvPr id="16" name="Picture 2" descr="C:\Users\Sydney\Desktop\Bryndalynn\Science\7.14.A passage of genetic instructions from one generation to the next generation\freeimage-695317-web.jpg">
            <a:extLst>
              <a:ext uri="{FF2B5EF4-FFF2-40B4-BE49-F238E27FC236}">
                <a16:creationId xmlns:a16="http://schemas.microsoft.com/office/drawing/2014/main" id="{5095D804-7951-41A3-82BB-70A797FB09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563117" y="1444993"/>
            <a:ext cx="2904693" cy="24557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CF07A41-2E4D-4B94-BC7B-32F12DF1B2C3}"/>
              </a:ext>
            </a:extLst>
          </p:cNvPr>
          <p:cNvSpPr txBox="1"/>
          <p:nvPr/>
        </p:nvSpPr>
        <p:spPr>
          <a:xfrm>
            <a:off x="664388" y="8462266"/>
            <a:ext cx="7093272" cy="615553"/>
          </a:xfrm>
          <a:prstGeom prst="rect">
            <a:avLst/>
          </a:prstGeom>
          <a:noFill/>
        </p:spPr>
        <p:txBody>
          <a:bodyPr wrap="square" numCol="1" rtlCol="0">
            <a:spAutoFit/>
          </a:bodyPr>
          <a:lstStyle/>
          <a:p>
            <a:endParaRPr dirty="0"/>
          </a:p>
          <a:p>
            <a:r>
              <a:rPr lang="en-US" sz="1600" dirty="0">
                <a:solidFill>
                  <a:srgbClr val="FF0000"/>
                </a:solidFill>
                <a:latin typeface="Verdana" panose="020B0604030504040204" pitchFamily="34" charset="0"/>
                <a:ea typeface="Verdana" panose="020B0604030504040204" pitchFamily="34" charset="0"/>
                <a:cs typeface="Verdana" panose="020B0604030504040204" pitchFamily="34" charset="0"/>
              </a:rPr>
              <a:t>Traits should include eye color, hair color, etc.</a:t>
            </a:r>
          </a:p>
        </p:txBody>
      </p:sp>
    </p:spTree>
    <p:extLst>
      <p:ext uri="{BB962C8B-B14F-4D97-AF65-F5344CB8AC3E}">
        <p14:creationId xmlns:p14="http://schemas.microsoft.com/office/powerpoint/2010/main" val="1104103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4FF005-D537-48B4-A287-63A40F4ADB69}"/>
              </a:ext>
            </a:extLst>
          </p:cNvPr>
          <p:cNvSpPr>
            <a:spLocks noGrp="1"/>
          </p:cNvSpPr>
          <p:nvPr>
            <p:ph type="body" sz="quarter" idx="12"/>
          </p:nvPr>
        </p:nvSpPr>
        <p:spPr/>
        <p:txBody>
          <a:bodyPr/>
          <a:lstStyle/>
          <a:p>
            <a:r>
              <a:rPr lang="en-US" dirty="0"/>
              <a:t>Heredity Teacher Answer Key</a:t>
            </a:r>
          </a:p>
        </p:txBody>
      </p:sp>
      <p:graphicFrame>
        <p:nvGraphicFramePr>
          <p:cNvPr id="53" name="Table 52">
            <a:extLst>
              <a:ext uri="{FF2B5EF4-FFF2-40B4-BE49-F238E27FC236}">
                <a16:creationId xmlns:a16="http://schemas.microsoft.com/office/drawing/2014/main" id="{E3B29760-3793-4BAB-8D51-7CF832370361}"/>
              </a:ext>
            </a:extLst>
          </p:cNvPr>
          <p:cNvGraphicFramePr>
            <a:graphicFrameLocks noGrp="1"/>
          </p:cNvGraphicFramePr>
          <p:nvPr/>
        </p:nvGraphicFramePr>
        <p:xfrm>
          <a:off x="359677" y="3245120"/>
          <a:ext cx="7053048" cy="6111460"/>
        </p:xfrm>
        <a:graphic>
          <a:graphicData uri="http://schemas.openxmlformats.org/drawingml/2006/table">
            <a:tbl>
              <a:tblPr firstRow="1" bandRow="1">
                <a:tableStyleId>{5C22544A-7EE6-4342-B048-85BDC9FD1C3A}</a:tableStyleId>
              </a:tblPr>
              <a:tblGrid>
                <a:gridCol w="2154923">
                  <a:extLst>
                    <a:ext uri="{9D8B030D-6E8A-4147-A177-3AD203B41FA5}">
                      <a16:colId xmlns:a16="http://schemas.microsoft.com/office/drawing/2014/main" val="3192939728"/>
                    </a:ext>
                  </a:extLst>
                </a:gridCol>
                <a:gridCol w="1234440">
                  <a:extLst>
                    <a:ext uri="{9D8B030D-6E8A-4147-A177-3AD203B41FA5}">
                      <a16:colId xmlns:a16="http://schemas.microsoft.com/office/drawing/2014/main" val="991220385"/>
                    </a:ext>
                  </a:extLst>
                </a:gridCol>
                <a:gridCol w="1295400">
                  <a:extLst>
                    <a:ext uri="{9D8B030D-6E8A-4147-A177-3AD203B41FA5}">
                      <a16:colId xmlns:a16="http://schemas.microsoft.com/office/drawing/2014/main" val="3944107181"/>
                    </a:ext>
                  </a:extLst>
                </a:gridCol>
                <a:gridCol w="213360">
                  <a:extLst>
                    <a:ext uri="{9D8B030D-6E8A-4147-A177-3AD203B41FA5}">
                      <a16:colId xmlns:a16="http://schemas.microsoft.com/office/drawing/2014/main" val="1596657029"/>
                    </a:ext>
                  </a:extLst>
                </a:gridCol>
                <a:gridCol w="1066800">
                  <a:extLst>
                    <a:ext uri="{9D8B030D-6E8A-4147-A177-3AD203B41FA5}">
                      <a16:colId xmlns:a16="http://schemas.microsoft.com/office/drawing/2014/main" val="247305003"/>
                    </a:ext>
                  </a:extLst>
                </a:gridCol>
                <a:gridCol w="1088125">
                  <a:extLst>
                    <a:ext uri="{9D8B030D-6E8A-4147-A177-3AD203B41FA5}">
                      <a16:colId xmlns:a16="http://schemas.microsoft.com/office/drawing/2014/main" val="1787825484"/>
                    </a:ext>
                  </a:extLst>
                </a:gridCol>
              </a:tblGrid>
              <a:tr h="366760">
                <a:tc>
                  <a:txBody>
                    <a:bodyPr/>
                    <a:lstStyle/>
                    <a:p>
                      <a:pPr algn="ctr"/>
                      <a:r>
                        <a:rPr lang="en-US" dirty="0"/>
                        <a:t>Trait</a:t>
                      </a:r>
                    </a:p>
                  </a:txBody>
                  <a:tcPr/>
                </a:tc>
                <a:tc>
                  <a:txBody>
                    <a:bodyPr/>
                    <a:lstStyle/>
                    <a:p>
                      <a:pPr algn="ctr"/>
                      <a:r>
                        <a:rPr lang="en-US" dirty="0"/>
                        <a:t>Inherited</a:t>
                      </a:r>
                    </a:p>
                  </a:txBody>
                  <a:tcPr/>
                </a:tc>
                <a:tc>
                  <a:txBody>
                    <a:bodyPr/>
                    <a:lstStyle/>
                    <a:p>
                      <a:pPr algn="ctr"/>
                      <a:r>
                        <a:rPr lang="en-US" dirty="0"/>
                        <a:t>Acquired</a:t>
                      </a:r>
                    </a:p>
                  </a:txBody>
                  <a:tcPr/>
                </a:tc>
                <a:tc>
                  <a:txBody>
                    <a:bodyPr/>
                    <a:lstStyle/>
                    <a:p>
                      <a:pPr algn="ctr"/>
                      <a:endParaRPr lang="en-US" dirty="0"/>
                    </a:p>
                  </a:txBody>
                  <a:tcPr>
                    <a:solidFill>
                      <a:schemeClr val="tx2">
                        <a:lumMod val="40000"/>
                        <a:lumOff val="60000"/>
                      </a:schemeClr>
                    </a:solidFill>
                  </a:tcPr>
                </a:tc>
                <a:tc>
                  <a:txBody>
                    <a:bodyPr/>
                    <a:lstStyle/>
                    <a:p>
                      <a:pPr algn="ctr"/>
                      <a:r>
                        <a:rPr lang="en-US" dirty="0"/>
                        <a:t>Male</a:t>
                      </a:r>
                    </a:p>
                  </a:txBody>
                  <a:tcPr/>
                </a:tc>
                <a:tc>
                  <a:txBody>
                    <a:bodyPr/>
                    <a:lstStyle/>
                    <a:p>
                      <a:pPr algn="ctr"/>
                      <a:r>
                        <a:rPr lang="en-US" dirty="0"/>
                        <a:t>Female</a:t>
                      </a:r>
                    </a:p>
                  </a:txBody>
                  <a:tcPr/>
                </a:tc>
                <a:extLst>
                  <a:ext uri="{0D108BD9-81ED-4DB2-BD59-A6C34878D82A}">
                    <a16:rowId xmlns:a16="http://schemas.microsoft.com/office/drawing/2014/main" val="2095485833"/>
                  </a:ext>
                </a:extLst>
              </a:tr>
              <a:tr h="6383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solidFill>
                      <a:schemeClr val="tx2">
                        <a:lumMod val="40000"/>
                        <a:lumOff val="60000"/>
                      </a:schemeClr>
                    </a:solidFill>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959807745"/>
                  </a:ext>
                </a:extLst>
              </a:tr>
              <a:tr h="6383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solidFill>
                      <a:schemeClr val="tx2">
                        <a:lumMod val="40000"/>
                        <a:lumOff val="60000"/>
                      </a:schemeClr>
                    </a:solidFill>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29922247"/>
                  </a:ext>
                </a:extLst>
              </a:tr>
              <a:tr h="6383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tx2">
                        <a:lumMod val="40000"/>
                        <a:lumOff val="60000"/>
                      </a:schemeClr>
                    </a:solidFill>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12614308"/>
                  </a:ext>
                </a:extLst>
              </a:tr>
              <a:tr h="6383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tx2">
                        <a:lumMod val="40000"/>
                        <a:lumOff val="60000"/>
                      </a:schemeClr>
                    </a:solidFill>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266672588"/>
                  </a:ext>
                </a:extLst>
              </a:tr>
              <a:tr h="6383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tx2">
                        <a:lumMod val="40000"/>
                        <a:lumOff val="60000"/>
                      </a:schemeClr>
                    </a:solidFill>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719442815"/>
                  </a:ext>
                </a:extLst>
              </a:tr>
              <a:tr h="6383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tx2">
                        <a:lumMod val="40000"/>
                        <a:lumOff val="60000"/>
                      </a:schemeClr>
                    </a:solidFill>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31741981"/>
                  </a:ext>
                </a:extLst>
              </a:tr>
              <a:tr h="6383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tx2">
                        <a:lumMod val="40000"/>
                        <a:lumOff val="60000"/>
                      </a:schemeClr>
                    </a:solidFill>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10809907"/>
                  </a:ext>
                </a:extLst>
              </a:tr>
              <a:tr h="6383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solidFill>
                      <a:schemeClr val="tx2">
                        <a:lumMod val="40000"/>
                        <a:lumOff val="60000"/>
                      </a:schemeClr>
                    </a:solidFill>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47625258"/>
                  </a:ext>
                </a:extLst>
              </a:tr>
              <a:tr h="6383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solidFill>
                      <a:schemeClr val="tx2">
                        <a:lumMod val="40000"/>
                        <a:lumOff val="60000"/>
                      </a:schemeClr>
                    </a:solidFill>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681274724"/>
                  </a:ext>
                </a:extLst>
              </a:tr>
            </a:tbl>
          </a:graphicData>
        </a:graphic>
      </p:graphicFrame>
      <p:sp>
        <p:nvSpPr>
          <p:cNvPr id="54" name="TextBox 53">
            <a:extLst>
              <a:ext uri="{FF2B5EF4-FFF2-40B4-BE49-F238E27FC236}">
                <a16:creationId xmlns:a16="http://schemas.microsoft.com/office/drawing/2014/main" id="{6485AC56-01EC-440D-8B7C-F6A8965C202B}"/>
              </a:ext>
            </a:extLst>
          </p:cNvPr>
          <p:cNvSpPr txBox="1"/>
          <p:nvPr/>
        </p:nvSpPr>
        <p:spPr>
          <a:xfrm>
            <a:off x="359677" y="2910840"/>
            <a:ext cx="7053045" cy="369332"/>
          </a:xfrm>
          <a:prstGeom prst="rect">
            <a:avLst/>
          </a:prstGeom>
          <a:noFill/>
        </p:spPr>
        <p:txBody>
          <a:bodyPr wrap="square" rtlCol="0">
            <a:spAutoFit/>
          </a:bodyPr>
          <a:lstStyle/>
          <a:p>
            <a:r>
              <a:rPr lang="en-US" b="1" dirty="0"/>
              <a:t>	           Individual Traits		            Group Results</a:t>
            </a:r>
          </a:p>
        </p:txBody>
      </p:sp>
      <p:sp>
        <p:nvSpPr>
          <p:cNvPr id="55" name="TextBox 54">
            <a:extLst>
              <a:ext uri="{FF2B5EF4-FFF2-40B4-BE49-F238E27FC236}">
                <a16:creationId xmlns:a16="http://schemas.microsoft.com/office/drawing/2014/main" id="{BFDC50CF-3909-48FE-B4A2-438CD75B7E39}"/>
              </a:ext>
            </a:extLst>
          </p:cNvPr>
          <p:cNvSpPr txBox="1"/>
          <p:nvPr/>
        </p:nvSpPr>
        <p:spPr>
          <a:xfrm>
            <a:off x="359677" y="731520"/>
            <a:ext cx="6909803" cy="1615827"/>
          </a:xfrm>
          <a:prstGeom prst="rect">
            <a:avLst/>
          </a:prstGeom>
          <a:noFill/>
        </p:spPr>
        <p:txBody>
          <a:bodyPr wrap="square" rtlCol="0">
            <a:spAutoFit/>
          </a:bodyPr>
          <a:lstStyle/>
          <a:p>
            <a:pPr marL="342900" indent="-342900">
              <a:spcAft>
                <a:spcPts val="600"/>
              </a:spcAft>
              <a:buFont typeface="+mj-lt"/>
              <a:buAutoNum type="arabicPeriod" startAt="2"/>
            </a:pPr>
            <a:r>
              <a:rPr lang="en-US" sz="1400" dirty="0">
                <a:latin typeface="Verdana" charset="0"/>
                <a:ea typeface="Verdana" charset="0"/>
                <a:cs typeface="Verdana" charset="0"/>
              </a:rPr>
              <a:t>With the mirror, examine your personal traits and record them on the chart below. </a:t>
            </a:r>
          </a:p>
          <a:p>
            <a:pPr marL="342900" indent="-342900">
              <a:spcAft>
                <a:spcPts val="600"/>
              </a:spcAft>
              <a:buFont typeface="+mj-lt"/>
              <a:buAutoNum type="arabicPeriod" startAt="2"/>
            </a:pPr>
            <a:r>
              <a:rPr lang="en-US" sz="1400" dirty="0">
                <a:latin typeface="Verdana" charset="0"/>
                <a:ea typeface="Verdana" charset="0"/>
                <a:cs typeface="Verdana" charset="0"/>
              </a:rPr>
              <a:t>Decide if each trait is inherited or acquired and check the correct column.</a:t>
            </a:r>
          </a:p>
          <a:p>
            <a:pPr marL="342900" indent="-342900">
              <a:spcAft>
                <a:spcPts val="600"/>
              </a:spcAft>
              <a:buFont typeface="+mj-lt"/>
              <a:buAutoNum type="arabicPeriod" startAt="2"/>
            </a:pPr>
            <a:r>
              <a:rPr lang="en-US" sz="1400" dirty="0">
                <a:latin typeface="Verdana" charset="0"/>
                <a:ea typeface="Verdana" charset="0"/>
                <a:cs typeface="Verdana" charset="0"/>
              </a:rPr>
              <a:t>Put a star next to each trait that is due to your genotype.</a:t>
            </a:r>
          </a:p>
          <a:p>
            <a:pPr marL="342900" indent="-342900">
              <a:spcAft>
                <a:spcPts val="600"/>
              </a:spcAft>
              <a:buFont typeface="+mj-lt"/>
              <a:buAutoNum type="arabicPeriod" startAt="2"/>
            </a:pPr>
            <a:r>
              <a:rPr lang="en-US" sz="1400" dirty="0">
                <a:latin typeface="Verdana" charset="0"/>
                <a:ea typeface="Verdana" charset="0"/>
                <a:cs typeface="Verdana" charset="0"/>
              </a:rPr>
              <a:t>Put a check mark next to each trait that is part of your phenotype.</a:t>
            </a:r>
          </a:p>
        </p:txBody>
      </p:sp>
      <p:sp>
        <p:nvSpPr>
          <p:cNvPr id="6" name="TextBox 5">
            <a:extLst>
              <a:ext uri="{FF2B5EF4-FFF2-40B4-BE49-F238E27FC236}">
                <a16:creationId xmlns:a16="http://schemas.microsoft.com/office/drawing/2014/main" id="{683F4526-A260-4F83-9D9E-CF38CA7E7FF7}"/>
              </a:ext>
            </a:extLst>
          </p:cNvPr>
          <p:cNvSpPr txBox="1"/>
          <p:nvPr/>
        </p:nvSpPr>
        <p:spPr>
          <a:xfrm>
            <a:off x="359677" y="3523903"/>
            <a:ext cx="4014203" cy="3077766"/>
          </a:xfrm>
          <a:prstGeom prst="rect">
            <a:avLst/>
          </a:prstGeom>
          <a:noFill/>
        </p:spPr>
        <p:txBody>
          <a:bodyPr wrap="square" numCol="1" rtlCol="0">
            <a:spAutoFit/>
          </a:bodyPr>
          <a:lstStyle/>
          <a:p>
            <a:endParaRPr dirty="0"/>
          </a:p>
          <a:p>
            <a:r>
              <a:rPr lang="en-US" sz="1600" dirty="0">
                <a:solidFill>
                  <a:srgbClr val="FF0000"/>
                </a:solidFill>
                <a:latin typeface="Verdana" panose="020B0604030504040204" pitchFamily="34" charset="0"/>
                <a:ea typeface="Verdana" panose="020B0604030504040204" pitchFamily="34" charset="0"/>
                <a:cs typeface="Verdana" panose="020B0604030504040204" pitchFamily="34" charset="0"/>
              </a:rPr>
              <a:t>Traits and comparison lists will vary for each group.  </a:t>
            </a:r>
          </a:p>
          <a:p>
            <a:endParaRPr lang="en-US" sz="1600"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r>
              <a:rPr lang="en-US" sz="1600" dirty="0">
                <a:solidFill>
                  <a:srgbClr val="FF0000"/>
                </a:solidFill>
                <a:latin typeface="Verdana" panose="020B0604030504040204" pitchFamily="34" charset="0"/>
                <a:ea typeface="Verdana" panose="020B0604030504040204" pitchFamily="34" charset="0"/>
                <a:cs typeface="Verdana" panose="020B0604030504040204" pitchFamily="34" charset="0"/>
              </a:rPr>
              <a:t>Inherited traits should have stars </a:t>
            </a:r>
            <a:r>
              <a:rPr lang="en-US" sz="1600" b="1" dirty="0">
                <a:solidFill>
                  <a:srgbClr val="FF0000"/>
                </a:solidFill>
                <a:latin typeface="Verdana" panose="020B0604030504040204" pitchFamily="34" charset="0"/>
                <a:ea typeface="Verdana" panose="020B0604030504040204" pitchFamily="34" charset="0"/>
                <a:cs typeface="Verdana" panose="020B0604030504040204" pitchFamily="34" charset="0"/>
              </a:rPr>
              <a:t>and</a:t>
            </a:r>
            <a:r>
              <a:rPr lang="en-US" sz="1600" dirty="0">
                <a:solidFill>
                  <a:srgbClr val="FF0000"/>
                </a:solidFill>
                <a:latin typeface="Verdana" panose="020B0604030504040204" pitchFamily="34" charset="0"/>
                <a:ea typeface="Verdana" panose="020B0604030504040204" pitchFamily="34" charset="0"/>
                <a:cs typeface="Verdana" panose="020B0604030504040204" pitchFamily="34" charset="0"/>
              </a:rPr>
              <a:t> checks next to them.</a:t>
            </a:r>
          </a:p>
          <a:p>
            <a:endParaRPr lang="en-US" sz="1600"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r>
              <a:rPr lang="en-US" sz="1600" dirty="0">
                <a:solidFill>
                  <a:srgbClr val="FF0000"/>
                </a:solidFill>
                <a:latin typeface="Verdana" panose="020B0604030504040204" pitchFamily="34" charset="0"/>
                <a:ea typeface="Verdana" panose="020B0604030504040204" pitchFamily="34" charset="0"/>
                <a:cs typeface="Verdana" panose="020B0604030504040204" pitchFamily="34" charset="0"/>
              </a:rPr>
              <a:t>Acquired traits should only have checks next to them.</a:t>
            </a:r>
          </a:p>
          <a:p>
            <a:endParaRPr lang="en-US" sz="1600"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endParaRPr lang="en-US" sz="1600"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endParaRPr lang="en-US" sz="160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43800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4C8BAC-8FAE-4266-80F9-1BA9982BFB70}"/>
              </a:ext>
            </a:extLst>
          </p:cNvPr>
          <p:cNvSpPr>
            <a:spLocks noGrp="1"/>
          </p:cNvSpPr>
          <p:nvPr>
            <p:ph type="body" sz="quarter" idx="12"/>
          </p:nvPr>
        </p:nvSpPr>
        <p:spPr/>
        <p:txBody>
          <a:bodyPr/>
          <a:lstStyle/>
          <a:p>
            <a:r>
              <a:rPr lang="en-US" dirty="0"/>
              <a:t>Heredity Teacher Answer Key</a:t>
            </a:r>
          </a:p>
        </p:txBody>
      </p:sp>
      <p:sp>
        <p:nvSpPr>
          <p:cNvPr id="3" name="Rectangle: Rounded Corners 2">
            <a:extLst>
              <a:ext uri="{FF2B5EF4-FFF2-40B4-BE49-F238E27FC236}">
                <a16:creationId xmlns:a16="http://schemas.microsoft.com/office/drawing/2014/main" id="{9849C544-A59B-4C5A-89E2-D45B36E9850A}"/>
              </a:ext>
            </a:extLst>
          </p:cNvPr>
          <p:cNvSpPr/>
          <p:nvPr/>
        </p:nvSpPr>
        <p:spPr>
          <a:xfrm>
            <a:off x="269099" y="7468728"/>
            <a:ext cx="7096364" cy="198045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r>
              <a:rPr lang="en-US" sz="1400" dirty="0">
                <a:solidFill>
                  <a:srgbClr val="FF0000"/>
                </a:solidFill>
                <a:latin typeface="Verdana" panose="020B0604030504040204" pitchFamily="34" charset="0"/>
                <a:ea typeface="Verdana" panose="020B0604030504040204" pitchFamily="34" charset="0"/>
                <a:cs typeface="Verdana" panose="020B0604030504040204" pitchFamily="34" charset="0"/>
              </a:rPr>
              <a:t>Each parent gives genetic material to the offspring that creates the genotype of the offspring.  </a:t>
            </a:r>
          </a:p>
        </p:txBody>
      </p:sp>
      <p:sp>
        <p:nvSpPr>
          <p:cNvPr id="7" name="Subtitle 2">
            <a:extLst>
              <a:ext uri="{FF2B5EF4-FFF2-40B4-BE49-F238E27FC236}">
                <a16:creationId xmlns:a16="http://schemas.microsoft.com/office/drawing/2014/main" id="{73CD36E4-E86A-4553-B55F-638B5ECDD289}"/>
              </a:ext>
            </a:extLst>
          </p:cNvPr>
          <p:cNvSpPr txBox="1">
            <a:spLocks/>
          </p:cNvSpPr>
          <p:nvPr/>
        </p:nvSpPr>
        <p:spPr>
          <a:xfrm>
            <a:off x="324853" y="3390498"/>
            <a:ext cx="7447547" cy="1201823"/>
          </a:xfrm>
          <a:prstGeom prst="rect">
            <a:avLst/>
          </a:prstGeom>
        </p:spPr>
        <p:txBody>
          <a:bodyPr vert="horz" lIns="91440" tIns="45720" rIns="91440" bIns="45720" numCol="1"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b="1" dirty="0">
              <a:latin typeface="Verdana" charset="0"/>
              <a:ea typeface="Verdana" charset="0"/>
              <a:cs typeface="Verdana" charset="0"/>
            </a:endParaRPr>
          </a:p>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sp>
        <p:nvSpPr>
          <p:cNvPr id="9" name="TextBox 8">
            <a:extLst>
              <a:ext uri="{FF2B5EF4-FFF2-40B4-BE49-F238E27FC236}">
                <a16:creationId xmlns:a16="http://schemas.microsoft.com/office/drawing/2014/main" id="{EBC34E9C-8F1E-4141-980B-B4858D70687A}"/>
              </a:ext>
            </a:extLst>
          </p:cNvPr>
          <p:cNvSpPr txBox="1"/>
          <p:nvPr/>
        </p:nvSpPr>
        <p:spPr>
          <a:xfrm>
            <a:off x="293661" y="700279"/>
            <a:ext cx="7093473" cy="5709255"/>
          </a:xfrm>
          <a:prstGeom prst="rect">
            <a:avLst/>
          </a:prstGeom>
          <a:noFill/>
        </p:spPr>
        <p:txBody>
          <a:bodyPr wrap="square" numCol="1" rtlCol="0">
            <a:spAutoFit/>
          </a:bodyPr>
          <a:lstStyle/>
          <a:p>
            <a:pPr marL="342900" indent="-342900">
              <a:spcAft>
                <a:spcPts val="600"/>
              </a:spcAft>
              <a:buFont typeface="+mj-lt"/>
              <a:buAutoNum type="arabicPeriod" startAt="6"/>
            </a:pPr>
            <a:r>
              <a:rPr lang="en-US" sz="1400" dirty="0">
                <a:latin typeface="Verdana" charset="0"/>
                <a:ea typeface="Verdana" charset="0"/>
                <a:cs typeface="Verdana" charset="0"/>
              </a:rPr>
              <a:t>Now check within your group and record how many males and females have each of your traits. </a:t>
            </a:r>
          </a:p>
          <a:p>
            <a:pPr marL="342900" indent="-342900">
              <a:spcAft>
                <a:spcPts val="600"/>
              </a:spcAft>
              <a:buFont typeface="+mj-lt"/>
              <a:buAutoNum type="arabicPeriod" startAt="6"/>
            </a:pPr>
            <a:r>
              <a:rPr lang="en-US" sz="1400" dirty="0">
                <a:latin typeface="Verdana" charset="0"/>
                <a:ea typeface="Verdana" charset="0"/>
                <a:cs typeface="Verdana" charset="0"/>
              </a:rPr>
              <a:t>After the small group is finished comparing traits, chart all the class traits on the class board. </a:t>
            </a:r>
          </a:p>
          <a:p>
            <a:pPr marL="342900" indent="-342900">
              <a:spcAft>
                <a:spcPts val="600"/>
              </a:spcAft>
              <a:buFont typeface="+mj-lt"/>
              <a:buAutoNum type="arabicPeriod" startAt="6"/>
            </a:pPr>
            <a:r>
              <a:rPr lang="en-US" sz="1400" dirty="0">
                <a:latin typeface="Verdana" charset="0"/>
                <a:ea typeface="Verdana" charset="0"/>
                <a:cs typeface="Verdana" charset="0"/>
              </a:rPr>
              <a:t>Discuss the patterns seen and answer the follow questions: </a:t>
            </a:r>
          </a:p>
          <a:p>
            <a:pPr marL="800100" lvl="1" indent="-342900">
              <a:spcAft>
                <a:spcPts val="600"/>
              </a:spcAft>
              <a:buFont typeface="+mj-lt"/>
              <a:buAutoNum type="alphaLcPeriod"/>
            </a:pPr>
            <a:r>
              <a:rPr lang="en-US" sz="1400" dirty="0">
                <a:latin typeface="Verdana" charset="0"/>
                <a:ea typeface="Verdana" charset="0"/>
                <a:cs typeface="Verdana" charset="0"/>
              </a:rPr>
              <a:t>What is the most common trait in your class?</a:t>
            </a: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r>
              <a:rPr lang="en-US" sz="1400" dirty="0">
                <a:latin typeface="Verdana" charset="0"/>
                <a:ea typeface="Verdana" charset="0"/>
                <a:cs typeface="Verdana" charset="0"/>
              </a:rPr>
              <a:t>Is this an inherited trait or acquired trait? Explain why.</a:t>
            </a: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r>
              <a:rPr lang="en-US" sz="1400" dirty="0">
                <a:latin typeface="Verdana" charset="0"/>
                <a:ea typeface="Verdana" charset="0"/>
                <a:cs typeface="Verdana" charset="0"/>
              </a:rPr>
              <a:t>What is the least common trait?</a:t>
            </a: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endParaRPr lang="en-US" sz="1400" dirty="0">
              <a:latin typeface="Verdana" charset="0"/>
              <a:ea typeface="Verdana" charset="0"/>
              <a:cs typeface="Verdana" charset="0"/>
            </a:endParaRPr>
          </a:p>
          <a:p>
            <a:pPr marL="800100" lvl="1" indent="-342900">
              <a:spcAft>
                <a:spcPts val="600"/>
              </a:spcAft>
              <a:buFont typeface="+mj-lt"/>
              <a:buAutoNum type="alphaLcPeriod"/>
            </a:pPr>
            <a:r>
              <a:rPr lang="en-US" sz="1400" dirty="0">
                <a:latin typeface="Verdana" charset="0"/>
                <a:ea typeface="Verdana" charset="0"/>
                <a:cs typeface="Verdana" charset="0"/>
              </a:rPr>
              <a:t>Why do you think it is not common?</a:t>
            </a:r>
          </a:p>
        </p:txBody>
      </p:sp>
      <p:sp>
        <p:nvSpPr>
          <p:cNvPr id="10" name="TextBox 9">
            <a:extLst>
              <a:ext uri="{FF2B5EF4-FFF2-40B4-BE49-F238E27FC236}">
                <a16:creationId xmlns:a16="http://schemas.microsoft.com/office/drawing/2014/main" id="{CB85A481-C33F-4C5D-BF0D-0EA6C21B1CBF}"/>
              </a:ext>
            </a:extLst>
          </p:cNvPr>
          <p:cNvSpPr txBox="1"/>
          <p:nvPr/>
        </p:nvSpPr>
        <p:spPr>
          <a:xfrm>
            <a:off x="406937" y="7468728"/>
            <a:ext cx="6593728" cy="523220"/>
          </a:xfrm>
          <a:prstGeom prst="rect">
            <a:avLst/>
          </a:prstGeom>
          <a:noFill/>
        </p:spPr>
        <p:txBody>
          <a:bodyPr wrap="none" numCol="1" rtlCol="0">
            <a:spAutoFit/>
          </a:bodyPr>
          <a:lstStyle/>
          <a:p>
            <a:r>
              <a:rPr lang="en-US" sz="1400" b="1" dirty="0">
                <a:latin typeface="Verdana" panose="020B0604030504040204" pitchFamily="34" charset="0"/>
                <a:ea typeface="Verdana" panose="020B0604030504040204" pitchFamily="34" charset="0"/>
                <a:cs typeface="Verdana" panose="020B0604030504040204" pitchFamily="34" charset="0"/>
              </a:rPr>
              <a:t>Check for Understanding</a:t>
            </a:r>
            <a:endParaRPr lang="en-US" sz="1400" dirty="0">
              <a:latin typeface="Verdana" panose="020B0604030504040204" pitchFamily="34" charset="0"/>
              <a:ea typeface="Verdana" panose="020B0604030504040204" pitchFamily="34" charset="0"/>
              <a:cs typeface="Verdana" panose="020B0604030504040204" pitchFamily="34" charset="0"/>
            </a:endParaRPr>
          </a:p>
          <a:p>
            <a:r>
              <a:rPr lang="en-US" sz="1400" dirty="0">
                <a:latin typeface="Verdana" panose="020B0604030504040204" pitchFamily="34" charset="0"/>
                <a:ea typeface="Verdana" panose="020B0604030504040204" pitchFamily="34" charset="0"/>
                <a:cs typeface="Verdana" panose="020B0604030504040204" pitchFamily="34" charset="0"/>
              </a:rPr>
              <a:t>How are inherited traits handed down from one generation to the next?</a:t>
            </a:r>
          </a:p>
        </p:txBody>
      </p:sp>
      <p:sp>
        <p:nvSpPr>
          <p:cNvPr id="8" name="TextBox 7">
            <a:extLst>
              <a:ext uri="{FF2B5EF4-FFF2-40B4-BE49-F238E27FC236}">
                <a16:creationId xmlns:a16="http://schemas.microsoft.com/office/drawing/2014/main" id="{F3E2C57B-6D0A-4CD7-BE54-D493408F83D1}"/>
              </a:ext>
            </a:extLst>
          </p:cNvPr>
          <p:cNvSpPr txBox="1"/>
          <p:nvPr/>
        </p:nvSpPr>
        <p:spPr>
          <a:xfrm>
            <a:off x="1091536" y="2222261"/>
            <a:ext cx="7093272" cy="615553"/>
          </a:xfrm>
          <a:prstGeom prst="rect">
            <a:avLst/>
          </a:prstGeom>
          <a:noFill/>
        </p:spPr>
        <p:txBody>
          <a:bodyPr wrap="square" numCol="1" rtlCol="0">
            <a:spAutoFit/>
          </a:bodyPr>
          <a:lstStyle/>
          <a:p>
            <a:endParaRPr dirty="0"/>
          </a:p>
          <a:p>
            <a:r>
              <a:rPr lang="en-US" sz="1600" dirty="0">
                <a:solidFill>
                  <a:srgbClr val="FF0000"/>
                </a:solidFill>
                <a:latin typeface="Verdana" panose="020B0604030504040204" pitchFamily="34" charset="0"/>
                <a:ea typeface="Verdana" panose="020B0604030504040204" pitchFamily="34" charset="0"/>
                <a:cs typeface="Verdana" panose="020B0604030504040204" pitchFamily="34" charset="0"/>
              </a:rPr>
              <a:t>Traits and comparison lists will vary for each group</a:t>
            </a:r>
          </a:p>
        </p:txBody>
      </p:sp>
    </p:spTree>
    <p:extLst>
      <p:ext uri="{BB962C8B-B14F-4D97-AF65-F5344CB8AC3E}">
        <p14:creationId xmlns:p14="http://schemas.microsoft.com/office/powerpoint/2010/main" val="612742300"/>
      </p:ext>
    </p:extLst>
  </p:cSld>
  <p:clrMapOvr>
    <a:masterClrMapping/>
  </p:clrMapOvr>
</p:sld>
</file>

<file path=ppt/theme/theme1.xml><?xml version="1.0" encoding="utf-8"?>
<a:theme xmlns:a="http://schemas.openxmlformats.org/drawingml/2006/main" name="Kesler Science Layout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F70A1355-2AC7-4131-AC4D-30D973E60FC2}" vid="{7B850411-198A-4E27-9CC3-4EA84B0CB4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6" ma:contentTypeDescription="Create a new document." ma:contentTypeScope="" ma:versionID="02697e3214b2f55142a2e7b89ba6de54">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67be6965022b95aa9d7585358a9bb7fc"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8A44A3A-F3CA-4C77-9773-8360B5BE9EF0}"/>
</file>

<file path=customXml/itemProps2.xml><?xml version="1.0" encoding="utf-8"?>
<ds:datastoreItem xmlns:ds="http://schemas.openxmlformats.org/officeDocument/2006/customXml" ds:itemID="{433B7E2F-167F-45CF-A1C5-69CE38DC3FBE}"/>
</file>

<file path=customXml/itemProps3.xml><?xml version="1.0" encoding="utf-8"?>
<ds:datastoreItem xmlns:ds="http://schemas.openxmlformats.org/officeDocument/2006/customXml" ds:itemID="{BA496CAE-CA5D-4929-8E44-54003A5418C1}"/>
</file>

<file path=docProps/app.xml><?xml version="1.0" encoding="utf-8"?>
<Properties xmlns="http://schemas.openxmlformats.org/officeDocument/2006/extended-properties" xmlns:vt="http://schemas.openxmlformats.org/officeDocument/2006/docPropsVTypes">
  <Template>Kesler Blank Lab Template</Template>
  <TotalTime>191</TotalTime>
  <Words>2413</Words>
  <Application>Microsoft Office PowerPoint</Application>
  <PresentationFormat>Custom</PresentationFormat>
  <Paragraphs>409</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Verdana</vt:lpstr>
      <vt:lpstr>Kesler Science Layouts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Stone</dc:creator>
  <cp:lastModifiedBy>Ali Stone</cp:lastModifiedBy>
  <cp:revision>46</cp:revision>
  <cp:lastPrinted>2018-04-24T03:44:23Z</cp:lastPrinted>
  <dcterms:created xsi:type="dcterms:W3CDTF">2018-05-18T21:54:15Z</dcterms:created>
  <dcterms:modified xsi:type="dcterms:W3CDTF">2018-05-19T01:05:41Z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xd_ProgID">
    <vt:lpwstr/>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TriggerFlowInfo">
    <vt:lpwstr/>
  </property>
  <property fmtid="{D5CDD505-2E9C-101B-9397-08002B2CF9AE}" pid="10" name="xd_Signature">
    <vt:bool>false</vt:bool>
  </property>
</Properties>
</file>