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17"/>
  </p:notesMasterIdLst>
  <p:sldIdLst>
    <p:sldId id="257" r:id="rId5"/>
    <p:sldId id="258" r:id="rId6"/>
    <p:sldId id="256" r:id="rId7"/>
    <p:sldId id="266" r:id="rId8"/>
    <p:sldId id="270" r:id="rId9"/>
    <p:sldId id="278" r:id="rId10"/>
    <p:sldId id="279" r:id="rId11"/>
    <p:sldId id="280" r:id="rId12"/>
    <p:sldId id="281" r:id="rId13"/>
    <p:sldId id="282" r:id="rId14"/>
    <p:sldId id="276" r:id="rId15"/>
    <p:sldId id="283" r:id="rId16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B08600"/>
    <a:srgbClr val="006C31"/>
    <a:srgbClr val="D4C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DE568D-3459-4302-A168-E482AEB2C682}">
  <a:tblStyle styleId="{F7DE568D-3459-4302-A168-E482AEB2C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TE Robert [Southern River College]" userId="fb834569-7589-4a7a-8d6a-f95d2d5f36a3" providerId="ADAL" clId="{032840D4-FF29-4ACC-BF9A-FB63D5530D8C}"/>
    <pc:docChg chg="modSld">
      <pc:chgData name="FORTE Robert [Southern River College]" userId="fb834569-7589-4a7a-8d6a-f95d2d5f36a3" providerId="ADAL" clId="{032840D4-FF29-4ACC-BF9A-FB63D5530D8C}" dt="2022-03-01T00:21:52.557" v="3" actId="207"/>
      <pc:docMkLst>
        <pc:docMk/>
      </pc:docMkLst>
      <pc:sldChg chg="modSp mod">
        <pc:chgData name="FORTE Robert [Southern River College]" userId="fb834569-7589-4a7a-8d6a-f95d2d5f36a3" providerId="ADAL" clId="{032840D4-FF29-4ACC-BF9A-FB63D5530D8C}" dt="2022-03-01T00:21:22.788" v="0" actId="113"/>
        <pc:sldMkLst>
          <pc:docMk/>
          <pc:sldMk cId="0" sldId="266"/>
        </pc:sldMkLst>
        <pc:spChg chg="mod">
          <ac:chgData name="FORTE Robert [Southern River College]" userId="fb834569-7589-4a7a-8d6a-f95d2d5f36a3" providerId="ADAL" clId="{032840D4-FF29-4ACC-BF9A-FB63D5530D8C}" dt="2022-03-01T00:21:22.788" v="0" actId="113"/>
          <ac:spMkLst>
            <pc:docMk/>
            <pc:sldMk cId="0" sldId="266"/>
            <ac:spMk id="213" creationId="{00000000-0000-0000-0000-000000000000}"/>
          </ac:spMkLst>
        </pc:spChg>
      </pc:sldChg>
      <pc:sldChg chg="modSp mod">
        <pc:chgData name="FORTE Robert [Southern River College]" userId="fb834569-7589-4a7a-8d6a-f95d2d5f36a3" providerId="ADAL" clId="{032840D4-FF29-4ACC-BF9A-FB63D5530D8C}" dt="2022-03-01T00:21:52.557" v="3" actId="207"/>
        <pc:sldMkLst>
          <pc:docMk/>
          <pc:sldMk cId="1568402653" sldId="270"/>
        </pc:sldMkLst>
        <pc:spChg chg="mod">
          <ac:chgData name="FORTE Robert [Southern River College]" userId="fb834569-7589-4a7a-8d6a-f95d2d5f36a3" providerId="ADAL" clId="{032840D4-FF29-4ACC-BF9A-FB63D5530D8C}" dt="2022-03-01T00:21:52.557" v="3" actId="207"/>
          <ac:spMkLst>
            <pc:docMk/>
            <pc:sldMk cId="1568402653" sldId="270"/>
            <ac:spMk id="3" creationId="{B20AEE89-5D65-4C9E-B3DF-59BEB36BCB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3f8bd1c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3f8bd1c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5ea8469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5ea8469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01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776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69522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131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226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w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352325" y="2399550"/>
            <a:ext cx="1154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pt Boxes">
  <p:cSld name="CUSTOM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not delete this slide.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slide is designed so that you can copy the </a:t>
            </a:r>
            <a:r>
              <a:rPr lang="en-GB" b="1"/>
              <a:t>prompt box</a:t>
            </a:r>
            <a:r>
              <a:rPr lang="en-GB"/>
              <a:t> you need and insert it into your slides.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slide is hidden and will not be included when presenting your lesson.</a:t>
            </a:r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2040790" y="3654050"/>
          <a:ext cx="2134475" cy="738515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6" name="Google Shape;146;p25"/>
          <p:cNvGraphicFramePr/>
          <p:nvPr/>
        </p:nvGraphicFramePr>
        <p:xfrm>
          <a:off x="204080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Google Shape;147;p25"/>
          <p:cNvGraphicFramePr/>
          <p:nvPr/>
        </p:nvGraphicFramePr>
        <p:xfrm>
          <a:off x="515700" y="25315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8" name="Google Shape;148;p25"/>
          <p:cNvGraphicFramePr/>
          <p:nvPr/>
        </p:nvGraphicFramePr>
        <p:xfrm>
          <a:off x="515700" y="3177225"/>
          <a:ext cx="1366300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149;p25"/>
          <p:cNvGraphicFramePr/>
          <p:nvPr/>
        </p:nvGraphicFramePr>
        <p:xfrm>
          <a:off x="4439730" y="3654038"/>
          <a:ext cx="2134475" cy="86862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0" name="Google Shape;150;p25"/>
          <p:cNvGraphicFramePr/>
          <p:nvPr/>
        </p:nvGraphicFramePr>
        <p:xfrm>
          <a:off x="6838660" y="2531563"/>
          <a:ext cx="2142625" cy="90428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443972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Google Shape;152;p25"/>
          <p:cNvGraphicFramePr/>
          <p:nvPr/>
        </p:nvGraphicFramePr>
        <p:xfrm>
          <a:off x="6838650" y="3654050"/>
          <a:ext cx="2142625" cy="78384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" name="Google Shape;153;p25"/>
          <p:cNvGraphicFramePr/>
          <p:nvPr/>
        </p:nvGraphicFramePr>
        <p:xfrm>
          <a:off x="515688" y="38228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GESTURE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CB087B-640A-47FD-AE97-CBA244DBA9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will use pedigrees to demonstrate and predict inheritance of traits in offspring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CEEC6-1DE6-4611-A63E-9101F97B934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7459" y="663856"/>
            <a:ext cx="8178976" cy="4065600"/>
          </a:xfrm>
        </p:spPr>
        <p:txBody>
          <a:bodyPr/>
          <a:lstStyle/>
          <a:p>
            <a:r>
              <a:rPr lang="en-US" dirty="0"/>
              <a:t>Pedigrees can also be used to try and figure out missing genotypes.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26645-E285-4042-BBD8-5ADF5A82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5" y="1251029"/>
            <a:ext cx="5924550" cy="2552700"/>
          </a:xfrm>
          <a:prstGeom prst="rect">
            <a:avLst/>
          </a:prstGeom>
        </p:spPr>
      </p:pic>
      <p:graphicFrame>
        <p:nvGraphicFramePr>
          <p:cNvPr id="6" name="Google Shape;150;p25">
            <a:extLst>
              <a:ext uri="{FF2B5EF4-FFF2-40B4-BE49-F238E27FC236}">
                <a16:creationId xmlns:a16="http://schemas.microsoft.com/office/drawing/2014/main" id="{8DD16B8E-DD75-4076-994C-58FA69BB3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4774717"/>
              </p:ext>
            </p:extLst>
          </p:nvPr>
        </p:nvGraphicFramePr>
        <p:xfrm>
          <a:off x="1548725" y="3892690"/>
          <a:ext cx="3876691" cy="836766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387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5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strike="sngStrik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Four</a:t>
                      </a:r>
                      <a:r>
                        <a:rPr lang="en-GB" sz="12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Three Corners</a:t>
                      </a:r>
                      <a:endParaRPr sz="12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It could be either EE or </a:t>
                      </a:r>
                      <a:r>
                        <a:rPr lang="en-US" sz="1200" b="1" dirty="0" err="1">
                          <a:solidFill>
                            <a:srgbClr val="0070C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Ee</a:t>
                      </a: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!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9459881-C1F4-452E-8556-CCAD34145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36021"/>
              </p:ext>
            </p:extLst>
          </p:nvPr>
        </p:nvGraphicFramePr>
        <p:xfrm>
          <a:off x="6328511" y="1489770"/>
          <a:ext cx="2743200" cy="1081980"/>
        </p:xfrm>
        <a:graphic>
          <a:graphicData uri="http://schemas.openxmlformats.org/drawingml/2006/table">
            <a:tbl>
              <a:tblPr firstRow="1" bandRow="1">
                <a:tableStyleId>{F7DE568D-3459-4302-A168-E482AEB2C682}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629227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57084165"/>
                    </a:ext>
                  </a:extLst>
                </a:gridCol>
              </a:tblGrid>
              <a:tr h="540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55169"/>
                  </a:ext>
                </a:extLst>
              </a:tr>
              <a:tr h="540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14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F647E9-1F40-43B2-B306-4412DCFAC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673949"/>
              </p:ext>
            </p:extLst>
          </p:nvPr>
        </p:nvGraphicFramePr>
        <p:xfrm>
          <a:off x="6328511" y="3278394"/>
          <a:ext cx="2743200" cy="1081980"/>
        </p:xfrm>
        <a:graphic>
          <a:graphicData uri="http://schemas.openxmlformats.org/drawingml/2006/table">
            <a:tbl>
              <a:tblPr firstRow="1" bandRow="1">
                <a:tableStyleId>{F7DE568D-3459-4302-A168-E482AEB2C682}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629227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57084165"/>
                    </a:ext>
                  </a:extLst>
                </a:gridCol>
              </a:tblGrid>
              <a:tr h="540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55169"/>
                  </a:ext>
                </a:extLst>
              </a:tr>
              <a:tr h="540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1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6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F7DE72BA-EFA4-484E-8CD6-DE02D5C2E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will use pedigrees to demonstrate and predict inheritance of traits in offspring</a:t>
            </a:r>
            <a:endParaRPr lang="en-A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8E2CBC-A3F4-4C4D-8B22-4C645FF517F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47749" y="852700"/>
            <a:ext cx="4695725" cy="4065600"/>
          </a:xfrm>
        </p:spPr>
        <p:txBody>
          <a:bodyPr/>
          <a:lstStyle/>
          <a:p>
            <a:endParaRPr lang="en-US" dirty="0"/>
          </a:p>
          <a:p>
            <a:endParaRPr lang="en-AU" sz="2000" dirty="0"/>
          </a:p>
          <a:p>
            <a:endParaRPr lang="en-AU" sz="2000" dirty="0"/>
          </a:p>
          <a:p>
            <a:r>
              <a:rPr lang="en-AU" sz="2000" dirty="0"/>
              <a:t>Your number is important to me!</a:t>
            </a:r>
          </a:p>
          <a:p>
            <a:endParaRPr lang="en-AU" sz="2000" dirty="0"/>
          </a:p>
          <a:p>
            <a:r>
              <a:rPr lang="en-AU" sz="2000" dirty="0"/>
              <a:t>Rapid 5</a:t>
            </a:r>
          </a:p>
          <a:p>
            <a:endParaRPr lang="en-AU" sz="2000" dirty="0"/>
          </a:p>
          <a:p>
            <a:r>
              <a:rPr lang="en-AU" sz="2000" dirty="0"/>
              <a:t>Exit Ticket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2052" name="Picture 4" descr="Image result for plickers">
            <a:extLst>
              <a:ext uri="{FF2B5EF4-FFF2-40B4-BE49-F238E27FC236}">
                <a16:creationId xmlns:a16="http://schemas.microsoft.com/office/drawing/2014/main" id="{C80780A2-A9EA-482C-A919-5709A851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337" y="225200"/>
            <a:ext cx="5632922" cy="171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plickers">
            <a:extLst>
              <a:ext uri="{FF2B5EF4-FFF2-40B4-BE49-F238E27FC236}">
                <a16:creationId xmlns:a16="http://schemas.microsoft.com/office/drawing/2014/main" id="{EDAC67D7-16F5-45BE-8485-5FA4299E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7" y="962765"/>
            <a:ext cx="3955535" cy="395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54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97975" y="300225"/>
            <a:ext cx="50958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bg1"/>
                </a:solidFill>
              </a:rPr>
              <a:t>We will use pedigrees to demonstrate and predict inheritance of traits in offspring</a:t>
            </a:r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" name="Google Shape;216;p34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250A-1C4A-4A46-8BAC-ABF3FD4F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975" y="2526982"/>
            <a:ext cx="8576209" cy="2490788"/>
          </a:xfrm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Explain</a:t>
            </a:r>
            <a:r>
              <a:rPr lang="en-US" sz="2000" dirty="0"/>
              <a:t> what a </a:t>
            </a:r>
            <a:r>
              <a:rPr lang="en-US" sz="2000" b="1" dirty="0">
                <a:solidFill>
                  <a:srgbClr val="7030A0"/>
                </a:solidFill>
              </a:rPr>
              <a:t>pedigree</a:t>
            </a:r>
            <a:r>
              <a:rPr lang="en-US" sz="2000" dirty="0"/>
              <a:t> shows.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Interpret</a:t>
            </a:r>
            <a:r>
              <a:rPr lang="en-US" sz="2000" dirty="0"/>
              <a:t> symbols used in pedigrees to show </a:t>
            </a:r>
            <a:r>
              <a:rPr lang="en-US" sz="2000" b="1" dirty="0">
                <a:solidFill>
                  <a:srgbClr val="FF0000"/>
                </a:solidFill>
              </a:rPr>
              <a:t>inheritance</a:t>
            </a:r>
            <a:r>
              <a:rPr lang="en-US" sz="2000" dirty="0"/>
              <a:t> of traits.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Use</a:t>
            </a:r>
            <a:r>
              <a:rPr lang="en-US" sz="2000" dirty="0"/>
              <a:t> pedigrees to demonstrate inheritance and </a:t>
            </a:r>
            <a:r>
              <a:rPr lang="en-US" sz="2000" b="1" dirty="0">
                <a:solidFill>
                  <a:srgbClr val="00B050"/>
                </a:solidFill>
              </a:rPr>
              <a:t>predict </a:t>
            </a:r>
            <a:r>
              <a:rPr lang="en-US" sz="2000" dirty="0"/>
              <a:t>inheritance of traits in offspring.</a:t>
            </a:r>
            <a:br>
              <a:rPr lang="en-US" sz="2000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019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2390361" y="104641"/>
            <a:ext cx="4920125" cy="12222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1"/>
                </a:solidFill>
              </a:rPr>
              <a:t>Sex-Linked Traits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5BCBC6-368F-4DF8-859B-F751CF753785}"/>
              </a:ext>
            </a:extLst>
          </p:cNvPr>
          <p:cNvSpPr/>
          <p:nvPr/>
        </p:nvSpPr>
        <p:spPr>
          <a:xfrm>
            <a:off x="762001" y="786022"/>
            <a:ext cx="7653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P</a:t>
            </a:r>
            <a:r>
              <a:rPr lang="en-AU" sz="3600" b="1" dirty="0">
                <a:solidFill>
                  <a:schemeClr val="tx1"/>
                </a:solidFill>
              </a:rPr>
              <a:t>LICKERS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8ACBD5-12CF-4486-9DAE-44A9FEF6BEC5}"/>
              </a:ext>
            </a:extLst>
          </p:cNvPr>
          <p:cNvCxnSpPr>
            <a:cxnSpLocks/>
          </p:cNvCxnSpPr>
          <p:nvPr/>
        </p:nvCxnSpPr>
        <p:spPr>
          <a:xfrm>
            <a:off x="471488" y="2686050"/>
            <a:ext cx="8591550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564EAD-D1F3-4E04-8F25-4EBC9F6489FD}"/>
              </a:ext>
            </a:extLst>
          </p:cNvPr>
          <p:cNvCxnSpPr>
            <a:cxnSpLocks/>
          </p:cNvCxnSpPr>
          <p:nvPr/>
        </p:nvCxnSpPr>
        <p:spPr>
          <a:xfrm>
            <a:off x="471488" y="691944"/>
            <a:ext cx="8591550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t="-1000" b="-16000"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ctrTitle"/>
          </p:nvPr>
        </p:nvSpPr>
        <p:spPr>
          <a:xfrm>
            <a:off x="311700" y="168420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Pedigrees</a:t>
            </a:r>
            <a:endParaRPr b="1" dirty="0"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1"/>
          </p:nvPr>
        </p:nvSpPr>
        <p:spPr>
          <a:xfrm>
            <a:off x="311700" y="357638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tx1"/>
                </a:solidFill>
              </a:rPr>
              <a:t>We will use pedigrees to demonstrate and predict inheritance of traits in offspring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497975" y="300225"/>
            <a:ext cx="5095800" cy="22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3200" dirty="0">
                <a:solidFill>
                  <a:schemeClr val="bg1"/>
                </a:solidFill>
              </a:rPr>
              <a:t>We will use </a:t>
            </a:r>
            <a:r>
              <a:rPr lang="en-US" sz="3200" b="1" dirty="0">
                <a:solidFill>
                  <a:schemeClr val="bg1"/>
                </a:solidFill>
              </a:rPr>
              <a:t>pedigrees</a:t>
            </a:r>
            <a:r>
              <a:rPr lang="en-US" sz="3200" dirty="0">
                <a:solidFill>
                  <a:schemeClr val="bg1"/>
                </a:solidFill>
              </a:rPr>
              <a:t> to demonstrate and predict inheritance of traits in offspring</a:t>
            </a:r>
          </a:p>
        </p:txBody>
      </p:sp>
      <p:graphicFrame>
        <p:nvGraphicFramePr>
          <p:cNvPr id="215" name="Google Shape;215;p34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6" name="Google Shape;216;p34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3250A-1C4A-4A46-8BAC-ABF3FD4F3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975" y="2526982"/>
            <a:ext cx="8576209" cy="2490788"/>
          </a:xfrm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Explain</a:t>
            </a:r>
            <a:r>
              <a:rPr lang="en-US" sz="2000" dirty="0"/>
              <a:t> what a </a:t>
            </a:r>
            <a:r>
              <a:rPr lang="en-US" sz="2000" b="1" dirty="0">
                <a:solidFill>
                  <a:srgbClr val="7030A0"/>
                </a:solidFill>
              </a:rPr>
              <a:t>pedigree</a:t>
            </a:r>
            <a:r>
              <a:rPr lang="en-US" sz="2000" dirty="0"/>
              <a:t> shows.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Interpret</a:t>
            </a:r>
            <a:r>
              <a:rPr lang="en-US" sz="2000" dirty="0"/>
              <a:t> symbols used in pedigrees to show </a:t>
            </a:r>
            <a:r>
              <a:rPr lang="en-US" sz="2000" b="1" dirty="0">
                <a:solidFill>
                  <a:srgbClr val="FF0000"/>
                </a:solidFill>
              </a:rPr>
              <a:t>inheritance</a:t>
            </a:r>
            <a:r>
              <a:rPr lang="en-US" sz="2000" dirty="0"/>
              <a:t> of traits.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Use</a:t>
            </a:r>
            <a:r>
              <a:rPr lang="en-US" sz="2000" dirty="0"/>
              <a:t> pedigrees to demonstrate inheritance and </a:t>
            </a:r>
            <a:r>
              <a:rPr lang="en-US" sz="2000" b="1" dirty="0">
                <a:solidFill>
                  <a:srgbClr val="00B050"/>
                </a:solidFill>
              </a:rPr>
              <a:t>predict </a:t>
            </a:r>
            <a:r>
              <a:rPr lang="en-US" sz="2000" dirty="0"/>
              <a:t>inheritance of traits in offspring.</a:t>
            </a:r>
            <a:br>
              <a:rPr lang="en-US" sz="2000" dirty="0"/>
            </a:br>
            <a:endParaRPr lang="en-A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809068-7C09-4E59-B0BC-14D57464A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We will use pedigrees to demonstrate and predict inheritance of traits in offspring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EE89-5D65-4C9E-B3DF-59BEB36BCB5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396" y="811850"/>
            <a:ext cx="6052007" cy="4065600"/>
          </a:xfrm>
        </p:spPr>
        <p:txBody>
          <a:bodyPr/>
          <a:lstStyle/>
          <a:p>
            <a:pPr eaLnBrk="1" hangingPunct="1"/>
            <a:r>
              <a:rPr lang="en-US" altLang="en-US" sz="2400" b="1" dirty="0">
                <a:solidFill>
                  <a:srgbClr val="006C31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Pedigrees are diagrams used to show how individuals are related to one another.</a:t>
            </a:r>
            <a:br>
              <a:rPr lang="en-US" altLang="en-US" sz="2400" dirty="0">
                <a:latin typeface="Calisto MT" panose="02040603050505030304" pitchFamily="18" charset="77"/>
                <a:cs typeface="Times New Roman" panose="02020603050405020304" pitchFamily="18" charset="0"/>
              </a:rPr>
            </a:br>
            <a:endParaRPr lang="en-US" altLang="en-US" sz="2400" dirty="0">
              <a:latin typeface="Calisto MT" panose="02040603050505030304" pitchFamily="18" charset="7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B0860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They track how alleles are passed from parents to offspring across many generations.</a:t>
            </a:r>
          </a:p>
          <a:p>
            <a:pPr eaLnBrk="1" hangingPunct="1"/>
            <a:endParaRPr lang="en-US" altLang="en-US" sz="2400" b="1" dirty="0">
              <a:solidFill>
                <a:srgbClr val="FFC000"/>
              </a:solidFill>
              <a:latin typeface="Calisto MT" panose="02040603050505030304" pitchFamily="18" charset="77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b="1" dirty="0">
                <a:solidFill>
                  <a:srgbClr val="8A0000"/>
                </a:solidFill>
                <a:latin typeface="Calisto MT" panose="02040603050505030304" pitchFamily="18" charset="77"/>
                <a:cs typeface="Times New Roman" panose="02020603050405020304" pitchFamily="18" charset="0"/>
              </a:rPr>
              <a:t>Pedigrees are similar to family trees.</a:t>
            </a:r>
            <a:endParaRPr lang="en-US" altLang="en-US" sz="3200" b="1" dirty="0">
              <a:solidFill>
                <a:srgbClr val="8A0000"/>
              </a:solidFill>
              <a:latin typeface="Calisto MT" panose="02040603050505030304" pitchFamily="18" charset="77"/>
              <a:cs typeface="Times New Roman" panose="02020603050405020304" pitchFamily="18" charset="0"/>
            </a:endParaRPr>
          </a:p>
          <a:p>
            <a:endParaRPr lang="en-AU" sz="16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50A0CB-F6F6-4300-8860-C3B70EC7B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t="6089" r="10023" b="6071"/>
          <a:stretch/>
        </p:blipFill>
        <p:spPr bwMode="auto">
          <a:xfrm>
            <a:off x="6522573" y="962680"/>
            <a:ext cx="2524667" cy="3482059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8CC29E-DB24-4A67-BF83-A71FB3820669}"/>
              </a:ext>
            </a:extLst>
          </p:cNvPr>
          <p:cNvSpPr txBox="1"/>
          <p:nvPr/>
        </p:nvSpPr>
        <p:spPr>
          <a:xfrm>
            <a:off x="7097356" y="695355"/>
            <a:ext cx="194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Pronounced </a:t>
            </a:r>
            <a:r>
              <a:rPr lang="en-US" b="1" i="1" dirty="0"/>
              <a:t>‘zit’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156840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809068-7C09-4E59-B0BC-14D57464A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We will use pedigrees to demonstrate and predict inheritance of traits in offspring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2A539-3673-4355-B8B9-1C95E2AF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903" y="1137688"/>
            <a:ext cx="4589529" cy="224055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EE89-5D65-4C9E-B3DF-59BEB36BCB5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396" y="811850"/>
            <a:ext cx="6052007" cy="4065600"/>
          </a:xfrm>
        </p:spPr>
        <p:txBody>
          <a:bodyPr/>
          <a:lstStyle/>
          <a:p>
            <a:r>
              <a:rPr lang="en-US" sz="2400" dirty="0"/>
              <a:t>Circle = woman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Square = man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Colours = genotype</a:t>
            </a:r>
          </a:p>
          <a:p>
            <a:endParaRPr lang="en-US" sz="1600" dirty="0"/>
          </a:p>
          <a:p>
            <a:endParaRPr lang="en-US" sz="1600" dirty="0"/>
          </a:p>
          <a:p>
            <a:pPr algn="ctr"/>
            <a:r>
              <a:rPr lang="en-US" sz="1600" dirty="0"/>
              <a:t>Remember, an individual’s genotype is determined by the alleles they possess! (RR, Rr, </a:t>
            </a:r>
            <a:r>
              <a:rPr lang="en-US" sz="1600" dirty="0" err="1"/>
              <a:t>rr</a:t>
            </a:r>
            <a:r>
              <a:rPr lang="en-US" sz="1600" dirty="0"/>
              <a:t>)</a:t>
            </a:r>
          </a:p>
          <a:p>
            <a:pPr marL="114300" indent="0">
              <a:buNone/>
            </a:pPr>
            <a:endParaRPr lang="en-AU" sz="1600" dirty="0"/>
          </a:p>
        </p:txBody>
      </p:sp>
      <p:graphicFrame>
        <p:nvGraphicFramePr>
          <p:cNvPr id="8" name="Google Shape;150;p25">
            <a:extLst>
              <a:ext uri="{FF2B5EF4-FFF2-40B4-BE49-F238E27FC236}">
                <a16:creationId xmlns:a16="http://schemas.microsoft.com/office/drawing/2014/main" id="{7AB9C05A-4B55-457F-A648-3B696E8B8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129705"/>
              </p:ext>
            </p:extLst>
          </p:nvPr>
        </p:nvGraphicFramePr>
        <p:xfrm>
          <a:off x="5910605" y="4150263"/>
          <a:ext cx="3017611" cy="808808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301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5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Think-Pair-Share</a:t>
                      </a:r>
                      <a:endParaRPr sz="14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5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Predict which colour is </a:t>
                      </a:r>
                      <a:r>
                        <a:rPr lang="en-US" sz="1100" b="1" u="sng" dirty="0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dominant</a:t>
                      </a:r>
                      <a:r>
                        <a:rPr lang="en-US" sz="1100" b="1" dirty="0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? 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Why?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oogle Shape;150;p25">
            <a:extLst>
              <a:ext uri="{FF2B5EF4-FFF2-40B4-BE49-F238E27FC236}">
                <a16:creationId xmlns:a16="http://schemas.microsoft.com/office/drawing/2014/main" id="{F1BD3080-1978-49E0-BBC0-85CF4850CF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505172"/>
              </p:ext>
            </p:extLst>
          </p:nvPr>
        </p:nvGraphicFramePr>
        <p:xfrm>
          <a:off x="6819807" y="75880"/>
          <a:ext cx="2142625" cy="103626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Parents/Children – Random questioning!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34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809068-7C09-4E59-B0BC-14D57464A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/>
              <a:t>We will predict the outcome of sex-linked trait inheritance using Punnett squares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2A539-3673-4355-B8B9-1C95E2AF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123" y="2198547"/>
            <a:ext cx="4589529" cy="224055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EE89-5D65-4C9E-B3DF-59BEB36BCB5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396" y="811850"/>
            <a:ext cx="7667241" cy="4065600"/>
          </a:xfrm>
        </p:spPr>
        <p:txBody>
          <a:bodyPr/>
          <a:lstStyle/>
          <a:p>
            <a:r>
              <a:rPr lang="en-US" sz="2400" dirty="0"/>
              <a:t>Recessive allele (b) codes for </a:t>
            </a:r>
            <a:r>
              <a:rPr lang="en-US" sz="2400" b="1" dirty="0">
                <a:solidFill>
                  <a:srgbClr val="D4CB1C"/>
                </a:solidFill>
              </a:rPr>
              <a:t>blonde hair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Dominant allele (B) codes for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brown hair</a:t>
            </a:r>
            <a:r>
              <a:rPr lang="en-US" sz="24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AU" sz="1600" dirty="0"/>
          </a:p>
        </p:txBody>
      </p:sp>
      <p:graphicFrame>
        <p:nvGraphicFramePr>
          <p:cNvPr id="7" name="Google Shape;150;p25">
            <a:extLst>
              <a:ext uri="{FF2B5EF4-FFF2-40B4-BE49-F238E27FC236}">
                <a16:creationId xmlns:a16="http://schemas.microsoft.com/office/drawing/2014/main" id="{FB4F5C65-07EE-4164-929D-A16E945F7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523067"/>
              </p:ext>
            </p:extLst>
          </p:nvPr>
        </p:nvGraphicFramePr>
        <p:xfrm>
          <a:off x="5995447" y="3222818"/>
          <a:ext cx="3017611" cy="108198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3017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Think-Pair-Share</a:t>
                      </a:r>
                      <a:endParaRPr sz="14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Predict which colour is </a:t>
                      </a:r>
                      <a:r>
                        <a:rPr lang="en-US" sz="1100" b="1" u="sng" dirty="0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dominant</a:t>
                      </a:r>
                      <a:r>
                        <a:rPr lang="en-US" sz="1100" b="1" dirty="0">
                          <a:solidFill>
                            <a:srgbClr val="7030A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? 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92D05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Punnett squares can help!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55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1809068-7C09-4E59-B0BC-14D57464A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ctr">
              <a:lnSpc>
                <a:spcPct val="100000"/>
              </a:lnSpc>
              <a:buSzPts val="1100"/>
            </a:pPr>
            <a:r>
              <a:rPr lang="en-US" sz="1600" dirty="0">
                <a:solidFill>
                  <a:schemeClr val="bg1"/>
                </a:solidFill>
              </a:rPr>
              <a:t>We will use pedigrees to demonstrate and predict inheritance of traits in offspring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2A539-3673-4355-B8B9-1C95E2AF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35" y="2120285"/>
            <a:ext cx="4245088" cy="207240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EE89-5D65-4C9E-B3DF-59BEB36BCB5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4396" y="811850"/>
            <a:ext cx="7667241" cy="4065600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pPr marL="114300" indent="0">
              <a:buNone/>
            </a:pPr>
            <a:endParaRPr lang="en-A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CDD9A-4AD3-44FE-8985-6B0FE75DD516}"/>
              </a:ext>
            </a:extLst>
          </p:cNvPr>
          <p:cNvSpPr txBox="1"/>
          <p:nvPr/>
        </p:nvSpPr>
        <p:spPr>
          <a:xfrm>
            <a:off x="504334" y="792914"/>
            <a:ext cx="68721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Heidi</a:t>
            </a:r>
            <a:r>
              <a:rPr lang="en-US" dirty="0"/>
              <a:t> has the genotype </a:t>
            </a:r>
            <a:r>
              <a:rPr lang="en-US" b="1" dirty="0">
                <a:solidFill>
                  <a:srgbClr val="7030A0"/>
                </a:solidFill>
              </a:rPr>
              <a:t>Bb</a:t>
            </a:r>
            <a:r>
              <a:rPr lang="en-US" dirty="0"/>
              <a:t>. </a:t>
            </a:r>
            <a:r>
              <a:rPr lang="en-US" b="1" dirty="0">
                <a:solidFill>
                  <a:srgbClr val="00B050"/>
                </a:solidFill>
              </a:rPr>
              <a:t>Determine</a:t>
            </a:r>
            <a:r>
              <a:rPr lang="en-US" dirty="0"/>
              <a:t> which allele came from her </a:t>
            </a:r>
            <a:r>
              <a:rPr lang="en-US" b="1" dirty="0">
                <a:solidFill>
                  <a:srgbClr val="0070C0"/>
                </a:solidFill>
              </a:rPr>
              <a:t>father</a:t>
            </a:r>
            <a:r>
              <a:rPr lang="en-US" dirty="0"/>
              <a:t> and which came from her </a:t>
            </a:r>
            <a:r>
              <a:rPr lang="en-US" b="1" dirty="0">
                <a:solidFill>
                  <a:srgbClr val="FF0000"/>
                </a:solidFill>
              </a:rPr>
              <a:t>mother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Hint: use a Punnett square to get your answer!</a:t>
            </a:r>
          </a:p>
          <a:p>
            <a:endParaRPr lang="en-US" dirty="0"/>
          </a:p>
          <a:p>
            <a:r>
              <a:rPr lang="en-US" dirty="0"/>
              <a:t>Remember blonde is recessive (b) and brown is dominant (B)</a:t>
            </a:r>
            <a:endParaRPr lang="en-AU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81559C6-558A-4579-B8D3-FADFFAB2D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01356"/>
              </p:ext>
            </p:extLst>
          </p:nvPr>
        </p:nvGraphicFramePr>
        <p:xfrm>
          <a:off x="6085002" y="1483255"/>
          <a:ext cx="2743200" cy="1081980"/>
        </p:xfrm>
        <a:graphic>
          <a:graphicData uri="http://schemas.openxmlformats.org/drawingml/2006/table">
            <a:tbl>
              <a:tblPr firstRow="1" bandRow="1">
                <a:tableStyleId>{F7DE568D-3459-4302-A168-E482AEB2C682}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6292276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57084165"/>
                    </a:ext>
                  </a:extLst>
                </a:gridCol>
              </a:tblGrid>
              <a:tr h="540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55169"/>
                  </a:ext>
                </a:extLst>
              </a:tr>
              <a:tr h="54099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144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345F43C-01B8-4CEB-8C69-8F24E6E4E57E}"/>
              </a:ext>
            </a:extLst>
          </p:cNvPr>
          <p:cNvSpPr txBox="1"/>
          <p:nvPr/>
        </p:nvSpPr>
        <p:spPr>
          <a:xfrm>
            <a:off x="160080" y="4192690"/>
            <a:ext cx="8668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Paul is Heidi’s father</a:t>
            </a:r>
            <a:r>
              <a:rPr lang="en-US" sz="1600" b="1" dirty="0">
                <a:solidFill>
                  <a:schemeClr val="tx1"/>
                </a:solidFill>
              </a:rPr>
              <a:t>. He has the genotype </a:t>
            </a:r>
            <a:r>
              <a:rPr lang="en-US" sz="1600" b="1" dirty="0">
                <a:solidFill>
                  <a:srgbClr val="0070C0"/>
                </a:solidFill>
              </a:rPr>
              <a:t>bb</a:t>
            </a:r>
            <a:r>
              <a:rPr lang="en-US" sz="1600" b="1" dirty="0">
                <a:solidFill>
                  <a:schemeClr val="tx1"/>
                </a:solidFill>
              </a:rPr>
              <a:t> so can only pass on an allele for blond hair. Heidi must have received her blond allele from him! 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Her brown allele must have therefore came from her </a:t>
            </a:r>
            <a:r>
              <a:rPr lang="en-US" sz="1600" b="1" dirty="0">
                <a:solidFill>
                  <a:srgbClr val="FF0000"/>
                </a:solidFill>
              </a:rPr>
              <a:t>mother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  <a:endParaRPr lang="en-AU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CCB087B-640A-47FD-AE97-CBA244DB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95" y="261557"/>
            <a:ext cx="6589800" cy="348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will use pedigrees to demonstrate and predict inheritance of traits in offspring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CEEC6-1DE6-4611-A63E-9101F97B934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7459" y="663856"/>
            <a:ext cx="8178976" cy="4065600"/>
          </a:xfrm>
        </p:spPr>
        <p:txBody>
          <a:bodyPr/>
          <a:lstStyle/>
          <a:p>
            <a:r>
              <a:rPr lang="en-US" dirty="0"/>
              <a:t>Pedigrees can also be used to try and figure out missing genotypes.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26645-E285-4042-BBD8-5ADF5A82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29" y="1235765"/>
            <a:ext cx="5924550" cy="2552700"/>
          </a:xfrm>
          <a:prstGeom prst="rect">
            <a:avLst/>
          </a:prstGeom>
        </p:spPr>
      </p:pic>
      <p:graphicFrame>
        <p:nvGraphicFramePr>
          <p:cNvPr id="6" name="Google Shape;150;p25">
            <a:extLst>
              <a:ext uri="{FF2B5EF4-FFF2-40B4-BE49-F238E27FC236}">
                <a16:creationId xmlns:a16="http://schemas.microsoft.com/office/drawing/2014/main" id="{8DD16B8E-DD75-4076-994C-58FA69BB3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17204"/>
              </p:ext>
            </p:extLst>
          </p:nvPr>
        </p:nvGraphicFramePr>
        <p:xfrm>
          <a:off x="4746954" y="3559276"/>
          <a:ext cx="3876691" cy="1280100"/>
        </p:xfrm>
        <a:graphic>
          <a:graphicData uri="http://schemas.openxmlformats.org/drawingml/2006/table">
            <a:tbl>
              <a:tblPr>
                <a:noFill/>
                <a:tableStyleId>{F7DE568D-3459-4302-A168-E482AEB2C682}</a:tableStyleId>
              </a:tblPr>
              <a:tblGrid>
                <a:gridCol w="3876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2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strike="sngStrik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Four</a:t>
                      </a:r>
                      <a:r>
                        <a:rPr lang="en-GB" sz="12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Three Corners</a:t>
                      </a:r>
                      <a:endParaRPr sz="12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What do you think Nathan’s genotype could be?</a:t>
                      </a:r>
                      <a:br>
                        <a:rPr lang="en-US" sz="1200" b="1" dirty="0">
                          <a:solidFill>
                            <a:srgbClr val="0070C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</a:br>
                      <a:r>
                        <a:rPr lang="en-US" sz="1200" b="1" dirty="0">
                          <a:solidFill>
                            <a:srgbClr val="0070C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0070C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Ee</a:t>
                      </a:r>
                      <a:endParaRPr lang="en-US" sz="1200" b="1" dirty="0">
                        <a:solidFill>
                          <a:srgbClr val="0070C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rgbClr val="0070C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ee</a:t>
                      </a:r>
                      <a:endParaRPr lang="en-US" sz="1200" b="1" dirty="0">
                        <a:solidFill>
                          <a:srgbClr val="0070C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91965"/>
      </p:ext>
    </p:extLst>
  </p:cSld>
  <p:clrMapOvr>
    <a:masterClrMapping/>
  </p:clrMapOvr>
</p:sld>
</file>

<file path=ppt/theme/theme1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AC4CBD-ADC8-4EF7-90E6-27C066CE7A1B}"/>
</file>

<file path=customXml/itemProps2.xml><?xml version="1.0" encoding="utf-8"?>
<ds:datastoreItem xmlns:ds="http://schemas.openxmlformats.org/officeDocument/2006/customXml" ds:itemID="{2AA979D4-A556-4FBC-BD4C-E6D05C7147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1416AD-5AA7-4D6F-ABD6-50651EFBA713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2967a9fc-976b-42b5-912b-7e06731de9b6"/>
    <ds:schemaRef ds:uri="daa21e55-63ad-464e-ae37-3f135e7c6d11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789</Words>
  <Application>Microsoft Office PowerPoint</Application>
  <PresentationFormat>On-screen Show (16:9)</PresentationFormat>
  <Paragraphs>101</Paragraphs>
  <Slides>12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Arial</vt:lpstr>
      <vt:lpstr>Calisto MT</vt:lpstr>
      <vt:lpstr>ASC EDI Template</vt:lpstr>
      <vt:lpstr>PowerPoint Presentation</vt:lpstr>
      <vt:lpstr>PowerPoint Presentation</vt:lpstr>
      <vt:lpstr>Pedigrees</vt:lpstr>
      <vt:lpstr>We will use pedigrees to demonstrate and predict inheritance of traits in offspring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use pedigrees to demonstrate and predict inheritance of traits in offspring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VERTEBRATES</dc:title>
  <dc:creator>TechFast Australia</dc:creator>
  <cp:lastModifiedBy>FORTE Robert [Southern River College]</cp:lastModifiedBy>
  <cp:revision>19</cp:revision>
  <dcterms:modified xsi:type="dcterms:W3CDTF">2022-03-01T00:21:52Z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