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35"/>
  </p:notesMasterIdLst>
  <p:sldIdLst>
    <p:sldId id="332" r:id="rId5"/>
    <p:sldId id="351" r:id="rId6"/>
    <p:sldId id="352" r:id="rId7"/>
    <p:sldId id="353" r:id="rId8"/>
    <p:sldId id="354" r:id="rId9"/>
    <p:sldId id="355" r:id="rId10"/>
    <p:sldId id="358" r:id="rId11"/>
    <p:sldId id="359" r:id="rId12"/>
    <p:sldId id="360" r:id="rId13"/>
    <p:sldId id="361" r:id="rId14"/>
    <p:sldId id="293" r:id="rId15"/>
    <p:sldId id="314" r:id="rId16"/>
    <p:sldId id="259" r:id="rId17"/>
    <p:sldId id="260" r:id="rId18"/>
    <p:sldId id="362" r:id="rId19"/>
    <p:sldId id="363" r:id="rId20"/>
    <p:sldId id="364" r:id="rId21"/>
    <p:sldId id="365" r:id="rId22"/>
    <p:sldId id="366" r:id="rId23"/>
    <p:sldId id="368" r:id="rId24"/>
    <p:sldId id="367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B8B020-C80A-4D6B-A687-C222541FDE80}" v="3" dt="2021-03-18T06:34:48.997"/>
  </p1510:revLst>
</p1510:revInfo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9432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PHERSON Cameron [Southern River College]" userId="S::cameron.macpherson@education.wa.edu.au::dd3aaef4-5ea2-495a-be9b-363be59fee51" providerId="AD" clId="Web-{D2B8B020-C80A-4D6B-A687-C222541FDE80}"/>
    <pc:docChg chg="modSld">
      <pc:chgData name="MACPHERSON Cameron [Southern River College]" userId="S::cameron.macpherson@education.wa.edu.au::dd3aaef4-5ea2-495a-be9b-363be59fee51" providerId="AD" clId="Web-{D2B8B020-C80A-4D6B-A687-C222541FDE80}" dt="2021-03-18T06:34:48.997" v="2" actId="20577"/>
      <pc:docMkLst>
        <pc:docMk/>
      </pc:docMkLst>
      <pc:sldChg chg="modSp">
        <pc:chgData name="MACPHERSON Cameron [Southern River College]" userId="S::cameron.macpherson@education.wa.edu.au::dd3aaef4-5ea2-495a-be9b-363be59fee51" providerId="AD" clId="Web-{D2B8B020-C80A-4D6B-A687-C222541FDE80}" dt="2021-03-18T06:34:48.997" v="2" actId="20577"/>
        <pc:sldMkLst>
          <pc:docMk/>
          <pc:sldMk cId="1052863025" sldId="376"/>
        </pc:sldMkLst>
        <pc:spChg chg="mod">
          <ac:chgData name="MACPHERSON Cameron [Southern River College]" userId="S::cameron.macpherson@education.wa.edu.au::dd3aaef4-5ea2-495a-be9b-363be59fee51" providerId="AD" clId="Web-{D2B8B020-C80A-4D6B-A687-C222541FDE80}" dt="2021-03-18T06:34:48.997" v="2" actId="20577"/>
          <ac:spMkLst>
            <pc:docMk/>
            <pc:sldMk cId="1052863025" sldId="376"/>
            <ac:spMk id="3" creationId="{449A16AA-DFF6-420C-B8BA-65C80095D6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89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54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49" r:id="rId5"/>
    <p:sldLayoutId id="2147483652" r:id="rId6"/>
    <p:sldLayoutId id="2147483653" r:id="rId7"/>
    <p:sldLayoutId id="2147483654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09DA2B-84DC-4B54-962B-6C76C3A7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49" y="566200"/>
            <a:ext cx="7470913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Genotype is __________________________________________________________________________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Phenotype is _____________________ _____________________________________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7710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read pedigree charts to identify affected individuals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use </a:t>
            </a:r>
            <a:r>
              <a:rPr lang="en-AU" sz="2400" baseline="30000" dirty="0" err="1"/>
              <a:t>punnett</a:t>
            </a:r>
            <a:r>
              <a:rPr lang="en-AU" sz="2400" baseline="30000" dirty="0"/>
              <a:t> squares to predict X linked inheritance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are learning about how pedigree charts represent sex linked traits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412859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93;p14">
            <a:extLst>
              <a:ext uri="{FF2B5EF4-FFF2-40B4-BE49-F238E27FC236}">
                <a16:creationId xmlns:a16="http://schemas.microsoft.com/office/drawing/2014/main" id="{251D3057-ACA1-2649-A89D-24E5237051D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37819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sz="3200" b="1" dirty="0"/>
          </a:p>
        </p:txBody>
      </p:sp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87061B92-B546-6F40-BBD6-1D47F13422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70772"/>
              </p:ext>
            </p:extLst>
          </p:nvPr>
        </p:nvGraphicFramePr>
        <p:xfrm>
          <a:off x="6827804" y="266051"/>
          <a:ext cx="2134475" cy="1871508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5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dirty="0"/>
              <a:t>We are learning about how pedigree charts represent sex linked traits</a:t>
            </a:r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400" dirty="0"/>
              <a:t>A diagram that shows a family’s relationships and how characteristics are passed on from one generation to the next is a </a:t>
            </a:r>
            <a:r>
              <a:rPr lang="en-AU" sz="2400" b="1" dirty="0"/>
              <a:t>pedigree chart. 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7CA927-3DB2-4710-AF2E-248F3BFE1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260B-DE0E-4B0C-92D8-40E685BF0A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edigree chart">
            <a:extLst>
              <a:ext uri="{FF2B5EF4-FFF2-40B4-BE49-F238E27FC236}">
                <a16:creationId xmlns:a16="http://schemas.microsoft.com/office/drawing/2014/main" id="{81687DC4-92C8-4633-9AC9-575B028BE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175"/>
            <a:ext cx="9144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4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F435C7-A445-426E-98D6-D95E7893F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678E8-0B53-4913-BF85-6468F3D3EB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b="1" dirty="0"/>
              <a:t>Rules for pedigree charts</a:t>
            </a:r>
          </a:p>
          <a:p>
            <a:pPr marL="114300" indent="0">
              <a:buNone/>
            </a:pPr>
            <a:endParaRPr lang="en-AU" b="1" dirty="0"/>
          </a:p>
          <a:p>
            <a:pPr>
              <a:buAutoNum type="arabicPeriod"/>
            </a:pPr>
            <a:r>
              <a:rPr lang="en-AU" sz="2400" dirty="0"/>
              <a:t>A square is used to represent a male</a:t>
            </a:r>
          </a:p>
          <a:p>
            <a:pPr>
              <a:buAutoNum type="arabicPeriod"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A circle is used to represent a female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8F4C0-52FD-4532-8705-818E17390527}"/>
              </a:ext>
            </a:extLst>
          </p:cNvPr>
          <p:cNvSpPr txBox="1"/>
          <p:nvPr/>
        </p:nvSpPr>
        <p:spPr>
          <a:xfrm>
            <a:off x="2286000" y="2416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D0608-99C3-4B0E-8523-98B6DDE7C888}"/>
              </a:ext>
            </a:extLst>
          </p:cNvPr>
          <p:cNvSpPr/>
          <p:nvPr/>
        </p:nvSpPr>
        <p:spPr>
          <a:xfrm>
            <a:off x="6966654" y="1503913"/>
            <a:ext cx="672103" cy="499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20232B-6DFF-424B-B75A-05E666E3842B}"/>
              </a:ext>
            </a:extLst>
          </p:cNvPr>
          <p:cNvSpPr/>
          <p:nvPr/>
        </p:nvSpPr>
        <p:spPr>
          <a:xfrm>
            <a:off x="6966653" y="2346645"/>
            <a:ext cx="672103" cy="61460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4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0283775-521F-45EF-A344-582E3C77D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D0DF-F6AE-44AA-8C36-A3AC7EF7AFB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2. To show marriage or breeding relationship: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A line is used to connect between a male and female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3B71E-8DD6-44DF-91E2-B8F4EB611614}"/>
              </a:ext>
            </a:extLst>
          </p:cNvPr>
          <p:cNvSpPr/>
          <p:nvPr/>
        </p:nvSpPr>
        <p:spPr>
          <a:xfrm>
            <a:off x="3298874" y="3556466"/>
            <a:ext cx="524394" cy="557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F81A73-8E7B-412C-9C4F-60844F99B8FA}"/>
              </a:ext>
            </a:extLst>
          </p:cNvPr>
          <p:cNvSpPr/>
          <p:nvPr/>
        </p:nvSpPr>
        <p:spPr>
          <a:xfrm>
            <a:off x="4705643" y="3527665"/>
            <a:ext cx="672101" cy="71373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42DE48-8B1B-4201-95A1-1EA5A14D312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23268" y="3834968"/>
            <a:ext cx="88237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61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E24E4D-3119-4120-9446-DA317BC51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F45B1-F1B5-4DD1-89C1-00FDAD620B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3. To show the offspring relationships: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A line from the breeding couple (parents)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0CFBE3-77AD-4DBC-BCCF-B09E7251CCCA}"/>
              </a:ext>
            </a:extLst>
          </p:cNvPr>
          <p:cNvGrpSpPr/>
          <p:nvPr/>
        </p:nvGrpSpPr>
        <p:grpSpPr>
          <a:xfrm>
            <a:off x="1617540" y="2885500"/>
            <a:ext cx="2021860" cy="1497413"/>
            <a:chOff x="3298874" y="3527666"/>
            <a:chExt cx="2021860" cy="14974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D6C4DB-9E09-4ABB-AC73-D0D0161F4DB8}"/>
                </a:ext>
              </a:extLst>
            </p:cNvPr>
            <p:cNvSpPr/>
            <p:nvPr/>
          </p:nvSpPr>
          <p:spPr>
            <a:xfrm>
              <a:off x="3298874" y="3556466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AF9073-B0EC-4F5C-B6F3-860734AE938A}"/>
                </a:ext>
              </a:extLst>
            </p:cNvPr>
            <p:cNvSpPr/>
            <p:nvPr/>
          </p:nvSpPr>
          <p:spPr>
            <a:xfrm>
              <a:off x="4705643" y="3527666"/>
              <a:ext cx="615091" cy="58580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34C1126-7109-431F-B4A9-BE849A2DF007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23268" y="3834968"/>
              <a:ext cx="88237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A35EA4-D684-4A6F-AF5D-946C058477ED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55" y="3842921"/>
              <a:ext cx="0" cy="5884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999D602-D931-4261-9074-ACA401B023AE}"/>
                </a:ext>
              </a:extLst>
            </p:cNvPr>
            <p:cNvSpPr/>
            <p:nvPr/>
          </p:nvSpPr>
          <p:spPr>
            <a:xfrm>
              <a:off x="3956909" y="4439275"/>
              <a:ext cx="615091" cy="58580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ECEE4E3-EADA-40A9-A846-D1CC53E00993}"/>
              </a:ext>
            </a:extLst>
          </p:cNvPr>
          <p:cNvGrpSpPr/>
          <p:nvPr/>
        </p:nvGrpSpPr>
        <p:grpSpPr>
          <a:xfrm>
            <a:off x="4415311" y="2914300"/>
            <a:ext cx="2588891" cy="1936154"/>
            <a:chOff x="4415311" y="2914300"/>
            <a:chExt cx="2588891" cy="19361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560261-9E3A-4731-A858-635C337364DA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59ECE82-04B4-4FEE-B445-5454BE249660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85455C-7611-4284-9905-74D0742DAD71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E76CAD-59A2-4B35-9CD8-9D5FE7E3C8E7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B14D92A-182F-4E12-8281-AE1A81871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58CD40-4411-4EBA-9E14-E4CD797F03EE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D32FA5-BAF0-4699-873A-95C2A320BF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F1272AD-5472-4FD2-B403-2D081B14A503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80DADFE-3A87-46F2-B3A9-DD8366890F21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AEE889-CF0B-4B58-AD2F-40A66C14D2C5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571E50-7B04-4FA6-B6E0-088D2EEC9B9C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CBEC30-AA65-4B08-8153-B83FF5B9DB70}"/>
                </a:ext>
              </a:extLst>
            </p:cNvPr>
            <p:cNvSpPr/>
            <p:nvPr/>
          </p:nvSpPr>
          <p:spPr>
            <a:xfrm>
              <a:off x="5430562" y="4264650"/>
              <a:ext cx="615091" cy="585804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548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7310566-2883-412C-88BF-4BE81E2B7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CD96-A58D-417E-9434-15CD1A7C76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2400" b="1" dirty="0"/>
              <a:t>4. To show carriers of a particular traits</a:t>
            </a:r>
          </a:p>
          <a:p>
            <a:pPr marL="114300" indent="0">
              <a:buNone/>
            </a:pPr>
            <a:endParaRPr lang="en-AU" sz="2400" b="1" dirty="0"/>
          </a:p>
          <a:p>
            <a:pPr marL="114300" indent="0">
              <a:buNone/>
            </a:pPr>
            <a:r>
              <a:rPr lang="en-AU" sz="2400" dirty="0"/>
              <a:t>These are represented as shaded boxes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2356A-3AF1-48B7-A656-1A16B37F7B10}"/>
              </a:ext>
            </a:extLst>
          </p:cNvPr>
          <p:cNvSpPr txBox="1"/>
          <p:nvPr/>
        </p:nvSpPr>
        <p:spPr>
          <a:xfrm>
            <a:off x="2286000" y="2416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9BD11-4E18-419E-B3B7-06802BED10CE}"/>
              </a:ext>
            </a:extLst>
          </p:cNvPr>
          <p:cNvSpPr txBox="1"/>
          <p:nvPr/>
        </p:nvSpPr>
        <p:spPr>
          <a:xfrm>
            <a:off x="2286000" y="2416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9C7CAB-F6A8-46B7-A12B-068259FA664E}"/>
              </a:ext>
            </a:extLst>
          </p:cNvPr>
          <p:cNvGrpSpPr/>
          <p:nvPr/>
        </p:nvGrpSpPr>
        <p:grpSpPr>
          <a:xfrm>
            <a:off x="2628714" y="2571750"/>
            <a:ext cx="2588891" cy="1934679"/>
            <a:chOff x="4415311" y="2914300"/>
            <a:chExt cx="2588891" cy="19346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4DF1AF-26F2-4BB2-8074-D0098C22983F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1691CF-BBFC-4713-A742-99D79A00DDEE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3CB7C8-40A6-4A29-BE43-B1BFED9702CC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A81387D-922D-49CE-850E-E15A197638D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86476B-F412-4C7E-A90A-ED0D5B525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4AEFE5-7C3B-4A9A-B4A6-04B76414C8D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D99951-5FC1-4778-96CC-DA023A097C96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3681BB-2527-4F66-9FDD-9BB482E0CD77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636B4-F902-4CFC-83CF-F6052D845631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DA6F74-482C-4AF5-8CC2-38F6C97DAD92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0A5479-A111-4603-AA48-F2A1834D440F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C84944-480A-411E-BEBD-2479336AA65F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5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05489D-F500-4B20-A3E7-A0F1D430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5958636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Meiosis produces ________ daughter cells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Mitosis produces ________ daughter cells.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66221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F505D0C-080C-493D-8855-6B43A5F1C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1CF28-4E28-42F1-A185-702AB3D861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From the pedigree chart to the right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Which are carriers of the trait?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BFC2BE-286E-44B1-B1F4-7A0513E9148E}"/>
              </a:ext>
            </a:extLst>
          </p:cNvPr>
          <p:cNvGrpSpPr/>
          <p:nvPr/>
        </p:nvGrpSpPr>
        <p:grpSpPr>
          <a:xfrm>
            <a:off x="6075298" y="1495572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028E10F-A2B1-45CB-A821-1950013EDC56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42B80F7-E398-4552-9EDA-6DBE8DAF53CF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C480F2-064F-4536-973B-DDBC88D273FE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D293299-4393-4188-B441-1EAD34072E1F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5FE1F6C-40E7-4F13-B8C0-60D8971DD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5D7069-A073-4F3E-BC38-3DEB0CC03EA0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0AA799-4C6A-4448-BC47-CFC350D6C18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8DCD661-C05D-480F-A9D6-29DD57807A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42DD19-9630-477F-9332-2BA11E75B7B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6BDB73D-A35E-4545-9B6D-55427F5CA50B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86BED-2EA7-4354-BC68-47020D3BE620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09BB05-9CB1-4670-9601-74B5F76A62AB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8A40A1-7CC5-4C58-9762-3EBC55E14F89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16450A-5A6E-4CB9-9815-AE08CDD65D38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F16AB4-3C78-49F8-AE0F-2D6D9D35E8D0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697E32-16F9-4ADF-8790-D098A1BBACB8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D0C6C6-857B-4C7F-9A05-FB74D5AE2C35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2AADC3-774D-4705-B580-B5E7A8FB25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8262-A3A3-4A7A-AA66-413682C949F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52700"/>
            <a:ext cx="3491912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dirty="0"/>
              <a:t>For the </a:t>
            </a:r>
            <a:r>
              <a:rPr lang="en-AU" dirty="0" err="1"/>
              <a:t>punnett</a:t>
            </a:r>
            <a:r>
              <a:rPr lang="en-AU" dirty="0"/>
              <a:t> squares that we have looked at previously we have only used </a:t>
            </a:r>
            <a:r>
              <a:rPr lang="en-AU" b="1" dirty="0"/>
              <a:t>autosomal chromosomes</a:t>
            </a:r>
            <a:r>
              <a:rPr lang="en-AU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Some traits are carried on the </a:t>
            </a:r>
            <a:r>
              <a:rPr lang="en-US" b="1" dirty="0"/>
              <a:t>sex chromosome </a:t>
            </a:r>
            <a:r>
              <a:rPr lang="en-US" dirty="0"/>
              <a:t>though.</a:t>
            </a:r>
          </a:p>
        </p:txBody>
      </p:sp>
      <p:pic>
        <p:nvPicPr>
          <p:cNvPr id="2050" name="Picture 2" descr="Image result for chromosomes">
            <a:extLst>
              <a:ext uri="{FF2B5EF4-FFF2-40B4-BE49-F238E27FC236}">
                <a16:creationId xmlns:a16="http://schemas.microsoft.com/office/drawing/2014/main" id="{9A8CBEC4-5695-479C-9AC6-B5310C70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45" y="1301261"/>
            <a:ext cx="3758866" cy="268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16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C563C2E-4A9B-4841-BCD3-789734F2E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C412D-FE8F-475D-9AA9-9862C3405B8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7459001" cy="4065600"/>
          </a:xfrm>
        </p:spPr>
        <p:txBody>
          <a:bodyPr/>
          <a:lstStyle/>
          <a:p>
            <a:pPr marL="114300" indent="0">
              <a:buNone/>
            </a:pPr>
            <a:r>
              <a:rPr lang="en-AU" sz="2800" dirty="0"/>
              <a:t>This is called sex linked inheritance</a:t>
            </a:r>
          </a:p>
          <a:p>
            <a:pPr marL="114300" indent="0">
              <a:buNone/>
            </a:pPr>
            <a:endParaRPr lang="en-AU" sz="2800" dirty="0"/>
          </a:p>
          <a:p>
            <a:pPr marL="114300" indent="0">
              <a:buNone/>
            </a:pPr>
            <a:r>
              <a:rPr lang="en-AU" sz="2800" dirty="0"/>
              <a:t>If the gene is on the X chromosome = </a:t>
            </a:r>
            <a:r>
              <a:rPr lang="en-AU" sz="2800" b="1" dirty="0"/>
              <a:t>X linked</a:t>
            </a:r>
          </a:p>
          <a:p>
            <a:pPr marL="114300" indent="0">
              <a:buNone/>
            </a:pPr>
            <a:r>
              <a:rPr lang="en-AU" sz="2800" dirty="0"/>
              <a:t>If the gene is on the Y chromosome = </a:t>
            </a:r>
            <a:r>
              <a:rPr lang="en-AU" sz="2800" b="1" dirty="0"/>
              <a:t>Y linked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26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E200E-E947-4CEA-9112-4679A0F48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6E027-63A1-4863-9DF5-19F040D378A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Chromosomes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Males- XY</a:t>
            </a:r>
          </a:p>
          <a:p>
            <a:pPr marL="114300" indent="0">
              <a:buNone/>
            </a:pPr>
            <a:r>
              <a:rPr lang="en-AU" dirty="0"/>
              <a:t>Females- XX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We describe with a trait that is sex linked as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baseline="30000" dirty="0"/>
          </a:p>
          <a:p>
            <a:pPr marL="114300" indent="0">
              <a:buNone/>
            </a:pP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baseline="30000" dirty="0"/>
              <a:t>B </a:t>
            </a:r>
            <a:r>
              <a:rPr lang="en-AU" dirty="0"/>
              <a:t>is the dominant trait</a:t>
            </a:r>
          </a:p>
          <a:p>
            <a:pPr marL="114300" indent="0">
              <a:buNone/>
            </a:pPr>
            <a:r>
              <a:rPr lang="en-AU" baseline="30000" dirty="0"/>
              <a:t>B</a:t>
            </a:r>
            <a:r>
              <a:rPr lang="en-AU" dirty="0"/>
              <a:t> is the recessive trait</a:t>
            </a:r>
          </a:p>
          <a:p>
            <a:pPr marL="114300" indent="0">
              <a:buNone/>
            </a:pPr>
            <a:r>
              <a:rPr lang="en-AU" dirty="0"/>
              <a:t>X and Y are the chromosomes</a:t>
            </a:r>
          </a:p>
        </p:txBody>
      </p:sp>
    </p:spTree>
    <p:extLst>
      <p:ext uri="{BB962C8B-B14F-4D97-AF65-F5344CB8AC3E}">
        <p14:creationId xmlns:p14="http://schemas.microsoft.com/office/powerpoint/2010/main" val="190654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2F0D9B-569B-45D9-B0B8-A6FA14DA4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17870-AF52-43DA-9D2D-8332C2C4056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Sex linked traits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For a female to inherit a trait they need to inherit 2 of the alleles. Males only have 1 Y chromosome so they only need one of the alleles (passed on from their mother).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0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BFAAB6-BF0A-4923-A5A3-A5239C5B2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6AA-DFF6-420C-B8BA-65C80095D6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Being colour blind is an X linked recessive trait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Phillip-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Sandra-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dirty="0"/>
              <a:t>Here both carry the trait (Sandra is not affected)</a:t>
            </a:r>
          </a:p>
          <a:p>
            <a:pPr marL="114300" indent="0">
              <a:buNone/>
            </a:pPr>
            <a:r>
              <a:rPr lang="en-AU" dirty="0"/>
              <a:t>	</a:t>
            </a:r>
          </a:p>
          <a:p>
            <a:pPr marL="114300" indent="0">
              <a:buNone/>
            </a:pPr>
            <a:r>
              <a:rPr lang="en-US" dirty="0"/>
              <a:t>		X</a:t>
            </a:r>
            <a:r>
              <a:rPr lang="en-US" baseline="30000" dirty="0"/>
              <a:t>B		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9E786-2FA3-4E0C-89A6-A72AEF38A9B9}"/>
              </a:ext>
            </a:extLst>
          </p:cNvPr>
          <p:cNvGrpSpPr/>
          <p:nvPr/>
        </p:nvGrpSpPr>
        <p:grpSpPr>
          <a:xfrm>
            <a:off x="6061230" y="1517401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83CE0-463D-4B32-99F3-34D387799647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987D22-870F-4EAE-A082-ECCB17B7C3BA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4445B6-0649-4B12-915D-016D04884C70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DD615F-D1FB-4986-834E-C3F0AFA00B7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FD291-C4C3-41B7-AD33-5282B69BF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4415B-54FD-4F2D-B705-AE4E0EE2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AAC36C-1BFC-4643-90FB-44E20E0706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00B98-CD20-4D42-B3F1-B17623E36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6B9F2-02C3-4663-9F4A-A1BCBFEA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C2B414-BCD2-4365-912E-72598FF082BE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D6436-B140-4498-A064-AE09B38FE1DE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5641D2-093D-4911-B159-8CE54DB62520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2172C0-B118-4A30-8969-CBDFACF44D48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6C47D-76B6-4B34-B717-8333E6A71DFC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7100F-377D-404D-924B-3607101C1153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25214-99CC-4667-8F23-4CB369B1847B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1DE3E-E2CA-45B7-8571-883DD8F4DE18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E402F53-B2A8-4720-AC0E-DBA0344A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93803"/>
              </p:ext>
            </p:extLst>
          </p:nvPr>
        </p:nvGraphicFramePr>
        <p:xfrm>
          <a:off x="1544124" y="3388264"/>
          <a:ext cx="3799082" cy="1683394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1899541">
                  <a:extLst>
                    <a:ext uri="{9D8B030D-6E8A-4147-A177-3AD203B41FA5}">
                      <a16:colId xmlns:a16="http://schemas.microsoft.com/office/drawing/2014/main" val="2694331261"/>
                    </a:ext>
                  </a:extLst>
                </a:gridCol>
                <a:gridCol w="1899541">
                  <a:extLst>
                    <a:ext uri="{9D8B030D-6E8A-4147-A177-3AD203B41FA5}">
                      <a16:colId xmlns:a16="http://schemas.microsoft.com/office/drawing/2014/main" val="1972245311"/>
                    </a:ext>
                  </a:extLst>
                </a:gridCol>
              </a:tblGrid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665"/>
                  </a:ext>
                </a:extLst>
              </a:tr>
              <a:tr h="841697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56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BFAAB6-BF0A-4923-A5A3-A5239C5B2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6AA-DFF6-420C-B8BA-65C80095D6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Being colour blind is an X linked recessive trait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Phillip-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Sandra-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dirty="0"/>
              <a:t>Here both carry the trait (Sandra is not affected)</a:t>
            </a:r>
          </a:p>
          <a:p>
            <a:pPr marL="114300" indent="0">
              <a:buNone/>
            </a:pPr>
            <a:r>
              <a:rPr lang="en-AU" dirty="0"/>
              <a:t>	</a:t>
            </a:r>
          </a:p>
          <a:p>
            <a:pPr marL="114300" indent="0">
              <a:buNone/>
            </a:pPr>
            <a:r>
              <a:rPr lang="en-US" dirty="0"/>
              <a:t>		X</a:t>
            </a:r>
            <a:r>
              <a:rPr lang="en-US" baseline="30000" dirty="0"/>
              <a:t>B		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9E786-2FA3-4E0C-89A6-A72AEF38A9B9}"/>
              </a:ext>
            </a:extLst>
          </p:cNvPr>
          <p:cNvGrpSpPr/>
          <p:nvPr/>
        </p:nvGrpSpPr>
        <p:grpSpPr>
          <a:xfrm>
            <a:off x="6061230" y="1517401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83CE0-463D-4B32-99F3-34D387799647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987D22-870F-4EAE-A082-ECCB17B7C3BA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4445B6-0649-4B12-915D-016D04884C70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DD615F-D1FB-4986-834E-C3F0AFA00B7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FD291-C4C3-41B7-AD33-5282B69BF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4415B-54FD-4F2D-B705-AE4E0EE2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AAC36C-1BFC-4643-90FB-44E20E0706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00B98-CD20-4D42-B3F1-B17623E36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6B9F2-02C3-4663-9F4A-A1BCBFEA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C2B414-BCD2-4365-912E-72598FF082BE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D6436-B140-4498-A064-AE09B38FE1DE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5641D2-093D-4911-B159-8CE54DB62520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2172C0-B118-4A30-8969-CBDFACF44D48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6C47D-76B6-4B34-B717-8333E6A71DFC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7100F-377D-404D-924B-3607101C1153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25214-99CC-4667-8F23-4CB369B1847B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1DE3E-E2CA-45B7-8571-883DD8F4DE18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E402F53-B2A8-4720-AC0E-DBA0344AA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90264"/>
              </p:ext>
            </p:extLst>
          </p:nvPr>
        </p:nvGraphicFramePr>
        <p:xfrm>
          <a:off x="1544124" y="3388264"/>
          <a:ext cx="3799082" cy="1683394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1899541">
                  <a:extLst>
                    <a:ext uri="{9D8B030D-6E8A-4147-A177-3AD203B41FA5}">
                      <a16:colId xmlns:a16="http://schemas.microsoft.com/office/drawing/2014/main" val="2694331261"/>
                    </a:ext>
                  </a:extLst>
                </a:gridCol>
                <a:gridCol w="1899541">
                  <a:extLst>
                    <a:ext uri="{9D8B030D-6E8A-4147-A177-3AD203B41FA5}">
                      <a16:colId xmlns:a16="http://schemas.microsoft.com/office/drawing/2014/main" val="1972245311"/>
                    </a:ext>
                  </a:extLst>
                </a:gridCol>
              </a:tblGrid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AU" sz="200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r>
                        <a:rPr lang="en-AU" sz="2000" baseline="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665"/>
                  </a:ext>
                </a:extLst>
              </a:tr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baseline="0" dirty="0"/>
                        <a:t>X</a:t>
                      </a:r>
                      <a:r>
                        <a:rPr lang="en-US" sz="2000" baseline="30000" dirty="0"/>
                        <a:t>B</a:t>
                      </a:r>
                      <a:r>
                        <a:rPr lang="en-US" sz="2000" baseline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591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BFAAB6-BF0A-4923-A5A3-A5239C5B2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6AA-DFF6-420C-B8BA-65C80095D6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Being colour blind is an X linked recessive trait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Phillip-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Sandra-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dirty="0"/>
              <a:t>1. Which of the boxes has the colour blind trait?</a:t>
            </a:r>
          </a:p>
          <a:p>
            <a:pPr marL="114300" indent="0">
              <a:buNone/>
            </a:pPr>
            <a:r>
              <a:rPr lang="en-AU" dirty="0"/>
              <a:t>	</a:t>
            </a:r>
          </a:p>
          <a:p>
            <a:pPr marL="114300" indent="0">
              <a:buNone/>
            </a:pPr>
            <a:r>
              <a:rPr lang="en-US" dirty="0"/>
              <a:t>		X</a:t>
            </a:r>
            <a:r>
              <a:rPr lang="en-US" baseline="30000" dirty="0"/>
              <a:t>B		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9E786-2FA3-4E0C-89A6-A72AEF38A9B9}"/>
              </a:ext>
            </a:extLst>
          </p:cNvPr>
          <p:cNvGrpSpPr/>
          <p:nvPr/>
        </p:nvGrpSpPr>
        <p:grpSpPr>
          <a:xfrm>
            <a:off x="6061230" y="1517401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83CE0-463D-4B32-99F3-34D387799647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987D22-870F-4EAE-A082-ECCB17B7C3BA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4445B6-0649-4B12-915D-016D04884C70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DD615F-D1FB-4986-834E-C3F0AFA00B7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FD291-C4C3-41B7-AD33-5282B69BF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4415B-54FD-4F2D-B705-AE4E0EE2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AAC36C-1BFC-4643-90FB-44E20E0706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00B98-CD20-4D42-B3F1-B17623E36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6B9F2-02C3-4663-9F4A-A1BCBFEA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C2B414-BCD2-4365-912E-72598FF082BE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D6436-B140-4498-A064-AE09B38FE1DE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5641D2-093D-4911-B159-8CE54DB62520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2172C0-B118-4A30-8969-CBDFACF44D48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6C47D-76B6-4B34-B717-8333E6A71DFC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7100F-377D-404D-924B-3607101C1153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25214-99CC-4667-8F23-4CB369B1847B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1DE3E-E2CA-45B7-8571-883DD8F4DE18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E402F53-B2A8-4720-AC0E-DBA0344AA301}"/>
              </a:ext>
            </a:extLst>
          </p:cNvPr>
          <p:cNvGraphicFramePr>
            <a:graphicFrameLocks noGrp="1"/>
          </p:cNvGraphicFramePr>
          <p:nvPr/>
        </p:nvGraphicFramePr>
        <p:xfrm>
          <a:off x="1544124" y="3388264"/>
          <a:ext cx="3799082" cy="1683394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1899541">
                  <a:extLst>
                    <a:ext uri="{9D8B030D-6E8A-4147-A177-3AD203B41FA5}">
                      <a16:colId xmlns:a16="http://schemas.microsoft.com/office/drawing/2014/main" val="2694331261"/>
                    </a:ext>
                  </a:extLst>
                </a:gridCol>
                <a:gridCol w="1899541">
                  <a:extLst>
                    <a:ext uri="{9D8B030D-6E8A-4147-A177-3AD203B41FA5}">
                      <a16:colId xmlns:a16="http://schemas.microsoft.com/office/drawing/2014/main" val="1972245311"/>
                    </a:ext>
                  </a:extLst>
                </a:gridCol>
              </a:tblGrid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AU" sz="200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r>
                        <a:rPr lang="en-AU" sz="2000" baseline="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665"/>
                  </a:ext>
                </a:extLst>
              </a:tr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baseline="0" dirty="0"/>
                        <a:t>X</a:t>
                      </a:r>
                      <a:r>
                        <a:rPr lang="en-US" sz="2000" baseline="30000" dirty="0"/>
                        <a:t>B</a:t>
                      </a:r>
                      <a:r>
                        <a:rPr lang="en-US" sz="2000" baseline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769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BFAAB6-BF0A-4923-A5A3-A5239C5B2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6AA-DFF6-420C-B8BA-65C80095D6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Being colour blind is an X linked recessive trait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Phillip-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Sandra-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dirty="0"/>
              <a:t>2. Which of the boxes are male or female?</a:t>
            </a:r>
          </a:p>
          <a:p>
            <a:pPr marL="114300" indent="0">
              <a:buNone/>
            </a:pPr>
            <a:r>
              <a:rPr lang="en-AU" dirty="0"/>
              <a:t>	</a:t>
            </a:r>
          </a:p>
          <a:p>
            <a:pPr marL="114300" indent="0">
              <a:buNone/>
            </a:pPr>
            <a:r>
              <a:rPr lang="en-US" dirty="0"/>
              <a:t>		X</a:t>
            </a:r>
            <a:r>
              <a:rPr lang="en-US" baseline="30000" dirty="0"/>
              <a:t>B		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9E786-2FA3-4E0C-89A6-A72AEF38A9B9}"/>
              </a:ext>
            </a:extLst>
          </p:cNvPr>
          <p:cNvGrpSpPr/>
          <p:nvPr/>
        </p:nvGrpSpPr>
        <p:grpSpPr>
          <a:xfrm>
            <a:off x="6061230" y="1517401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83CE0-463D-4B32-99F3-34D387799647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987D22-870F-4EAE-A082-ECCB17B7C3BA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4445B6-0649-4B12-915D-016D04884C70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DD615F-D1FB-4986-834E-C3F0AFA00B7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FD291-C4C3-41B7-AD33-5282B69BF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4415B-54FD-4F2D-B705-AE4E0EE2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AAC36C-1BFC-4643-90FB-44E20E0706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00B98-CD20-4D42-B3F1-B17623E36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6B9F2-02C3-4663-9F4A-A1BCBFEA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C2B414-BCD2-4365-912E-72598FF082BE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D6436-B140-4498-A064-AE09B38FE1DE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5641D2-093D-4911-B159-8CE54DB62520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2172C0-B118-4A30-8969-CBDFACF44D48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6C47D-76B6-4B34-B717-8333E6A71DFC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7100F-377D-404D-924B-3607101C1153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25214-99CC-4667-8F23-4CB369B1847B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1DE3E-E2CA-45B7-8571-883DD8F4DE18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E402F53-B2A8-4720-AC0E-DBA0344AA301}"/>
              </a:ext>
            </a:extLst>
          </p:cNvPr>
          <p:cNvGraphicFramePr>
            <a:graphicFrameLocks noGrp="1"/>
          </p:cNvGraphicFramePr>
          <p:nvPr/>
        </p:nvGraphicFramePr>
        <p:xfrm>
          <a:off x="1544124" y="3388264"/>
          <a:ext cx="3799082" cy="1683394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1899541">
                  <a:extLst>
                    <a:ext uri="{9D8B030D-6E8A-4147-A177-3AD203B41FA5}">
                      <a16:colId xmlns:a16="http://schemas.microsoft.com/office/drawing/2014/main" val="2694331261"/>
                    </a:ext>
                  </a:extLst>
                </a:gridCol>
                <a:gridCol w="1899541">
                  <a:extLst>
                    <a:ext uri="{9D8B030D-6E8A-4147-A177-3AD203B41FA5}">
                      <a16:colId xmlns:a16="http://schemas.microsoft.com/office/drawing/2014/main" val="1972245311"/>
                    </a:ext>
                  </a:extLst>
                </a:gridCol>
              </a:tblGrid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AU" sz="200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r>
                        <a:rPr lang="en-AU" sz="2000" baseline="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665"/>
                  </a:ext>
                </a:extLst>
              </a:tr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baseline="0" dirty="0"/>
                        <a:t>X</a:t>
                      </a:r>
                      <a:r>
                        <a:rPr lang="en-US" sz="2000" baseline="30000" dirty="0"/>
                        <a:t>B</a:t>
                      </a:r>
                      <a:r>
                        <a:rPr lang="en-US" sz="2000" baseline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925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BFAAB6-BF0A-4923-A5A3-A5239C5B2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We are learning about how pedigree charts represent sex linked traits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A16AA-DFF6-420C-B8BA-65C80095D66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Being colour blind is an X linked recessive trait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Phillip-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Y</a:t>
            </a:r>
            <a:endParaRPr lang="en-AU" dirty="0"/>
          </a:p>
          <a:p>
            <a:pPr marL="114300" indent="0">
              <a:buNone/>
            </a:pPr>
            <a:r>
              <a:rPr lang="en-AU" dirty="0"/>
              <a:t>Sandra- 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r>
              <a:rPr lang="en-AU" dirty="0" err="1"/>
              <a:t>X</a:t>
            </a:r>
            <a:r>
              <a:rPr lang="en-AU" baseline="30000" dirty="0" err="1"/>
              <a:t>b</a:t>
            </a:r>
            <a:endParaRPr lang="en-AU" baseline="30000" dirty="0"/>
          </a:p>
          <a:p>
            <a:pPr marL="114300" indent="0">
              <a:buNone/>
            </a:pPr>
            <a:endParaRPr lang="en-AU" baseline="30000" dirty="0"/>
          </a:p>
          <a:p>
            <a:pPr marL="114300" indent="0">
              <a:buNone/>
            </a:pPr>
            <a:r>
              <a:rPr lang="en-AU" dirty="0"/>
              <a:t>3. Based on the pedigree write the X linked trait each child received</a:t>
            </a:r>
          </a:p>
          <a:p>
            <a:pPr marL="114300" indent="0">
              <a:buNone/>
            </a:pPr>
            <a:r>
              <a:rPr lang="en-AU" dirty="0"/>
              <a:t>	</a:t>
            </a:r>
          </a:p>
          <a:p>
            <a:pPr marL="114300" indent="0">
              <a:buNone/>
            </a:pPr>
            <a:r>
              <a:rPr lang="en-US" dirty="0"/>
              <a:t>		X</a:t>
            </a:r>
            <a:r>
              <a:rPr lang="en-US" baseline="30000" dirty="0"/>
              <a:t>B		</a:t>
            </a: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 err="1"/>
              <a:t>X</a:t>
            </a:r>
            <a:r>
              <a:rPr lang="en-US" baseline="30000" dirty="0" err="1"/>
              <a:t>b</a:t>
            </a: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endParaRPr lang="en-US" baseline="30000" dirty="0"/>
          </a:p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89E786-2FA3-4E0C-89A6-A72AEF38A9B9}"/>
              </a:ext>
            </a:extLst>
          </p:cNvPr>
          <p:cNvGrpSpPr/>
          <p:nvPr/>
        </p:nvGrpSpPr>
        <p:grpSpPr>
          <a:xfrm>
            <a:off x="6061230" y="1517401"/>
            <a:ext cx="2588891" cy="1934679"/>
            <a:chOff x="4415311" y="2914300"/>
            <a:chExt cx="2588891" cy="193467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8C83CE0-463D-4B32-99F3-34D387799647}"/>
                </a:ext>
              </a:extLst>
            </p:cNvPr>
            <p:cNvGrpSpPr/>
            <p:nvPr/>
          </p:nvGrpSpPr>
          <p:grpSpPr>
            <a:xfrm>
              <a:off x="4747334" y="2914300"/>
              <a:ext cx="2021860" cy="903657"/>
              <a:chOff x="3298874" y="3527666"/>
              <a:chExt cx="2021860" cy="90365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8987D22-870F-4EAE-A082-ECCB17B7C3BA}"/>
                  </a:ext>
                </a:extLst>
              </p:cNvPr>
              <p:cNvSpPr/>
              <p:nvPr/>
            </p:nvSpPr>
            <p:spPr>
              <a:xfrm>
                <a:off x="3298874" y="3556466"/>
                <a:ext cx="524394" cy="55700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14445B6-0649-4B12-915D-016D04884C70}"/>
                  </a:ext>
                </a:extLst>
              </p:cNvPr>
              <p:cNvSpPr/>
              <p:nvPr/>
            </p:nvSpPr>
            <p:spPr>
              <a:xfrm>
                <a:off x="4705643" y="3527666"/>
                <a:ext cx="615091" cy="585804"/>
              </a:xfrm>
              <a:prstGeom prst="ellipse">
                <a:avLst/>
              </a:prstGeom>
              <a:noFill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DD615F-D1FB-4986-834E-C3F0AFA00B74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3823268" y="3834968"/>
                <a:ext cx="88237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3FD291-C4C3-41B7-AD33-5282B69BF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55" y="3842921"/>
                <a:ext cx="0" cy="58840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E14415B-54FD-4F2D-B705-AE4E0EE2A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200779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2AAC36C-1BFC-4643-90FB-44E20E0706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7508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00B98-CD20-4D42-B3F1-B17623E36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1404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E6B9F2-02C3-4663-9F4A-A1BCBFEA576D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00" y="3817957"/>
              <a:ext cx="0" cy="4452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C2B414-BCD2-4365-912E-72598FF082BE}"/>
                </a:ext>
              </a:extLst>
            </p:cNvPr>
            <p:cNvSpPr/>
            <p:nvPr/>
          </p:nvSpPr>
          <p:spPr>
            <a:xfrm>
              <a:off x="4415311" y="4263175"/>
              <a:ext cx="524394" cy="5570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99D6436-B140-4498-A064-AE09B38FE1DE}"/>
                </a:ext>
              </a:extLst>
            </p:cNvPr>
            <p:cNvSpPr/>
            <p:nvPr/>
          </p:nvSpPr>
          <p:spPr>
            <a:xfrm>
              <a:off x="6479808" y="4263175"/>
              <a:ext cx="524394" cy="557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5641D2-093D-4911-B159-8CE54DB62520}"/>
                </a:ext>
              </a:extLst>
            </p:cNvPr>
            <p:cNvSpPr/>
            <p:nvPr/>
          </p:nvSpPr>
          <p:spPr>
            <a:xfrm>
              <a:off x="5430562" y="4263175"/>
              <a:ext cx="615091" cy="5858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32172C0-B118-4A30-8969-CBDFACF44D48}"/>
              </a:ext>
            </a:extLst>
          </p:cNvPr>
          <p:cNvSpPr txBox="1"/>
          <p:nvPr/>
        </p:nvSpPr>
        <p:spPr>
          <a:xfrm>
            <a:off x="6210302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Phillip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6C47D-76B6-4B34-B717-8333E6A71DFC}"/>
              </a:ext>
            </a:extLst>
          </p:cNvPr>
          <p:cNvSpPr txBox="1"/>
          <p:nvPr/>
        </p:nvSpPr>
        <p:spPr>
          <a:xfrm>
            <a:off x="7641297" y="114799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Sandra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A7100F-377D-404D-924B-3607101C1153}"/>
              </a:ext>
            </a:extLst>
          </p:cNvPr>
          <p:cNvSpPr txBox="1"/>
          <p:nvPr/>
        </p:nvSpPr>
        <p:spPr>
          <a:xfrm>
            <a:off x="5862497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A25214-99CC-4667-8F23-4CB369B1847B}"/>
              </a:ext>
            </a:extLst>
          </p:cNvPr>
          <p:cNvSpPr txBox="1"/>
          <p:nvPr/>
        </p:nvSpPr>
        <p:spPr>
          <a:xfrm>
            <a:off x="6984805" y="3495138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Jessica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1DE3E-E2CA-45B7-8571-883DD8F4DE18}"/>
              </a:ext>
            </a:extLst>
          </p:cNvPr>
          <p:cNvSpPr txBox="1"/>
          <p:nvPr/>
        </p:nvSpPr>
        <p:spPr>
          <a:xfrm>
            <a:off x="8116294" y="3470053"/>
            <a:ext cx="949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Dave</a:t>
            </a:r>
            <a:endParaRPr lang="en-US" dirty="0"/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8E402F53-B2A8-4720-AC0E-DBA0344AA301}"/>
              </a:ext>
            </a:extLst>
          </p:cNvPr>
          <p:cNvGraphicFramePr>
            <a:graphicFrameLocks noGrp="1"/>
          </p:cNvGraphicFramePr>
          <p:nvPr/>
        </p:nvGraphicFramePr>
        <p:xfrm>
          <a:off x="1544124" y="3388264"/>
          <a:ext cx="3799082" cy="1683394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1899541">
                  <a:extLst>
                    <a:ext uri="{9D8B030D-6E8A-4147-A177-3AD203B41FA5}">
                      <a16:colId xmlns:a16="http://schemas.microsoft.com/office/drawing/2014/main" val="2694331261"/>
                    </a:ext>
                  </a:extLst>
                </a:gridCol>
                <a:gridCol w="1899541">
                  <a:extLst>
                    <a:ext uri="{9D8B030D-6E8A-4147-A177-3AD203B41FA5}">
                      <a16:colId xmlns:a16="http://schemas.microsoft.com/office/drawing/2014/main" val="1972245311"/>
                    </a:ext>
                  </a:extLst>
                </a:gridCol>
              </a:tblGrid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AU" sz="200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r>
                        <a:rPr lang="en-AU" sz="2000" baseline="0" dirty="0" err="1"/>
                        <a:t>X</a:t>
                      </a:r>
                      <a:r>
                        <a:rPr lang="en-AU" sz="2000" baseline="30000" dirty="0" err="1"/>
                        <a:t>b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64665"/>
                  </a:ext>
                </a:extLst>
              </a:tr>
              <a:tr h="841697"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baseline="0" dirty="0"/>
                        <a:t>X</a:t>
                      </a:r>
                      <a:r>
                        <a:rPr lang="en-US" sz="2000" baseline="30000" dirty="0"/>
                        <a:t>B</a:t>
                      </a:r>
                      <a:r>
                        <a:rPr lang="en-US" sz="2000" baseline="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/>
                    </a:p>
                    <a:p>
                      <a:r>
                        <a:rPr lang="en-US" sz="2000" dirty="0" err="1"/>
                        <a:t>X</a:t>
                      </a:r>
                      <a:r>
                        <a:rPr lang="en-US" sz="2000" baseline="30000" dirty="0" err="1"/>
                        <a:t>b</a:t>
                      </a:r>
                      <a:r>
                        <a:rPr lang="en-US" sz="2000" baseline="0" dirty="0" err="1"/>
                        <a:t>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1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6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1EA754-FF0C-49E6-AB7A-1614BC76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49" y="566200"/>
            <a:ext cx="6851935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______________ cells have 2 chromosomes in each daughter cell.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______________ cells have 1 chromosome in each daughter cell.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7191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read pedigree charts to identify affected individuals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24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2400" baseline="30000" dirty="0"/>
              <a:t>I can use </a:t>
            </a:r>
            <a:r>
              <a:rPr lang="en-AU" sz="2400" baseline="30000" dirty="0" err="1"/>
              <a:t>punnett</a:t>
            </a:r>
            <a:r>
              <a:rPr lang="en-AU" sz="2400" baseline="30000" dirty="0"/>
              <a:t> squares to predict X linked inheritance</a:t>
            </a:r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000" dirty="0"/>
              <a:t>We are learning about how pedigree charts represent sex linked traits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1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243C7B-0821-44FC-8371-F4048264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6521344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___________ produces two identical copies (to the parent cell).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___________ produces two different copies (to the parent cell).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5095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00C34-66AE-4846-A17D-54AF9064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7984384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______________ happens in any non sex cell</a:t>
            </a:r>
            <a:r>
              <a:rPr lang="en-US" sz="3000" dirty="0"/>
              <a:t>.</a:t>
            </a:r>
          </a:p>
          <a:p>
            <a:pPr marL="114300" indent="0">
              <a:buNone/>
            </a:pPr>
            <a:endParaRPr lang="en-US" sz="3000" dirty="0"/>
          </a:p>
          <a:p>
            <a:pPr marL="114300" indent="0">
              <a:buNone/>
            </a:pPr>
            <a:r>
              <a:rPr lang="en-US" sz="3000" dirty="0"/>
              <a:t>___________ happens only in sex cells.</a:t>
            </a:r>
            <a:endParaRPr lang="en-AU" sz="3000" dirty="0"/>
          </a:p>
        </p:txBody>
      </p:sp>
    </p:spTree>
    <p:extLst>
      <p:ext uri="{BB962C8B-B14F-4D97-AF65-F5344CB8AC3E}">
        <p14:creationId xmlns:p14="http://schemas.microsoft.com/office/powerpoint/2010/main" val="415450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F0557-FE4C-46A4-9650-B8BA0700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49" y="566200"/>
            <a:ext cx="7280999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A ______________ gene is the more </a:t>
            </a:r>
            <a:r>
              <a:rPr lang="en-AU" sz="3000" b="1" dirty="0"/>
              <a:t>powerful </a:t>
            </a:r>
            <a:r>
              <a:rPr lang="en-AU" sz="3000" dirty="0"/>
              <a:t>one that overrides the effect of the other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A _______________ gene is the weaker gene that is often overpowered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853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78F71-D38C-4A86-A922-BAC5112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dirty="0"/>
              <a:t>An allele is _______________________.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3580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3EB6D0-D564-4C80-8975-D955FC25D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3000" dirty="0"/>
              <a:t>Heterozygous means ____________________.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Homozygous means ________________________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432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F67C19-CEFE-4CE0-A9B0-33E18AF5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49" y="566200"/>
            <a:ext cx="7105153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3000" dirty="0"/>
              <a:t>TT is _____________  __________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/>
              <a:t>Tt is _________________</a:t>
            </a:r>
          </a:p>
          <a:p>
            <a:pPr marL="114300" indent="0">
              <a:buNone/>
            </a:pPr>
            <a:endParaRPr lang="en-AU" sz="3000" dirty="0"/>
          </a:p>
          <a:p>
            <a:pPr marL="114300" indent="0">
              <a:buNone/>
            </a:pPr>
            <a:r>
              <a:rPr lang="en-AU" sz="3000" dirty="0" err="1"/>
              <a:t>tt</a:t>
            </a:r>
            <a:r>
              <a:rPr lang="en-AU" sz="3000" dirty="0"/>
              <a:t> is _____________ _________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298342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B99C2-81FA-4AAA-8C74-6AAF2C1A41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9AEFA-1CEB-4BBC-941F-6C5C46B1EE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785991-723C-4075-A941-EA6D45D59B8B}"/>
</file>

<file path=docProps/app.xml><?xml version="1.0" encoding="utf-8"?>
<Properties xmlns="http://schemas.openxmlformats.org/officeDocument/2006/extended-properties" xmlns:vt="http://schemas.openxmlformats.org/officeDocument/2006/docPropsVTypes">
  <Template>EI template.pptx</Template>
  <TotalTime>65</TotalTime>
  <Words>837</Words>
  <Application>Microsoft Office PowerPoint</Application>
  <PresentationFormat>On-screen Show (16:9)</PresentationFormat>
  <Paragraphs>233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how pedigree charts represent sex linked traits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how pedigree charts represent sex linked traits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 Leanne [Southern River College]</dc:creator>
  <cp:lastModifiedBy>WARD Leanne [Southern River College]</cp:lastModifiedBy>
  <cp:revision>10</cp:revision>
  <dcterms:created xsi:type="dcterms:W3CDTF">2021-02-21T08:52:55Z</dcterms:created>
  <dcterms:modified xsi:type="dcterms:W3CDTF">2021-03-18T06:34:51Z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