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66" r:id="rId2"/>
    <p:sldId id="269" r:id="rId3"/>
    <p:sldId id="471" r:id="rId4"/>
    <p:sldId id="494" r:id="rId5"/>
    <p:sldId id="498" r:id="rId6"/>
    <p:sldId id="499" r:id="rId7"/>
    <p:sldId id="495" r:id="rId8"/>
    <p:sldId id="500" r:id="rId9"/>
    <p:sldId id="501" r:id="rId10"/>
    <p:sldId id="502" r:id="rId11"/>
    <p:sldId id="503" r:id="rId12"/>
    <p:sldId id="496" r:id="rId13"/>
    <p:sldId id="505" r:id="rId14"/>
    <p:sldId id="507" r:id="rId15"/>
    <p:sldId id="506" r:id="rId16"/>
    <p:sldId id="508" r:id="rId17"/>
    <p:sldId id="510" r:id="rId18"/>
    <p:sldId id="511" r:id="rId19"/>
    <p:sldId id="516" r:id="rId20"/>
    <p:sldId id="512" r:id="rId21"/>
    <p:sldId id="513" r:id="rId22"/>
    <p:sldId id="514" r:id="rId23"/>
    <p:sldId id="515" r:id="rId24"/>
    <p:sldId id="504" r:id="rId25"/>
    <p:sldId id="497" r:id="rId26"/>
    <p:sldId id="46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892" autoAdjust="0"/>
    <p:restoredTop sz="91069" autoAdjust="0"/>
  </p:normalViewPr>
  <p:slideViewPr>
    <p:cSldViewPr snapToGrid="0">
      <p:cViewPr>
        <p:scale>
          <a:sx n="59" d="100"/>
          <a:sy n="59" d="100"/>
        </p:scale>
        <p:origin x="509" y="22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customXml" Target="../customXml/item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customXml" Target="../customXml/item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35" Type="http://schemas.openxmlformats.org/officeDocument/2006/relationships/customXml" Target="../customXml/item3.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87F52D1-0C30-4718-BE3E-E4D5B9B5D6F6}" type="datetimeFigureOut">
              <a:rPr lang="en-GB" smtClean="0"/>
              <a:t>15/02/2022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0D7C12-5AC3-4EF8-A13B-0CF271A582BA}" type="slidenum">
              <a:rPr lang="en-GB" smtClean="0"/>
              <a:t>‹#›</a:t>
            </a:fld>
            <a:endParaRPr lang="en-GB"/>
          </a:p>
        </p:txBody>
      </p:sp>
    </p:spTree>
    <p:extLst>
      <p:ext uri="{BB962C8B-B14F-4D97-AF65-F5344CB8AC3E}">
        <p14:creationId xmlns:p14="http://schemas.microsoft.com/office/powerpoint/2010/main" val="15384522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0D7C12-5AC3-4EF8-A13B-0CF271A582BA}" type="slidenum">
              <a:rPr lang="en-GB" smtClean="0"/>
              <a:t>4</a:t>
            </a:fld>
            <a:endParaRPr lang="en-GB"/>
          </a:p>
        </p:txBody>
      </p:sp>
    </p:spTree>
    <p:extLst>
      <p:ext uri="{BB962C8B-B14F-4D97-AF65-F5344CB8AC3E}">
        <p14:creationId xmlns:p14="http://schemas.microsoft.com/office/powerpoint/2010/main" val="27501577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0D7C12-5AC3-4EF8-A13B-0CF271A582BA}" type="slidenum">
              <a:rPr lang="en-GB" smtClean="0"/>
              <a:t>5</a:t>
            </a:fld>
            <a:endParaRPr lang="en-GB"/>
          </a:p>
        </p:txBody>
      </p:sp>
    </p:spTree>
    <p:extLst>
      <p:ext uri="{BB962C8B-B14F-4D97-AF65-F5344CB8AC3E}">
        <p14:creationId xmlns:p14="http://schemas.microsoft.com/office/powerpoint/2010/main" val="22212555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0D7C12-5AC3-4EF8-A13B-0CF271A582BA}" type="slidenum">
              <a:rPr lang="en-GB" smtClean="0"/>
              <a:t>6</a:t>
            </a:fld>
            <a:endParaRPr lang="en-GB"/>
          </a:p>
        </p:txBody>
      </p:sp>
    </p:spTree>
    <p:extLst>
      <p:ext uri="{BB962C8B-B14F-4D97-AF65-F5344CB8AC3E}">
        <p14:creationId xmlns:p14="http://schemas.microsoft.com/office/powerpoint/2010/main" val="773469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0D7C12-5AC3-4EF8-A13B-0CF271A582BA}" type="slidenum">
              <a:rPr lang="en-GB" smtClean="0"/>
              <a:t>8</a:t>
            </a:fld>
            <a:endParaRPr lang="en-GB"/>
          </a:p>
        </p:txBody>
      </p:sp>
    </p:spTree>
    <p:extLst>
      <p:ext uri="{BB962C8B-B14F-4D97-AF65-F5344CB8AC3E}">
        <p14:creationId xmlns:p14="http://schemas.microsoft.com/office/powerpoint/2010/main" val="364843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0D7C12-5AC3-4EF8-A13B-0CF271A582BA}" type="slidenum">
              <a:rPr lang="en-GB" smtClean="0"/>
              <a:t>11</a:t>
            </a:fld>
            <a:endParaRPr lang="en-GB"/>
          </a:p>
        </p:txBody>
      </p:sp>
    </p:spTree>
    <p:extLst>
      <p:ext uri="{BB962C8B-B14F-4D97-AF65-F5344CB8AC3E}">
        <p14:creationId xmlns:p14="http://schemas.microsoft.com/office/powerpoint/2010/main" val="32496480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CC0D7C12-5AC3-4EF8-A13B-0CF271A582BA}" type="slidenum">
              <a:rPr lang="en-GB" smtClean="0"/>
              <a:t>19</a:t>
            </a:fld>
            <a:endParaRPr lang="en-GB"/>
          </a:p>
        </p:txBody>
      </p:sp>
    </p:spTree>
    <p:extLst>
      <p:ext uri="{BB962C8B-B14F-4D97-AF65-F5344CB8AC3E}">
        <p14:creationId xmlns:p14="http://schemas.microsoft.com/office/powerpoint/2010/main" val="339762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1418EF-326B-4F14-8648-E90653F5DCA4}"/>
              </a:ext>
            </a:extLst>
          </p:cNvPr>
          <p:cNvSpPr>
            <a:spLocks noGrp="1"/>
          </p:cNvSpPr>
          <p:nvPr>
            <p:ph type="ctrTitle" hasCustomPrompt="1"/>
          </p:nvPr>
        </p:nvSpPr>
        <p:spPr>
          <a:xfrm>
            <a:off x="1524000" y="1122363"/>
            <a:ext cx="9144000" cy="2387600"/>
          </a:xfrm>
          <a:prstGeom prst="rect">
            <a:avLst/>
          </a:prstGeom>
        </p:spPr>
        <p:txBody>
          <a:bodyPr anchor="b"/>
          <a:lstStyle>
            <a:lvl1pPr algn="ctr">
              <a:defRPr sz="4800">
                <a:solidFill>
                  <a:schemeClr val="accent1"/>
                </a:solidFill>
              </a:defRPr>
            </a:lvl1pPr>
          </a:lstStyle>
          <a:p>
            <a:r>
              <a:rPr lang="en-US" dirty="0"/>
              <a:t>Daily Review set</a:t>
            </a:r>
            <a:endParaRPr lang="en-AU" dirty="0"/>
          </a:p>
        </p:txBody>
      </p:sp>
      <p:sp>
        <p:nvSpPr>
          <p:cNvPr id="3" name="Subtitle 2">
            <a:extLst>
              <a:ext uri="{FF2B5EF4-FFF2-40B4-BE49-F238E27FC236}">
                <a16:creationId xmlns:a16="http://schemas.microsoft.com/office/drawing/2014/main" id="{CD5E1C93-5CFF-4364-8FFF-F38E0EA91F9A}"/>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AU" dirty="0"/>
          </a:p>
        </p:txBody>
      </p:sp>
    </p:spTree>
    <p:extLst>
      <p:ext uri="{BB962C8B-B14F-4D97-AF65-F5344CB8AC3E}">
        <p14:creationId xmlns:p14="http://schemas.microsoft.com/office/powerpoint/2010/main" val="3730783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Lis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1F10B6-5EB8-4594-B011-3C2F532415E7}"/>
              </a:ext>
            </a:extLst>
          </p:cNvPr>
          <p:cNvSpPr>
            <a:spLocks noGrp="1"/>
          </p:cNvSpPr>
          <p:nvPr>
            <p:ph type="title"/>
          </p:nvPr>
        </p:nvSpPr>
        <p:spPr>
          <a:xfrm>
            <a:off x="251603" y="321993"/>
            <a:ext cx="11031747" cy="514769"/>
          </a:xfrm>
          <a:prstGeom prst="rect">
            <a:avLst/>
          </a:prstGeom>
        </p:spPr>
        <p:txBody>
          <a:bodyPr/>
          <a:lstStyle>
            <a:lvl1pPr>
              <a:defRPr sz="2800">
                <a:solidFill>
                  <a:schemeClr val="accent1"/>
                </a:solidFill>
              </a:defRPr>
            </a:lvl1pPr>
          </a:lstStyle>
          <a:p>
            <a:r>
              <a:rPr lang="en-US" dirty="0"/>
              <a:t>Click to edit Master title style</a:t>
            </a:r>
            <a:endParaRPr lang="en-AU" dirty="0"/>
          </a:p>
        </p:txBody>
      </p:sp>
      <p:sp>
        <p:nvSpPr>
          <p:cNvPr id="3" name="Content Placeholder 2">
            <a:extLst>
              <a:ext uri="{FF2B5EF4-FFF2-40B4-BE49-F238E27FC236}">
                <a16:creationId xmlns:a16="http://schemas.microsoft.com/office/drawing/2014/main" id="{F4A3E589-DAEB-4941-BC27-7CE5EAC50BF5}"/>
              </a:ext>
            </a:extLst>
          </p:cNvPr>
          <p:cNvSpPr>
            <a:spLocks noGrp="1"/>
          </p:cNvSpPr>
          <p:nvPr>
            <p:ph idx="1"/>
          </p:nvPr>
        </p:nvSpPr>
        <p:spPr>
          <a:xfrm>
            <a:off x="251604" y="945730"/>
            <a:ext cx="11601090" cy="5653477"/>
          </a:xfrm>
          <a:prstGeom prst="rect">
            <a:avLst/>
          </a:prstGeom>
        </p:spPr>
        <p:txBody>
          <a:bodyPr/>
          <a:lstStyle>
            <a:lvl1pPr>
              <a:lnSpc>
                <a:spcPct val="100000"/>
              </a:lnSpc>
              <a:defRPr sz="2000"/>
            </a:lvl1pPr>
            <a:lvl2pPr>
              <a:lnSpc>
                <a:spcPct val="100000"/>
              </a:lnSpc>
              <a:defRPr sz="1800"/>
            </a:lvl2pPr>
            <a:lvl3pPr>
              <a:lnSpc>
                <a:spcPct val="100000"/>
              </a:lnSpc>
              <a:defRPr sz="1600"/>
            </a:lvl3pPr>
            <a:lvl4pPr>
              <a:lnSpc>
                <a:spcPct val="100000"/>
              </a:lnSpc>
              <a:defRPr sz="1400"/>
            </a:lvl4pPr>
            <a:lvl5pPr>
              <a:lnSpc>
                <a:spcPct val="100000"/>
              </a:lnSpc>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AU" dirty="0"/>
          </a:p>
        </p:txBody>
      </p:sp>
    </p:spTree>
    <p:extLst>
      <p:ext uri="{BB962C8B-B14F-4D97-AF65-F5344CB8AC3E}">
        <p14:creationId xmlns:p14="http://schemas.microsoft.com/office/powerpoint/2010/main" val="4047088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Teach">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EA4C0-DFEB-416B-9F49-DC26B90F42AF}"/>
              </a:ext>
            </a:extLst>
          </p:cNvPr>
          <p:cNvSpPr>
            <a:spLocks noGrp="1"/>
          </p:cNvSpPr>
          <p:nvPr>
            <p:ph idx="1" hasCustomPrompt="1"/>
          </p:nvPr>
        </p:nvSpPr>
        <p:spPr>
          <a:xfrm>
            <a:off x="154907" y="766354"/>
            <a:ext cx="11845504" cy="5904410"/>
          </a:xfrm>
          <a:prstGeom prst="rect">
            <a:avLst/>
          </a:prstGeom>
        </p:spPr>
        <p:txBody>
          <a:bodyPr/>
          <a:lstStyle>
            <a:lvl1pPr>
              <a:defRPr sz="2000">
                <a:latin typeface="Verdana" panose="020B0604030504040204" pitchFamily="34" charset="0"/>
                <a:ea typeface="Verdana" panose="020B0604030504040204" pitchFamily="34" charset="0"/>
              </a:defRPr>
            </a:lvl1pPr>
          </a:lstStyle>
          <a:p>
            <a:pPr marL="0" indent="0">
              <a:buNone/>
            </a:pPr>
            <a:r>
              <a:rPr lang="en-AU" sz="2000" dirty="0">
                <a:latin typeface="Verdana" panose="020B0604030504040204" pitchFamily="34" charset="0"/>
                <a:ea typeface="Verdana" panose="020B0604030504040204" pitchFamily="34" charset="0"/>
              </a:rPr>
              <a:t>Click to add text</a:t>
            </a:r>
            <a:endParaRPr lang="en-AU" dirty="0">
              <a:latin typeface="Arial Rounded MT Bold" panose="020F0704030504030204" pitchFamily="34" charset="0"/>
            </a:endParaRPr>
          </a:p>
        </p:txBody>
      </p:sp>
      <p:sp>
        <p:nvSpPr>
          <p:cNvPr id="4" name="TextBox 3">
            <a:extLst>
              <a:ext uri="{FF2B5EF4-FFF2-40B4-BE49-F238E27FC236}">
                <a16:creationId xmlns:a16="http://schemas.microsoft.com/office/drawing/2014/main" id="{D83709EF-28B9-4448-A51E-A59C1741C364}"/>
              </a:ext>
            </a:extLst>
          </p:cNvPr>
          <p:cNvSpPr txBox="1"/>
          <p:nvPr userDrawn="1"/>
        </p:nvSpPr>
        <p:spPr>
          <a:xfrm>
            <a:off x="154908" y="141439"/>
            <a:ext cx="1693990" cy="511704"/>
          </a:xfrm>
          <a:prstGeom prst="round2DiagRect">
            <a:avLst/>
          </a:prstGeom>
          <a:solidFill>
            <a:srgbClr val="154983"/>
          </a:soli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algn="ctr">
              <a:defRPr sz="1400" b="0" i="0">
                <a:solidFill>
                  <a:schemeClr val="bg1"/>
                </a:solidFill>
                <a:latin typeface="Arial Rounded MT Bold" panose="020F0704030504030204" pitchFamily="34" charset="0"/>
                <a:cs typeface="Futura Medium" panose="020B0602020204020303" pitchFamily="34" charset="-79"/>
              </a:defRPr>
            </a:lvl1pPr>
          </a:lstStyle>
          <a:p>
            <a:pPr lvl="0"/>
            <a:r>
              <a:rPr lang="en-US" sz="2000" dirty="0"/>
              <a:t>(Re)Teach</a:t>
            </a:r>
          </a:p>
        </p:txBody>
      </p:sp>
    </p:spTree>
    <p:extLst>
      <p:ext uri="{BB962C8B-B14F-4D97-AF65-F5344CB8AC3E}">
        <p14:creationId xmlns:p14="http://schemas.microsoft.com/office/powerpoint/2010/main" val="15528536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trieve">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EA4C0-DFEB-416B-9F49-DC26B90F42AF}"/>
              </a:ext>
            </a:extLst>
          </p:cNvPr>
          <p:cNvSpPr>
            <a:spLocks noGrp="1"/>
          </p:cNvSpPr>
          <p:nvPr>
            <p:ph idx="1" hasCustomPrompt="1"/>
          </p:nvPr>
        </p:nvSpPr>
        <p:spPr>
          <a:xfrm>
            <a:off x="154907" y="766354"/>
            <a:ext cx="11845504" cy="5904410"/>
          </a:xfrm>
          <a:prstGeom prst="rect">
            <a:avLst/>
          </a:prstGeom>
        </p:spPr>
        <p:txBody>
          <a:bodyPr/>
          <a:lstStyle>
            <a:lvl1pPr>
              <a:defRPr sz="2000">
                <a:latin typeface="Verdana" panose="020B0604030504040204" pitchFamily="34" charset="0"/>
                <a:ea typeface="Verdana" panose="020B0604030504040204" pitchFamily="34" charset="0"/>
              </a:defRPr>
            </a:lvl1pPr>
          </a:lstStyle>
          <a:p>
            <a:pPr marL="0" indent="0">
              <a:buNone/>
            </a:pPr>
            <a:r>
              <a:rPr lang="en-AU" sz="2000" dirty="0">
                <a:latin typeface="Verdana" panose="020B0604030504040204" pitchFamily="34" charset="0"/>
                <a:ea typeface="Verdana" panose="020B0604030504040204" pitchFamily="34" charset="0"/>
              </a:rPr>
              <a:t>Click to add text</a:t>
            </a:r>
            <a:endParaRPr lang="en-AU" dirty="0">
              <a:latin typeface="Arial Rounded MT Bold" panose="020F0704030504030204" pitchFamily="34" charset="0"/>
            </a:endParaRPr>
          </a:p>
        </p:txBody>
      </p:sp>
      <p:sp>
        <p:nvSpPr>
          <p:cNvPr id="4" name="TextBox 3">
            <a:extLst>
              <a:ext uri="{FF2B5EF4-FFF2-40B4-BE49-F238E27FC236}">
                <a16:creationId xmlns:a16="http://schemas.microsoft.com/office/drawing/2014/main" id="{D83709EF-28B9-4448-A51E-A59C1741C364}"/>
              </a:ext>
            </a:extLst>
          </p:cNvPr>
          <p:cNvSpPr txBox="1"/>
          <p:nvPr userDrawn="1"/>
        </p:nvSpPr>
        <p:spPr>
          <a:xfrm>
            <a:off x="154908" y="141439"/>
            <a:ext cx="1482973" cy="511704"/>
          </a:xfrm>
          <a:prstGeom prst="round2DiagRect">
            <a:avLst/>
          </a:prstGeom>
          <a:solidFill>
            <a:srgbClr val="154983"/>
          </a:soli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algn="ctr">
              <a:defRPr sz="1400" b="0" i="0">
                <a:solidFill>
                  <a:schemeClr val="bg1"/>
                </a:solidFill>
                <a:latin typeface="Arial Rounded MT Bold" panose="020F0704030504030204" pitchFamily="34" charset="0"/>
                <a:cs typeface="Futura Medium" panose="020B0602020204020303" pitchFamily="34" charset="-79"/>
              </a:defRPr>
            </a:lvl1pPr>
          </a:lstStyle>
          <a:p>
            <a:pPr lvl="0"/>
            <a:r>
              <a:rPr lang="en-US" sz="2000" dirty="0"/>
              <a:t>Retrieve</a:t>
            </a:r>
          </a:p>
        </p:txBody>
      </p:sp>
    </p:spTree>
    <p:extLst>
      <p:ext uri="{BB962C8B-B14F-4D97-AF65-F5344CB8AC3E}">
        <p14:creationId xmlns:p14="http://schemas.microsoft.com/office/powerpoint/2010/main" val="22677881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pply (I D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EA4C0-DFEB-416B-9F49-DC26B90F42AF}"/>
              </a:ext>
            </a:extLst>
          </p:cNvPr>
          <p:cNvSpPr>
            <a:spLocks noGrp="1"/>
          </p:cNvSpPr>
          <p:nvPr>
            <p:ph idx="1" hasCustomPrompt="1"/>
          </p:nvPr>
        </p:nvSpPr>
        <p:spPr>
          <a:xfrm>
            <a:off x="154907" y="766354"/>
            <a:ext cx="11845504" cy="5904410"/>
          </a:xfrm>
          <a:prstGeom prst="rect">
            <a:avLst/>
          </a:prstGeom>
        </p:spPr>
        <p:txBody>
          <a:bodyPr/>
          <a:lstStyle>
            <a:lvl1pPr>
              <a:defRPr sz="2000">
                <a:latin typeface="Verdana" panose="020B0604030504040204" pitchFamily="34" charset="0"/>
                <a:ea typeface="Verdana" panose="020B0604030504040204" pitchFamily="34" charset="0"/>
              </a:defRPr>
            </a:lvl1pPr>
          </a:lstStyle>
          <a:p>
            <a:pPr marL="0" indent="0">
              <a:buNone/>
            </a:pPr>
            <a:r>
              <a:rPr lang="en-AU" sz="2000" dirty="0">
                <a:latin typeface="Verdana" panose="020B0604030504040204" pitchFamily="34" charset="0"/>
                <a:ea typeface="Verdana" panose="020B0604030504040204" pitchFamily="34" charset="0"/>
              </a:rPr>
              <a:t>Click to add text</a:t>
            </a:r>
            <a:endParaRPr lang="en-AU" dirty="0">
              <a:latin typeface="Arial Rounded MT Bold" panose="020F0704030504030204" pitchFamily="34" charset="0"/>
            </a:endParaRPr>
          </a:p>
        </p:txBody>
      </p:sp>
      <p:sp>
        <p:nvSpPr>
          <p:cNvPr id="4" name="TextBox 3">
            <a:extLst>
              <a:ext uri="{FF2B5EF4-FFF2-40B4-BE49-F238E27FC236}">
                <a16:creationId xmlns:a16="http://schemas.microsoft.com/office/drawing/2014/main" id="{D83709EF-28B9-4448-A51E-A59C1741C364}"/>
              </a:ext>
            </a:extLst>
          </p:cNvPr>
          <p:cNvSpPr txBox="1"/>
          <p:nvPr userDrawn="1"/>
        </p:nvSpPr>
        <p:spPr>
          <a:xfrm>
            <a:off x="154908" y="141439"/>
            <a:ext cx="1764328" cy="511704"/>
          </a:xfrm>
          <a:prstGeom prst="round2DiagRect">
            <a:avLst/>
          </a:prstGeom>
          <a:solidFill>
            <a:srgbClr val="154983"/>
          </a:soli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algn="ctr">
              <a:defRPr sz="1400" b="0" i="0">
                <a:solidFill>
                  <a:schemeClr val="bg1"/>
                </a:solidFill>
                <a:latin typeface="Arial Rounded MT Bold" panose="020F0704030504030204" pitchFamily="34" charset="0"/>
                <a:cs typeface="Futura Medium" panose="020B0602020204020303" pitchFamily="34" charset="-79"/>
              </a:defRPr>
            </a:lvl1pPr>
          </a:lstStyle>
          <a:p>
            <a:pPr lvl="0"/>
            <a:r>
              <a:rPr lang="en-US" sz="2000" dirty="0"/>
              <a:t>Apply (I Do)</a:t>
            </a:r>
          </a:p>
        </p:txBody>
      </p:sp>
    </p:spTree>
    <p:extLst>
      <p:ext uri="{BB962C8B-B14F-4D97-AF65-F5344CB8AC3E}">
        <p14:creationId xmlns:p14="http://schemas.microsoft.com/office/powerpoint/2010/main" val="3691686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Apply (We D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EA4C0-DFEB-416B-9F49-DC26B90F42AF}"/>
              </a:ext>
            </a:extLst>
          </p:cNvPr>
          <p:cNvSpPr>
            <a:spLocks noGrp="1"/>
          </p:cNvSpPr>
          <p:nvPr>
            <p:ph idx="1" hasCustomPrompt="1"/>
          </p:nvPr>
        </p:nvSpPr>
        <p:spPr>
          <a:xfrm>
            <a:off x="154907" y="766354"/>
            <a:ext cx="11845504" cy="5904410"/>
          </a:xfrm>
          <a:prstGeom prst="rect">
            <a:avLst/>
          </a:prstGeom>
        </p:spPr>
        <p:txBody>
          <a:bodyPr/>
          <a:lstStyle>
            <a:lvl1pPr>
              <a:defRPr sz="2000">
                <a:latin typeface="Verdana" panose="020B0604030504040204" pitchFamily="34" charset="0"/>
                <a:ea typeface="Verdana" panose="020B0604030504040204" pitchFamily="34" charset="0"/>
              </a:defRPr>
            </a:lvl1pPr>
          </a:lstStyle>
          <a:p>
            <a:pPr marL="0" indent="0">
              <a:buNone/>
            </a:pPr>
            <a:r>
              <a:rPr lang="en-AU" sz="2000" dirty="0">
                <a:latin typeface="Verdana" panose="020B0604030504040204" pitchFamily="34" charset="0"/>
                <a:ea typeface="Verdana" panose="020B0604030504040204" pitchFamily="34" charset="0"/>
              </a:rPr>
              <a:t>Click to add text</a:t>
            </a:r>
            <a:endParaRPr lang="en-AU" dirty="0">
              <a:latin typeface="Arial Rounded MT Bold" panose="020F0704030504030204" pitchFamily="34" charset="0"/>
            </a:endParaRPr>
          </a:p>
        </p:txBody>
      </p:sp>
      <p:sp>
        <p:nvSpPr>
          <p:cNvPr id="4" name="TextBox 3">
            <a:extLst>
              <a:ext uri="{FF2B5EF4-FFF2-40B4-BE49-F238E27FC236}">
                <a16:creationId xmlns:a16="http://schemas.microsoft.com/office/drawing/2014/main" id="{D83709EF-28B9-4448-A51E-A59C1741C364}"/>
              </a:ext>
            </a:extLst>
          </p:cNvPr>
          <p:cNvSpPr txBox="1"/>
          <p:nvPr userDrawn="1"/>
        </p:nvSpPr>
        <p:spPr>
          <a:xfrm>
            <a:off x="154907" y="141439"/>
            <a:ext cx="2136117" cy="511704"/>
          </a:xfrm>
          <a:prstGeom prst="round2DiagRect">
            <a:avLst/>
          </a:prstGeom>
          <a:solidFill>
            <a:srgbClr val="154983"/>
          </a:soli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algn="ctr">
              <a:defRPr sz="1400" b="0" i="0">
                <a:solidFill>
                  <a:schemeClr val="bg1"/>
                </a:solidFill>
                <a:latin typeface="Arial Rounded MT Bold" panose="020F0704030504030204" pitchFamily="34" charset="0"/>
                <a:cs typeface="Futura Medium" panose="020B0602020204020303" pitchFamily="34" charset="-79"/>
              </a:defRPr>
            </a:lvl1pPr>
          </a:lstStyle>
          <a:p>
            <a:pPr lvl="0"/>
            <a:r>
              <a:rPr lang="en-US" sz="2000" dirty="0"/>
              <a:t>Apply (We Do)</a:t>
            </a:r>
          </a:p>
        </p:txBody>
      </p:sp>
    </p:spTree>
    <p:extLst>
      <p:ext uri="{BB962C8B-B14F-4D97-AF65-F5344CB8AC3E}">
        <p14:creationId xmlns:p14="http://schemas.microsoft.com/office/powerpoint/2010/main" val="4178494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Apply (You Do)">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7EA4C0-DFEB-416B-9F49-DC26B90F42AF}"/>
              </a:ext>
            </a:extLst>
          </p:cNvPr>
          <p:cNvSpPr>
            <a:spLocks noGrp="1"/>
          </p:cNvSpPr>
          <p:nvPr>
            <p:ph idx="1" hasCustomPrompt="1"/>
          </p:nvPr>
        </p:nvSpPr>
        <p:spPr>
          <a:xfrm>
            <a:off x="154907" y="766354"/>
            <a:ext cx="11845504" cy="5904410"/>
          </a:xfrm>
          <a:prstGeom prst="rect">
            <a:avLst/>
          </a:prstGeom>
        </p:spPr>
        <p:txBody>
          <a:bodyPr/>
          <a:lstStyle>
            <a:lvl1pPr>
              <a:defRPr sz="2000">
                <a:latin typeface="Verdana" panose="020B0604030504040204" pitchFamily="34" charset="0"/>
                <a:ea typeface="Verdana" panose="020B0604030504040204" pitchFamily="34" charset="0"/>
              </a:defRPr>
            </a:lvl1pPr>
          </a:lstStyle>
          <a:p>
            <a:pPr marL="0" indent="0">
              <a:buNone/>
            </a:pPr>
            <a:r>
              <a:rPr lang="en-AU" sz="2000" dirty="0">
                <a:latin typeface="Verdana" panose="020B0604030504040204" pitchFamily="34" charset="0"/>
                <a:ea typeface="Verdana" panose="020B0604030504040204" pitchFamily="34" charset="0"/>
              </a:rPr>
              <a:t>Click to add text</a:t>
            </a:r>
            <a:endParaRPr lang="en-AU" dirty="0">
              <a:latin typeface="Arial Rounded MT Bold" panose="020F0704030504030204" pitchFamily="34" charset="0"/>
            </a:endParaRPr>
          </a:p>
        </p:txBody>
      </p:sp>
      <p:sp>
        <p:nvSpPr>
          <p:cNvPr id="4" name="TextBox 3">
            <a:extLst>
              <a:ext uri="{FF2B5EF4-FFF2-40B4-BE49-F238E27FC236}">
                <a16:creationId xmlns:a16="http://schemas.microsoft.com/office/drawing/2014/main" id="{D83709EF-28B9-4448-A51E-A59C1741C364}"/>
              </a:ext>
            </a:extLst>
          </p:cNvPr>
          <p:cNvSpPr txBox="1"/>
          <p:nvPr userDrawn="1"/>
        </p:nvSpPr>
        <p:spPr>
          <a:xfrm>
            <a:off x="154907" y="141439"/>
            <a:ext cx="2136117" cy="511704"/>
          </a:xfrm>
          <a:prstGeom prst="round2DiagRect">
            <a:avLst/>
          </a:prstGeom>
          <a:solidFill>
            <a:srgbClr val="154983"/>
          </a:solidFill>
          <a:ln>
            <a:noFill/>
          </a:ln>
        </p:spPr>
        <p:style>
          <a:lnRef idx="2">
            <a:schemeClr val="accent6"/>
          </a:lnRef>
          <a:fillRef idx="1">
            <a:schemeClr val="lt1"/>
          </a:fillRef>
          <a:effectRef idx="0">
            <a:schemeClr val="accent6"/>
          </a:effectRef>
          <a:fontRef idx="minor">
            <a:schemeClr val="dk1"/>
          </a:fontRef>
        </p:style>
        <p:txBody>
          <a:bodyPr wrap="square" rtlCol="0" anchor="ctr">
            <a:noAutofit/>
          </a:bodyPr>
          <a:lstStyle>
            <a:defPPr>
              <a:defRPr lang="en-US"/>
            </a:defPPr>
            <a:lvl1pPr algn="ctr">
              <a:defRPr sz="1400" b="0" i="0">
                <a:solidFill>
                  <a:schemeClr val="bg1"/>
                </a:solidFill>
                <a:latin typeface="Arial Rounded MT Bold" panose="020F0704030504030204" pitchFamily="34" charset="0"/>
                <a:cs typeface="Futura Medium" panose="020B0602020204020303" pitchFamily="34" charset="-79"/>
              </a:defRPr>
            </a:lvl1pPr>
          </a:lstStyle>
          <a:p>
            <a:pPr lvl="0"/>
            <a:r>
              <a:rPr lang="en-US" sz="2000" dirty="0"/>
              <a:t>Apply (You Do)</a:t>
            </a:r>
          </a:p>
        </p:txBody>
      </p:sp>
    </p:spTree>
    <p:extLst>
      <p:ext uri="{BB962C8B-B14F-4D97-AF65-F5344CB8AC3E}">
        <p14:creationId xmlns:p14="http://schemas.microsoft.com/office/powerpoint/2010/main" val="19497827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00075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A close up of a sign&#10;&#10;Description generated with high confidence">
            <a:extLst>
              <a:ext uri="{FF2B5EF4-FFF2-40B4-BE49-F238E27FC236}">
                <a16:creationId xmlns:a16="http://schemas.microsoft.com/office/drawing/2014/main" id="{761DAA86-BB2C-4542-B7E0-B9CF9771E992}"/>
              </a:ext>
            </a:extLst>
          </p:cNvPr>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1645166" y="68536"/>
            <a:ext cx="461264" cy="595702"/>
          </a:xfrm>
          <a:prstGeom prst="rect">
            <a:avLst/>
          </a:prstGeom>
        </p:spPr>
      </p:pic>
    </p:spTree>
    <p:extLst>
      <p:ext uri="{BB962C8B-B14F-4D97-AF65-F5344CB8AC3E}">
        <p14:creationId xmlns:p14="http://schemas.microsoft.com/office/powerpoint/2010/main" val="19788964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9" r:id="rId3"/>
    <p:sldLayoutId id="2147483663" r:id="rId4"/>
    <p:sldLayoutId id="2147483660" r:id="rId5"/>
    <p:sldLayoutId id="2147483661" r:id="rId6"/>
    <p:sldLayoutId id="2147483662" r:id="rId7"/>
    <p:sldLayoutId id="2147483655" r:id="rId8"/>
  </p:sldLayoutIdLst>
  <p:txStyles>
    <p:titleStyle>
      <a:lvl1pPr algn="l" defTabSz="914400" rtl="0" eaLnBrk="1" latinLnBrk="0" hangingPunct="1">
        <a:lnSpc>
          <a:spcPct val="90000"/>
        </a:lnSpc>
        <a:spcBef>
          <a:spcPct val="0"/>
        </a:spcBef>
        <a:buNone/>
        <a:defRPr sz="4400" kern="1200">
          <a:solidFill>
            <a:schemeClr val="tx1"/>
          </a:solidFill>
          <a:latin typeface="Arial Rounded MT Bold" panose="020F0704030504030204" pitchFamily="34" charset="0"/>
          <a:ea typeface="+mj-ea"/>
          <a:cs typeface="+mj-cs"/>
        </a:defRPr>
      </a:lvl1pPr>
    </p:titleStyle>
    <p:bodyStyle>
      <a:lvl1pPr marL="228600" indent="-228600" algn="l" defTabSz="914400" rtl="0" eaLnBrk="1" latinLnBrk="0" hangingPunct="1">
        <a:lnSpc>
          <a:spcPct val="90000"/>
        </a:lnSpc>
        <a:spcBef>
          <a:spcPts val="1000"/>
        </a:spcBef>
        <a:buFont typeface="Calibri" panose="020F050202020403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Calibri" panose="020F050202020403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Calibri" panose="020F050202020403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3.xml"/><Relationship Id="rId5" Type="http://schemas.openxmlformats.org/officeDocument/2006/relationships/image" Target="../media/image13.jpeg"/><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E81050C-F65E-4F0F-B153-92A4FC65F7E4}"/>
              </a:ext>
            </a:extLst>
          </p:cNvPr>
          <p:cNvSpPr>
            <a:spLocks noGrp="1"/>
          </p:cNvSpPr>
          <p:nvPr>
            <p:ph type="ctrTitle"/>
          </p:nvPr>
        </p:nvSpPr>
        <p:spPr/>
        <p:txBody>
          <a:bodyPr/>
          <a:lstStyle/>
          <a:p>
            <a:r>
              <a:rPr lang="en-AU" dirty="0"/>
              <a:t>Biological Science</a:t>
            </a:r>
            <a:br>
              <a:rPr lang="en-AU" dirty="0"/>
            </a:br>
            <a:r>
              <a:rPr lang="en-AU" dirty="0"/>
              <a:t>Genetics</a:t>
            </a:r>
          </a:p>
        </p:txBody>
      </p:sp>
      <p:sp>
        <p:nvSpPr>
          <p:cNvPr id="5" name="Subtitle 4">
            <a:extLst>
              <a:ext uri="{FF2B5EF4-FFF2-40B4-BE49-F238E27FC236}">
                <a16:creationId xmlns:a16="http://schemas.microsoft.com/office/drawing/2014/main" id="{EE590960-115B-4D7C-AC7D-FB18AD34B1CE}"/>
              </a:ext>
            </a:extLst>
          </p:cNvPr>
          <p:cNvSpPr>
            <a:spLocks noGrp="1"/>
          </p:cNvSpPr>
          <p:nvPr>
            <p:ph type="subTitle" idx="1"/>
          </p:nvPr>
        </p:nvSpPr>
        <p:spPr/>
        <p:txBody>
          <a:bodyPr/>
          <a:lstStyle/>
          <a:p>
            <a:r>
              <a:rPr lang="en-AU" dirty="0"/>
              <a:t>Year 10 Science</a:t>
            </a:r>
          </a:p>
        </p:txBody>
      </p:sp>
    </p:spTree>
    <p:extLst>
      <p:ext uri="{BB962C8B-B14F-4D97-AF65-F5344CB8AC3E}">
        <p14:creationId xmlns:p14="http://schemas.microsoft.com/office/powerpoint/2010/main" val="23639807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42B2F-A71B-4F68-B768-5E27038DA67F}"/>
              </a:ext>
            </a:extLst>
          </p:cNvPr>
          <p:cNvSpPr txBox="1"/>
          <p:nvPr/>
        </p:nvSpPr>
        <p:spPr>
          <a:xfrm>
            <a:off x="359229" y="801078"/>
            <a:ext cx="12061372" cy="1815882"/>
          </a:xfrm>
          <a:prstGeom prst="rect">
            <a:avLst/>
          </a:prstGeom>
          <a:noFill/>
        </p:spPr>
        <p:txBody>
          <a:bodyPr wrap="square">
            <a:spAutoFit/>
          </a:bodyPr>
          <a:lstStyle/>
          <a:p>
            <a:r>
              <a:rPr lang="en-US" sz="2800" b="0" i="0" dirty="0">
                <a:solidFill>
                  <a:srgbClr val="000000"/>
                </a:solidFill>
                <a:effectLst/>
                <a:latin typeface="Open Sans" panose="020B0606030504020204" pitchFamily="34" charset="0"/>
              </a:rPr>
              <a:t>If 20% of the bases in a particular DNA molecule are </a:t>
            </a:r>
            <a:r>
              <a:rPr lang="en-US" sz="2800" dirty="0">
                <a:solidFill>
                  <a:srgbClr val="000000"/>
                </a:solidFill>
                <a:latin typeface="Open Sans" panose="020B0606030504020204" pitchFamily="34" charset="0"/>
              </a:rPr>
              <a:t>adenine</a:t>
            </a:r>
            <a:r>
              <a:rPr lang="en-US" sz="2800" b="0" i="0" dirty="0">
                <a:solidFill>
                  <a:srgbClr val="000000"/>
                </a:solidFill>
                <a:effectLst/>
                <a:latin typeface="Open Sans" panose="020B0606030504020204" pitchFamily="34" charset="0"/>
              </a:rPr>
              <a:t> (A), </a:t>
            </a:r>
            <a:br>
              <a:rPr lang="en-US" sz="2800" b="0" i="0" dirty="0">
                <a:solidFill>
                  <a:srgbClr val="000000"/>
                </a:solidFill>
                <a:effectLst/>
                <a:latin typeface="Open Sans" panose="020B0606030504020204" pitchFamily="34" charset="0"/>
              </a:rPr>
            </a:br>
            <a:r>
              <a:rPr lang="en-US" sz="2800" b="1" i="0" dirty="0">
                <a:solidFill>
                  <a:srgbClr val="000000"/>
                </a:solidFill>
                <a:effectLst/>
                <a:latin typeface="Open Sans" panose="020B0606030504020204" pitchFamily="34" charset="0"/>
              </a:rPr>
              <a:t>calculate</a:t>
            </a:r>
            <a:r>
              <a:rPr lang="en-US" sz="2800" b="0" i="0" dirty="0">
                <a:solidFill>
                  <a:srgbClr val="000000"/>
                </a:solidFill>
                <a:effectLst/>
                <a:latin typeface="Open Sans" panose="020B0606030504020204" pitchFamily="34" charset="0"/>
              </a:rPr>
              <a:t> the percentage of the bases would be </a:t>
            </a:r>
            <a:r>
              <a:rPr lang="en-US" sz="2800" dirty="0">
                <a:solidFill>
                  <a:srgbClr val="000000"/>
                </a:solidFill>
                <a:latin typeface="Open Sans" panose="020B0606030504020204" pitchFamily="34" charset="0"/>
              </a:rPr>
              <a:t>guanine</a:t>
            </a:r>
            <a:r>
              <a:rPr lang="en-US" sz="2800" b="0" i="0" dirty="0">
                <a:solidFill>
                  <a:srgbClr val="000000"/>
                </a:solidFill>
                <a:effectLst/>
                <a:latin typeface="Open Sans" panose="020B0606030504020204" pitchFamily="34" charset="0"/>
              </a:rPr>
              <a:t> (G). </a:t>
            </a:r>
            <a:br>
              <a:rPr lang="en-US" sz="2800" b="0" i="0" dirty="0">
                <a:solidFill>
                  <a:srgbClr val="000000"/>
                </a:solidFill>
                <a:effectLst/>
                <a:latin typeface="Open Sans" panose="020B0606030504020204" pitchFamily="34" charset="0"/>
              </a:rPr>
            </a:br>
            <a:br>
              <a:rPr lang="en-US" sz="2800" b="0" i="0" dirty="0">
                <a:solidFill>
                  <a:srgbClr val="000000"/>
                </a:solidFill>
                <a:effectLst/>
                <a:latin typeface="Open Sans" panose="020B0606030504020204" pitchFamily="34" charset="0"/>
              </a:rPr>
            </a:br>
            <a:r>
              <a:rPr lang="en-US" sz="2800" b="1" i="0" dirty="0">
                <a:solidFill>
                  <a:srgbClr val="000000"/>
                </a:solidFill>
                <a:effectLst/>
                <a:latin typeface="Open Sans" panose="020B0606030504020204" pitchFamily="34" charset="0"/>
              </a:rPr>
              <a:t>Explain</a:t>
            </a:r>
            <a:r>
              <a:rPr lang="en-US" sz="2800" b="0" i="0" dirty="0">
                <a:solidFill>
                  <a:srgbClr val="000000"/>
                </a:solidFill>
                <a:effectLst/>
                <a:latin typeface="Open Sans" panose="020B0606030504020204" pitchFamily="34" charset="0"/>
              </a:rPr>
              <a:t> your reasoning.</a:t>
            </a:r>
            <a:endParaRPr lang="en-AU" sz="2800" dirty="0"/>
          </a:p>
        </p:txBody>
      </p:sp>
    </p:spTree>
    <p:extLst>
      <p:ext uri="{BB962C8B-B14F-4D97-AF65-F5344CB8AC3E}">
        <p14:creationId xmlns:p14="http://schemas.microsoft.com/office/powerpoint/2010/main" val="4260182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813471" y="108398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8654143" cy="3416320"/>
          </a:xfrm>
          <a:prstGeom prst="rect">
            <a:avLst/>
          </a:prstGeom>
          <a:noFill/>
        </p:spPr>
        <p:txBody>
          <a:bodyPr wrap="square" rtlCol="0">
            <a:spAutoFit/>
          </a:bodyPr>
          <a:lstStyle/>
          <a:p>
            <a:r>
              <a:rPr lang="en-AU" sz="2400" dirty="0">
                <a:latin typeface="Twinkl" panose="02000000000000000000" pitchFamily="2" charset="0"/>
              </a:rPr>
              <a:t>Genetic information is passed down from one generation to the next in packets or units.</a:t>
            </a:r>
          </a:p>
          <a:p>
            <a:br>
              <a:rPr lang="en-AU" sz="2400" dirty="0">
                <a:latin typeface="Twinkl" panose="02000000000000000000" pitchFamily="2" charset="0"/>
              </a:rPr>
            </a:br>
            <a:r>
              <a:rPr lang="en-AU" sz="2400" dirty="0">
                <a:latin typeface="Twinkl" panose="02000000000000000000" pitchFamily="2" charset="0"/>
              </a:rPr>
              <a:t>These are known as </a:t>
            </a:r>
            <a:r>
              <a:rPr lang="en-AU" sz="2400" b="1" dirty="0">
                <a:latin typeface="Twinkl" panose="02000000000000000000" pitchFamily="2" charset="0"/>
              </a:rPr>
              <a:t>genes.</a:t>
            </a:r>
            <a:endParaRPr lang="en-AU" sz="2400" dirty="0">
              <a:latin typeface="Twinkl" panose="02000000000000000000" pitchFamily="2" charset="0"/>
            </a:endParaRPr>
          </a:p>
          <a:p>
            <a:endParaRPr lang="en-AU" sz="2400" dirty="0">
              <a:latin typeface="Twinkl" panose="02000000000000000000" pitchFamily="2" charset="0"/>
            </a:endParaRPr>
          </a:p>
          <a:p>
            <a:r>
              <a:rPr lang="en-AU" sz="2400" dirty="0">
                <a:latin typeface="Twinkl" panose="02000000000000000000" pitchFamily="2" charset="0"/>
              </a:rPr>
              <a:t>A gene is a section of a DNA molecule that provides instructions for building a specific protein. </a:t>
            </a:r>
          </a:p>
          <a:p>
            <a:endParaRPr lang="en-AU" sz="2400" dirty="0">
              <a:latin typeface="Twinkl" panose="02000000000000000000" pitchFamily="2" charset="0"/>
            </a:endParaRPr>
          </a:p>
          <a:p>
            <a:r>
              <a:rPr lang="en-AU" sz="2400" dirty="0">
                <a:latin typeface="Twinkl" panose="02000000000000000000" pitchFamily="2" charset="0"/>
              </a:rPr>
              <a:t>Humans have about 20,000 genes.</a:t>
            </a:r>
            <a:endParaRPr lang="en-US" sz="2400" dirty="0">
              <a:latin typeface="Twinkl" panose="02000000000000000000" pitchFamily="2" charset="0"/>
            </a:endParaRP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1149674" cy="523220"/>
          </a:xfrm>
          <a:prstGeom prst="rect">
            <a:avLst/>
          </a:prstGeom>
          <a:noFill/>
        </p:spPr>
        <p:txBody>
          <a:bodyPr wrap="none" rtlCol="0">
            <a:spAutoFit/>
          </a:bodyPr>
          <a:lstStyle/>
          <a:p>
            <a:r>
              <a:rPr lang="en-AU" sz="2800" b="1" u="sng" dirty="0">
                <a:latin typeface="Twinkl" panose="02000000000000000000" pitchFamily="2" charset="0"/>
              </a:rPr>
              <a:t>Genes</a:t>
            </a:r>
          </a:p>
        </p:txBody>
      </p:sp>
      <p:pic>
        <p:nvPicPr>
          <p:cNvPr id="4098" name="Picture 2" descr="Genetics (for Parents) - Nemours KidsHealth">
            <a:extLst>
              <a:ext uri="{FF2B5EF4-FFF2-40B4-BE49-F238E27FC236}">
                <a16:creationId xmlns:a16="http://schemas.microsoft.com/office/drawing/2014/main" id="{C1FDE406-CB33-4BD3-A90E-BFBBDCD3662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897"/>
          <a:stretch/>
        </p:blipFill>
        <p:spPr bwMode="auto">
          <a:xfrm>
            <a:off x="6466114" y="3467619"/>
            <a:ext cx="5554157" cy="3211390"/>
          </a:xfrm>
          <a:prstGeom prst="rect">
            <a:avLst/>
          </a:prstGeom>
          <a:noFill/>
          <a:ln w="38100">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15276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2AFEA0E-60DE-4412-BCE0-F4BCCD8254F1}"/>
              </a:ext>
            </a:extLst>
          </p:cNvPr>
          <p:cNvPicPr>
            <a:picLocks noChangeAspect="1"/>
          </p:cNvPicPr>
          <p:nvPr/>
        </p:nvPicPr>
        <p:blipFill>
          <a:blip r:embed="rId2"/>
          <a:stretch>
            <a:fillRect/>
          </a:stretch>
        </p:blipFill>
        <p:spPr>
          <a:xfrm>
            <a:off x="1296168" y="751114"/>
            <a:ext cx="9837305" cy="5840460"/>
          </a:xfrm>
          <a:prstGeom prst="rect">
            <a:avLst/>
          </a:prstGeom>
        </p:spPr>
      </p:pic>
    </p:spTree>
    <p:extLst>
      <p:ext uri="{BB962C8B-B14F-4D97-AF65-F5344CB8AC3E}">
        <p14:creationId xmlns:p14="http://schemas.microsoft.com/office/powerpoint/2010/main" val="6761476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11239499" cy="2800767"/>
          </a:xfrm>
          <a:prstGeom prst="rect">
            <a:avLst/>
          </a:prstGeom>
          <a:noFill/>
        </p:spPr>
        <p:txBody>
          <a:bodyPr wrap="square" rtlCol="0">
            <a:spAutoFit/>
          </a:bodyPr>
          <a:lstStyle/>
          <a:p>
            <a:r>
              <a:rPr lang="en-US" sz="2800" dirty="0">
                <a:latin typeface="Twinkl" panose="02000000000000000000" pitchFamily="2" charset="0"/>
              </a:rPr>
              <a:t>Two types of cell division take place in the human body:</a:t>
            </a:r>
          </a:p>
          <a:p>
            <a:endParaRPr lang="en-US" sz="2800" dirty="0">
              <a:latin typeface="Twinkl" panose="02000000000000000000" pitchFamily="2" charset="0"/>
            </a:endParaRPr>
          </a:p>
          <a:p>
            <a:r>
              <a:rPr lang="en-US" sz="4000" b="1" dirty="0">
                <a:latin typeface="Twinkl" panose="02000000000000000000" pitchFamily="2" charset="0"/>
              </a:rPr>
              <a:t>Mitosis: </a:t>
            </a:r>
            <a:r>
              <a:rPr lang="en-US" sz="4000" dirty="0">
                <a:latin typeface="Twinkl" panose="02000000000000000000" pitchFamily="2" charset="0"/>
              </a:rPr>
              <a:t>Cell division for </a:t>
            </a:r>
            <a:r>
              <a:rPr lang="en-US" sz="4000" u="sng" dirty="0">
                <a:latin typeface="Twinkl" panose="02000000000000000000" pitchFamily="2" charset="0"/>
              </a:rPr>
              <a:t>growth and repair</a:t>
            </a:r>
          </a:p>
          <a:p>
            <a:endParaRPr lang="en-US" sz="4000" dirty="0">
              <a:latin typeface="Twinkl" panose="02000000000000000000" pitchFamily="2" charset="0"/>
            </a:endParaRPr>
          </a:p>
          <a:p>
            <a:r>
              <a:rPr lang="en-US" sz="4000" b="1" dirty="0">
                <a:latin typeface="Twinkl" panose="02000000000000000000" pitchFamily="2" charset="0"/>
              </a:rPr>
              <a:t>Meiosis: </a:t>
            </a:r>
            <a:r>
              <a:rPr lang="en-US" sz="4000" dirty="0">
                <a:latin typeface="Twinkl" panose="02000000000000000000" pitchFamily="2" charset="0"/>
              </a:rPr>
              <a:t>Cell division for </a:t>
            </a:r>
            <a:r>
              <a:rPr lang="en-US" sz="4000" u="sng" dirty="0">
                <a:latin typeface="Twinkl" panose="02000000000000000000" pitchFamily="2" charset="0"/>
              </a:rPr>
              <a:t>production of sex cells</a:t>
            </a:r>
            <a:endParaRPr lang="en-US" sz="2800" dirty="0">
              <a:latin typeface="Twinkl" panose="02000000000000000000" pitchFamily="2" charset="0"/>
            </a:endParaRP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4283545" cy="523220"/>
          </a:xfrm>
          <a:prstGeom prst="rect">
            <a:avLst/>
          </a:prstGeom>
          <a:noFill/>
        </p:spPr>
        <p:txBody>
          <a:bodyPr wrap="none" rtlCol="0">
            <a:spAutoFit/>
          </a:bodyPr>
          <a:lstStyle/>
          <a:p>
            <a:r>
              <a:rPr lang="en-US" sz="2800" b="1" u="sng" dirty="0">
                <a:latin typeface="Twinkl" panose="02000000000000000000" pitchFamily="2" charset="0"/>
              </a:rPr>
              <a:t>Mitosis and the cell cycle</a:t>
            </a:r>
            <a:endParaRPr lang="en-AU" sz="2800" b="1" u="sng" dirty="0">
              <a:latin typeface="Twinkl" panose="02000000000000000000" pitchFamily="2" charset="0"/>
            </a:endParaRPr>
          </a:p>
        </p:txBody>
      </p:sp>
    </p:spTree>
    <p:extLst>
      <p:ext uri="{BB962C8B-B14F-4D97-AF65-F5344CB8AC3E}">
        <p14:creationId xmlns:p14="http://schemas.microsoft.com/office/powerpoint/2010/main" val="14054352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11239499" cy="2800767"/>
          </a:xfrm>
          <a:prstGeom prst="rect">
            <a:avLst/>
          </a:prstGeom>
          <a:noFill/>
        </p:spPr>
        <p:txBody>
          <a:bodyPr wrap="square" rtlCol="0">
            <a:spAutoFit/>
          </a:bodyPr>
          <a:lstStyle/>
          <a:p>
            <a:r>
              <a:rPr lang="en-US" sz="2800" dirty="0">
                <a:latin typeface="Twinkl" panose="02000000000000000000" pitchFamily="2" charset="0"/>
              </a:rPr>
              <a:t>Two types of cell division take place in the human body:</a:t>
            </a:r>
          </a:p>
          <a:p>
            <a:endParaRPr lang="en-US" sz="2800" dirty="0">
              <a:latin typeface="Twinkl" panose="02000000000000000000" pitchFamily="2" charset="0"/>
            </a:endParaRPr>
          </a:p>
          <a:p>
            <a:r>
              <a:rPr lang="en-US" sz="4000" b="1" dirty="0">
                <a:latin typeface="Twinkl" panose="02000000000000000000" pitchFamily="2" charset="0"/>
              </a:rPr>
              <a:t>Mitosis: </a:t>
            </a:r>
            <a:r>
              <a:rPr lang="en-US" sz="4000" dirty="0">
                <a:latin typeface="Twinkl" panose="02000000000000000000" pitchFamily="2" charset="0"/>
              </a:rPr>
              <a:t>Cell division for </a:t>
            </a:r>
            <a:r>
              <a:rPr lang="en-US" sz="4000" u="sng" dirty="0">
                <a:latin typeface="Twinkl" panose="02000000000000000000" pitchFamily="2" charset="0"/>
              </a:rPr>
              <a:t>growth and repair</a:t>
            </a:r>
          </a:p>
          <a:p>
            <a:endParaRPr lang="en-US" sz="4000" dirty="0">
              <a:latin typeface="Twinkl" panose="02000000000000000000" pitchFamily="2" charset="0"/>
            </a:endParaRPr>
          </a:p>
          <a:p>
            <a:r>
              <a:rPr lang="en-US" sz="4000" b="1" dirty="0">
                <a:latin typeface="Twinkl" panose="02000000000000000000" pitchFamily="2" charset="0"/>
              </a:rPr>
              <a:t>Meiosis: </a:t>
            </a:r>
            <a:r>
              <a:rPr lang="en-US" sz="4000" dirty="0">
                <a:latin typeface="Twinkl" panose="02000000000000000000" pitchFamily="2" charset="0"/>
              </a:rPr>
              <a:t>Cell division for </a:t>
            </a:r>
            <a:r>
              <a:rPr lang="en-US" sz="4000" u="sng" dirty="0">
                <a:latin typeface="Twinkl" panose="02000000000000000000" pitchFamily="2" charset="0"/>
              </a:rPr>
              <a:t>production of sex cells</a:t>
            </a:r>
            <a:endParaRPr lang="en-US" sz="2800" dirty="0">
              <a:latin typeface="Twinkl" panose="02000000000000000000" pitchFamily="2" charset="0"/>
            </a:endParaRP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4283545" cy="523220"/>
          </a:xfrm>
          <a:prstGeom prst="rect">
            <a:avLst/>
          </a:prstGeom>
          <a:noFill/>
        </p:spPr>
        <p:txBody>
          <a:bodyPr wrap="none" rtlCol="0">
            <a:spAutoFit/>
          </a:bodyPr>
          <a:lstStyle/>
          <a:p>
            <a:r>
              <a:rPr lang="en-US" sz="2800" b="1" u="sng" dirty="0">
                <a:latin typeface="Twinkl" panose="02000000000000000000" pitchFamily="2" charset="0"/>
              </a:rPr>
              <a:t>Mitosis and the cell cycle</a:t>
            </a:r>
            <a:endParaRPr lang="en-AU" sz="2800" b="1" u="sng" dirty="0">
              <a:latin typeface="Twinkl" panose="02000000000000000000" pitchFamily="2" charset="0"/>
            </a:endParaRPr>
          </a:p>
        </p:txBody>
      </p:sp>
      <p:sp>
        <p:nvSpPr>
          <p:cNvPr id="2" name="Content Placeholder 1">
            <a:extLst>
              <a:ext uri="{FF2B5EF4-FFF2-40B4-BE49-F238E27FC236}">
                <a16:creationId xmlns:a16="http://schemas.microsoft.com/office/drawing/2014/main" id="{9F4F6AC2-C13A-41B8-BB3C-1B1A87B9D20B}"/>
              </a:ext>
            </a:extLst>
          </p:cNvPr>
          <p:cNvSpPr>
            <a:spLocks noGrp="1"/>
          </p:cNvSpPr>
          <p:nvPr>
            <p:ph idx="1"/>
          </p:nvPr>
        </p:nvSpPr>
        <p:spPr/>
        <p:txBody>
          <a:bodyPr/>
          <a:lstStyle/>
          <a:p>
            <a:endParaRPr lang="en-AU" dirty="0"/>
          </a:p>
        </p:txBody>
      </p:sp>
      <p:sp>
        <p:nvSpPr>
          <p:cNvPr id="3" name="Rectangle 2">
            <a:extLst>
              <a:ext uri="{FF2B5EF4-FFF2-40B4-BE49-F238E27FC236}">
                <a16:creationId xmlns:a16="http://schemas.microsoft.com/office/drawing/2014/main" id="{ADDCB289-DA5A-4F2E-B9EC-C3F2598697B9}"/>
              </a:ext>
            </a:extLst>
          </p:cNvPr>
          <p:cNvSpPr/>
          <p:nvPr/>
        </p:nvSpPr>
        <p:spPr>
          <a:xfrm>
            <a:off x="6008914" y="1774371"/>
            <a:ext cx="4474029" cy="8055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56F706B3-FAA2-4AF2-8317-AF33F1EF9074}"/>
              </a:ext>
            </a:extLst>
          </p:cNvPr>
          <p:cNvSpPr/>
          <p:nvPr/>
        </p:nvSpPr>
        <p:spPr>
          <a:xfrm>
            <a:off x="6096000" y="2898738"/>
            <a:ext cx="5301343" cy="805543"/>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9628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3"/>
                                        </p:tgtEl>
                                      </p:cBhvr>
                                    </p:animEffect>
                                    <p:set>
                                      <p:cBhvr>
                                        <p:cTn id="7" dur="1" fill="hold">
                                          <p:stCondLst>
                                            <p:cond delay="1999"/>
                                          </p:stCondLst>
                                        </p:cTn>
                                        <p:tgtEl>
                                          <p:spTgt spid="3"/>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2" presetClass="exit" presetSubtype="4" fill="hold" grpId="0" nodeType="clickEffect">
                                  <p:stCondLst>
                                    <p:cond delay="0"/>
                                  </p:stCondLst>
                                  <p:childTnLst>
                                    <p:animEffect transition="out" filter="wipe(down)">
                                      <p:cBhvr>
                                        <p:cTn id="11" dur="500"/>
                                        <p:tgtEl>
                                          <p:spTgt spid="9"/>
                                        </p:tgtEl>
                                      </p:cBhvr>
                                    </p:animEffect>
                                    <p:set>
                                      <p:cBhvr>
                                        <p:cTn id="12" dur="1" fill="hold">
                                          <p:stCondLst>
                                            <p:cond delay="499"/>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11239499" cy="1323439"/>
          </a:xfrm>
          <a:prstGeom prst="rect">
            <a:avLst/>
          </a:prstGeom>
          <a:noFill/>
        </p:spPr>
        <p:txBody>
          <a:bodyPr wrap="square" rtlCol="0">
            <a:spAutoFit/>
          </a:bodyPr>
          <a:lstStyle/>
          <a:p>
            <a:r>
              <a:rPr lang="en-US" sz="4000" dirty="0">
                <a:latin typeface="Twinkl" panose="02000000000000000000" pitchFamily="2" charset="0"/>
              </a:rPr>
              <a:t>In mitosis, </a:t>
            </a:r>
            <a:br>
              <a:rPr lang="en-US" sz="4000" dirty="0">
                <a:latin typeface="Twinkl" panose="02000000000000000000" pitchFamily="2" charset="0"/>
              </a:rPr>
            </a:br>
            <a:r>
              <a:rPr lang="en-US" sz="4000" dirty="0">
                <a:latin typeface="Twinkl" panose="02000000000000000000" pitchFamily="2" charset="0"/>
              </a:rPr>
              <a:t>one cell splits in half to create two new cells.</a:t>
            </a: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4283545" cy="523220"/>
          </a:xfrm>
          <a:prstGeom prst="rect">
            <a:avLst/>
          </a:prstGeom>
          <a:noFill/>
        </p:spPr>
        <p:txBody>
          <a:bodyPr wrap="none" rtlCol="0">
            <a:spAutoFit/>
          </a:bodyPr>
          <a:lstStyle/>
          <a:p>
            <a:r>
              <a:rPr lang="en-US" sz="2800" b="1" u="sng" dirty="0">
                <a:latin typeface="Twinkl" panose="02000000000000000000" pitchFamily="2" charset="0"/>
              </a:rPr>
              <a:t>Mitosis and the cell cycle</a:t>
            </a:r>
            <a:endParaRPr lang="en-AU" sz="2800" b="1" u="sng" dirty="0">
              <a:latin typeface="Twinkl" panose="02000000000000000000" pitchFamily="2" charset="0"/>
            </a:endParaRPr>
          </a:p>
        </p:txBody>
      </p:sp>
      <p:pic>
        <p:nvPicPr>
          <p:cNvPr id="3" name="Picture 2">
            <a:extLst>
              <a:ext uri="{FF2B5EF4-FFF2-40B4-BE49-F238E27FC236}">
                <a16:creationId xmlns:a16="http://schemas.microsoft.com/office/drawing/2014/main" id="{E5A8977D-2329-4187-B13A-546044A964BF}"/>
              </a:ext>
            </a:extLst>
          </p:cNvPr>
          <p:cNvPicPr>
            <a:picLocks noChangeAspect="1"/>
          </p:cNvPicPr>
          <p:nvPr/>
        </p:nvPicPr>
        <p:blipFill>
          <a:blip r:embed="rId2"/>
          <a:stretch>
            <a:fillRect/>
          </a:stretch>
        </p:blipFill>
        <p:spPr>
          <a:xfrm>
            <a:off x="214313" y="2226953"/>
            <a:ext cx="6472918" cy="4378046"/>
          </a:xfrm>
          <a:prstGeom prst="rect">
            <a:avLst/>
          </a:prstGeom>
        </p:spPr>
      </p:pic>
      <p:sp>
        <p:nvSpPr>
          <p:cNvPr id="15" name="TextBox 14">
            <a:extLst>
              <a:ext uri="{FF2B5EF4-FFF2-40B4-BE49-F238E27FC236}">
                <a16:creationId xmlns:a16="http://schemas.microsoft.com/office/drawing/2014/main" id="{4D9B67F2-4CB8-490D-BCB9-00FF1D95EB76}"/>
              </a:ext>
            </a:extLst>
          </p:cNvPr>
          <p:cNvSpPr txBox="1"/>
          <p:nvPr/>
        </p:nvSpPr>
        <p:spPr>
          <a:xfrm>
            <a:off x="7021286" y="2509275"/>
            <a:ext cx="4956401" cy="4031873"/>
          </a:xfrm>
          <a:prstGeom prst="rect">
            <a:avLst/>
          </a:prstGeom>
          <a:noFill/>
        </p:spPr>
        <p:txBody>
          <a:bodyPr wrap="square">
            <a:spAutoFit/>
          </a:bodyPr>
          <a:lstStyle/>
          <a:p>
            <a:r>
              <a:rPr lang="en-US" sz="3200" dirty="0">
                <a:latin typeface="Twinkl" panose="02000000000000000000" pitchFamily="2" charset="0"/>
              </a:rPr>
              <a:t>Each daughter cell has its own nucleus, which contains DNA</a:t>
            </a:r>
          </a:p>
          <a:p>
            <a:endParaRPr lang="en-US" sz="3200" dirty="0">
              <a:latin typeface="Twinkl" panose="02000000000000000000" pitchFamily="2" charset="0"/>
            </a:endParaRPr>
          </a:p>
          <a:p>
            <a:r>
              <a:rPr lang="en-US" sz="3200" dirty="0">
                <a:latin typeface="Twinkl" panose="02000000000000000000" pitchFamily="2" charset="0"/>
              </a:rPr>
              <a:t>The daughter cells are </a:t>
            </a:r>
            <a:r>
              <a:rPr lang="en-US" sz="3200" b="1" u="sng" dirty="0">
                <a:latin typeface="Twinkl" panose="02000000000000000000" pitchFamily="2" charset="0"/>
              </a:rPr>
              <a:t>genetically identical</a:t>
            </a:r>
            <a:r>
              <a:rPr lang="en-US" sz="3200" b="1" dirty="0">
                <a:latin typeface="Twinkl" panose="02000000000000000000" pitchFamily="2" charset="0"/>
              </a:rPr>
              <a:t> </a:t>
            </a:r>
            <a:r>
              <a:rPr lang="en-US" sz="3200" dirty="0">
                <a:latin typeface="Twinkl" panose="02000000000000000000" pitchFamily="2" charset="0"/>
              </a:rPr>
              <a:t>to each other and the parent cell</a:t>
            </a:r>
            <a:endParaRPr lang="en-AU" sz="3200" dirty="0">
              <a:latin typeface="Twinkl" panose="02000000000000000000" pitchFamily="2" charset="0"/>
            </a:endParaRPr>
          </a:p>
        </p:txBody>
      </p:sp>
    </p:spTree>
    <p:extLst>
      <p:ext uri="{BB962C8B-B14F-4D97-AF65-F5344CB8AC3E}">
        <p14:creationId xmlns:p14="http://schemas.microsoft.com/office/powerpoint/2010/main" val="3237945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11239499" cy="1323439"/>
          </a:xfrm>
          <a:prstGeom prst="rect">
            <a:avLst/>
          </a:prstGeom>
          <a:noFill/>
        </p:spPr>
        <p:txBody>
          <a:bodyPr wrap="square" rtlCol="0">
            <a:spAutoFit/>
          </a:bodyPr>
          <a:lstStyle/>
          <a:p>
            <a:r>
              <a:rPr lang="en-US" sz="4000" dirty="0">
                <a:latin typeface="Twinkl" panose="02000000000000000000" pitchFamily="2" charset="0"/>
              </a:rPr>
              <a:t>In mitosis, </a:t>
            </a:r>
            <a:br>
              <a:rPr lang="en-US" sz="4000" dirty="0">
                <a:latin typeface="Twinkl" panose="02000000000000000000" pitchFamily="2" charset="0"/>
              </a:rPr>
            </a:br>
            <a:r>
              <a:rPr lang="en-US" sz="4000" dirty="0">
                <a:latin typeface="Twinkl" panose="02000000000000000000" pitchFamily="2" charset="0"/>
              </a:rPr>
              <a:t>one cell splits in half to create two new cells.</a:t>
            </a: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4283545" cy="523220"/>
          </a:xfrm>
          <a:prstGeom prst="rect">
            <a:avLst/>
          </a:prstGeom>
          <a:noFill/>
        </p:spPr>
        <p:txBody>
          <a:bodyPr wrap="none" rtlCol="0">
            <a:spAutoFit/>
          </a:bodyPr>
          <a:lstStyle/>
          <a:p>
            <a:r>
              <a:rPr lang="en-US" sz="2800" b="1" u="sng" dirty="0">
                <a:latin typeface="Twinkl" panose="02000000000000000000" pitchFamily="2" charset="0"/>
              </a:rPr>
              <a:t>Mitosis and the cell cycle</a:t>
            </a:r>
            <a:endParaRPr lang="en-AU" sz="2800" b="1" u="sng" dirty="0">
              <a:latin typeface="Twinkl" panose="02000000000000000000" pitchFamily="2" charset="0"/>
            </a:endParaRPr>
          </a:p>
        </p:txBody>
      </p:sp>
      <p:pic>
        <p:nvPicPr>
          <p:cNvPr id="3" name="Picture 2">
            <a:extLst>
              <a:ext uri="{FF2B5EF4-FFF2-40B4-BE49-F238E27FC236}">
                <a16:creationId xmlns:a16="http://schemas.microsoft.com/office/drawing/2014/main" id="{E5A8977D-2329-4187-B13A-546044A964BF}"/>
              </a:ext>
            </a:extLst>
          </p:cNvPr>
          <p:cNvPicPr>
            <a:picLocks noChangeAspect="1"/>
          </p:cNvPicPr>
          <p:nvPr/>
        </p:nvPicPr>
        <p:blipFill>
          <a:blip r:embed="rId2"/>
          <a:stretch>
            <a:fillRect/>
          </a:stretch>
        </p:blipFill>
        <p:spPr>
          <a:xfrm>
            <a:off x="170769" y="2226953"/>
            <a:ext cx="6472918" cy="4378046"/>
          </a:xfrm>
          <a:prstGeom prst="rect">
            <a:avLst/>
          </a:prstGeom>
        </p:spPr>
      </p:pic>
      <p:sp>
        <p:nvSpPr>
          <p:cNvPr id="8" name="Rectangle 7">
            <a:extLst>
              <a:ext uri="{FF2B5EF4-FFF2-40B4-BE49-F238E27FC236}">
                <a16:creationId xmlns:a16="http://schemas.microsoft.com/office/drawing/2014/main" id="{83C7ACB7-00CC-425D-88CB-A4026EB61383}"/>
              </a:ext>
            </a:extLst>
          </p:cNvPr>
          <p:cNvSpPr/>
          <p:nvPr/>
        </p:nvSpPr>
        <p:spPr>
          <a:xfrm>
            <a:off x="3575973" y="2389453"/>
            <a:ext cx="1741714" cy="46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E88F951E-E83F-43A9-AE62-41EB976CBBC4}"/>
              </a:ext>
            </a:extLst>
          </p:cNvPr>
          <p:cNvSpPr/>
          <p:nvPr/>
        </p:nvSpPr>
        <p:spPr>
          <a:xfrm>
            <a:off x="3575973" y="5921829"/>
            <a:ext cx="1741714" cy="46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4C1B02BE-1633-4427-A591-C32EE63EA943}"/>
              </a:ext>
            </a:extLst>
          </p:cNvPr>
          <p:cNvSpPr/>
          <p:nvPr/>
        </p:nvSpPr>
        <p:spPr>
          <a:xfrm>
            <a:off x="386443" y="1523999"/>
            <a:ext cx="10194471" cy="659410"/>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11" name="TextBox 10">
            <a:extLst>
              <a:ext uri="{FF2B5EF4-FFF2-40B4-BE49-F238E27FC236}">
                <a16:creationId xmlns:a16="http://schemas.microsoft.com/office/drawing/2014/main" id="{E2427005-C60A-4096-8286-4910047C0C1F}"/>
              </a:ext>
            </a:extLst>
          </p:cNvPr>
          <p:cNvSpPr txBox="1"/>
          <p:nvPr/>
        </p:nvSpPr>
        <p:spPr>
          <a:xfrm>
            <a:off x="7021286" y="2509275"/>
            <a:ext cx="4956401" cy="4031873"/>
          </a:xfrm>
          <a:prstGeom prst="rect">
            <a:avLst/>
          </a:prstGeom>
          <a:noFill/>
        </p:spPr>
        <p:txBody>
          <a:bodyPr wrap="square">
            <a:spAutoFit/>
          </a:bodyPr>
          <a:lstStyle/>
          <a:p>
            <a:r>
              <a:rPr lang="en-US" sz="3200" dirty="0">
                <a:latin typeface="Twinkl" panose="02000000000000000000" pitchFamily="2" charset="0"/>
              </a:rPr>
              <a:t>Each daughter cell has its own nucleus, which contains DNA</a:t>
            </a:r>
          </a:p>
          <a:p>
            <a:endParaRPr lang="en-US" sz="3200" dirty="0">
              <a:latin typeface="Twinkl" panose="02000000000000000000" pitchFamily="2" charset="0"/>
            </a:endParaRPr>
          </a:p>
          <a:p>
            <a:r>
              <a:rPr lang="en-US" sz="3200" dirty="0">
                <a:latin typeface="Twinkl" panose="02000000000000000000" pitchFamily="2" charset="0"/>
              </a:rPr>
              <a:t>The daughter cells are </a:t>
            </a:r>
            <a:r>
              <a:rPr lang="en-US" sz="3200" b="1" u="sng" dirty="0">
                <a:latin typeface="Twinkl" panose="02000000000000000000" pitchFamily="2" charset="0"/>
              </a:rPr>
              <a:t>genetically identical </a:t>
            </a:r>
            <a:r>
              <a:rPr lang="en-US" sz="3200" dirty="0">
                <a:latin typeface="Twinkl" panose="02000000000000000000" pitchFamily="2" charset="0"/>
              </a:rPr>
              <a:t>to each other and the parent cell</a:t>
            </a:r>
            <a:endParaRPr lang="en-AU" sz="3200" dirty="0">
              <a:latin typeface="Twinkl" panose="02000000000000000000" pitchFamily="2" charset="0"/>
            </a:endParaRPr>
          </a:p>
        </p:txBody>
      </p:sp>
      <p:sp>
        <p:nvSpPr>
          <p:cNvPr id="15" name="Rectangle 14">
            <a:extLst>
              <a:ext uri="{FF2B5EF4-FFF2-40B4-BE49-F238E27FC236}">
                <a16:creationId xmlns:a16="http://schemas.microsoft.com/office/drawing/2014/main" id="{B4C6ED03-5218-4C0B-9695-1DF58F0AA7D9}"/>
              </a:ext>
            </a:extLst>
          </p:cNvPr>
          <p:cNvSpPr/>
          <p:nvPr/>
        </p:nvSpPr>
        <p:spPr>
          <a:xfrm>
            <a:off x="8071773" y="2540460"/>
            <a:ext cx="2389398" cy="46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16D54078-795A-4801-A169-95FC75C0CD02}"/>
              </a:ext>
            </a:extLst>
          </p:cNvPr>
          <p:cNvSpPr/>
          <p:nvPr/>
        </p:nvSpPr>
        <p:spPr>
          <a:xfrm>
            <a:off x="7914403" y="4525211"/>
            <a:ext cx="2546768" cy="46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462BDC2C-378D-4D6B-950B-C3C7C727B4CD}"/>
              </a:ext>
            </a:extLst>
          </p:cNvPr>
          <p:cNvSpPr/>
          <p:nvPr/>
        </p:nvSpPr>
        <p:spPr>
          <a:xfrm>
            <a:off x="7021285" y="5025388"/>
            <a:ext cx="3907971" cy="46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DFEBD520-D4F3-48BE-B040-3E1F9A8E7763}"/>
              </a:ext>
            </a:extLst>
          </p:cNvPr>
          <p:cNvSpPr/>
          <p:nvPr/>
        </p:nvSpPr>
        <p:spPr>
          <a:xfrm>
            <a:off x="10580913" y="5548772"/>
            <a:ext cx="1186543" cy="46899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7420177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xit" presetSubtype="1" fill="hold" grpId="0" nodeType="clickEffect">
                                  <p:stCondLst>
                                    <p:cond delay="0"/>
                                  </p:stCondLst>
                                  <p:childTnLst>
                                    <p:animEffect transition="out" filter="wheel(1)">
                                      <p:cBhvr>
                                        <p:cTn id="6" dur="2000"/>
                                        <p:tgtEl>
                                          <p:spTgt spid="10"/>
                                        </p:tgtEl>
                                      </p:cBhvr>
                                    </p:animEffect>
                                    <p:set>
                                      <p:cBhvr>
                                        <p:cTn id="7" dur="1" fill="hold">
                                          <p:stCondLst>
                                            <p:cond delay="1999"/>
                                          </p:stCondLst>
                                        </p:cTn>
                                        <p:tgtEl>
                                          <p:spTgt spid="10"/>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21" presetClass="exit" presetSubtype="1" fill="hold" grpId="0" nodeType="clickEffect">
                                  <p:stCondLst>
                                    <p:cond delay="0"/>
                                  </p:stCondLst>
                                  <p:childTnLst>
                                    <p:animEffect transition="out" filter="wheel(1)">
                                      <p:cBhvr>
                                        <p:cTn id="11" dur="2000"/>
                                        <p:tgtEl>
                                          <p:spTgt spid="8"/>
                                        </p:tgtEl>
                                      </p:cBhvr>
                                    </p:animEffect>
                                    <p:set>
                                      <p:cBhvr>
                                        <p:cTn id="12" dur="1" fill="hold">
                                          <p:stCondLst>
                                            <p:cond delay="1999"/>
                                          </p:stCondLst>
                                        </p:cTn>
                                        <p:tgtEl>
                                          <p:spTgt spid="8"/>
                                        </p:tgtEl>
                                        <p:attrNameLst>
                                          <p:attrName>style.visibility</p:attrName>
                                        </p:attrNameLst>
                                      </p:cBhvr>
                                      <p:to>
                                        <p:strVal val="hidden"/>
                                      </p:to>
                                    </p:set>
                                  </p:childTnLst>
                                </p:cTn>
                              </p:par>
                              <p:par>
                                <p:cTn id="13" presetID="21" presetClass="exit" presetSubtype="1" fill="hold" grpId="0" nodeType="withEffect">
                                  <p:stCondLst>
                                    <p:cond delay="0"/>
                                  </p:stCondLst>
                                  <p:childTnLst>
                                    <p:animEffect transition="out" filter="wheel(1)">
                                      <p:cBhvr>
                                        <p:cTn id="14" dur="2000"/>
                                        <p:tgtEl>
                                          <p:spTgt spid="18"/>
                                        </p:tgtEl>
                                      </p:cBhvr>
                                    </p:animEffect>
                                    <p:set>
                                      <p:cBhvr>
                                        <p:cTn id="15" dur="1" fill="hold">
                                          <p:stCondLst>
                                            <p:cond delay="1999"/>
                                          </p:stCondLst>
                                        </p:cTn>
                                        <p:tgtEl>
                                          <p:spTgt spid="18"/>
                                        </p:tgtEl>
                                        <p:attrNameLst>
                                          <p:attrName>style.visibility</p:attrName>
                                        </p:attrNameLst>
                                      </p:cBhvr>
                                      <p:to>
                                        <p:strVal val="hidden"/>
                                      </p:to>
                                    </p:set>
                                  </p:childTnLst>
                                </p:cTn>
                              </p:par>
                            </p:childTnLst>
                          </p:cTn>
                        </p:par>
                      </p:childTnLst>
                    </p:cTn>
                  </p:par>
                  <p:par>
                    <p:cTn id="16" fill="hold">
                      <p:stCondLst>
                        <p:cond delay="indefinite"/>
                      </p:stCondLst>
                      <p:childTnLst>
                        <p:par>
                          <p:cTn id="17" fill="hold">
                            <p:stCondLst>
                              <p:cond delay="0"/>
                            </p:stCondLst>
                            <p:childTnLst>
                              <p:par>
                                <p:cTn id="18" presetID="21" presetClass="exit" presetSubtype="1" fill="hold" grpId="0" nodeType="clickEffect">
                                  <p:stCondLst>
                                    <p:cond delay="0"/>
                                  </p:stCondLst>
                                  <p:childTnLst>
                                    <p:animEffect transition="out" filter="wheel(1)">
                                      <p:cBhvr>
                                        <p:cTn id="19" dur="2000"/>
                                        <p:tgtEl>
                                          <p:spTgt spid="9"/>
                                        </p:tgtEl>
                                      </p:cBhvr>
                                    </p:animEffect>
                                    <p:set>
                                      <p:cBhvr>
                                        <p:cTn id="20" dur="1" fill="hold">
                                          <p:stCondLst>
                                            <p:cond delay="1999"/>
                                          </p:stCondLst>
                                        </p:cTn>
                                        <p:tgtEl>
                                          <p:spTgt spid="9"/>
                                        </p:tgtEl>
                                        <p:attrNameLst>
                                          <p:attrName>style.visibility</p:attrName>
                                        </p:attrNameLst>
                                      </p:cBhvr>
                                      <p:to>
                                        <p:strVal val="hidden"/>
                                      </p:to>
                                    </p:set>
                                  </p:childTnLst>
                                </p:cTn>
                              </p:par>
                              <p:par>
                                <p:cTn id="21" presetID="21" presetClass="exit" presetSubtype="1" fill="hold" grpId="0" nodeType="withEffect">
                                  <p:stCondLst>
                                    <p:cond delay="0"/>
                                  </p:stCondLst>
                                  <p:childTnLst>
                                    <p:animEffect transition="out" filter="wheel(1)">
                                      <p:cBhvr>
                                        <p:cTn id="22" dur="2000"/>
                                        <p:tgtEl>
                                          <p:spTgt spid="15"/>
                                        </p:tgtEl>
                                      </p:cBhvr>
                                    </p:animEffect>
                                    <p:set>
                                      <p:cBhvr>
                                        <p:cTn id="23" dur="1" fill="hold">
                                          <p:stCondLst>
                                            <p:cond delay="1999"/>
                                          </p:stCondLst>
                                        </p:cTn>
                                        <p:tgtEl>
                                          <p:spTgt spid="15"/>
                                        </p:tgtEl>
                                        <p:attrNameLst>
                                          <p:attrName>style.visibility</p:attrName>
                                        </p:attrNameLst>
                                      </p:cBhvr>
                                      <p:to>
                                        <p:strVal val="hidden"/>
                                      </p:to>
                                    </p:set>
                                  </p:childTnLst>
                                </p:cTn>
                              </p:par>
                              <p:par>
                                <p:cTn id="24" presetID="21" presetClass="exit" presetSubtype="1" fill="hold" grpId="0" nodeType="withEffect">
                                  <p:stCondLst>
                                    <p:cond delay="0"/>
                                  </p:stCondLst>
                                  <p:childTnLst>
                                    <p:animEffect transition="out" filter="wheel(1)">
                                      <p:cBhvr>
                                        <p:cTn id="25" dur="2000"/>
                                        <p:tgtEl>
                                          <p:spTgt spid="16"/>
                                        </p:tgtEl>
                                      </p:cBhvr>
                                    </p:animEffect>
                                    <p:set>
                                      <p:cBhvr>
                                        <p:cTn id="26" dur="1" fill="hold">
                                          <p:stCondLst>
                                            <p:cond delay="1999"/>
                                          </p:stCondLst>
                                        </p:cTn>
                                        <p:tgtEl>
                                          <p:spTgt spid="16"/>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1" presetClass="exit" presetSubtype="1" fill="hold" grpId="0" nodeType="clickEffect">
                                  <p:stCondLst>
                                    <p:cond delay="0"/>
                                  </p:stCondLst>
                                  <p:childTnLst>
                                    <p:animEffect transition="out" filter="wheel(1)">
                                      <p:cBhvr>
                                        <p:cTn id="30" dur="2000"/>
                                        <p:tgtEl>
                                          <p:spTgt spid="17"/>
                                        </p:tgtEl>
                                      </p:cBhvr>
                                    </p:animEffect>
                                    <p:set>
                                      <p:cBhvr>
                                        <p:cTn id="31" dur="1" fill="hold">
                                          <p:stCondLst>
                                            <p:cond delay="1999"/>
                                          </p:stCondLst>
                                        </p:cTn>
                                        <p:tgtEl>
                                          <p:spTgt spid="1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5" grpId="0" animBg="1"/>
      <p:bldP spid="16" grpId="0" animBg="1"/>
      <p:bldP spid="17" grpId="0" animBg="1"/>
      <p:bldP spid="1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11239499" cy="2308324"/>
          </a:xfrm>
          <a:prstGeom prst="rect">
            <a:avLst/>
          </a:prstGeom>
          <a:noFill/>
        </p:spPr>
        <p:txBody>
          <a:bodyPr wrap="square" rtlCol="0">
            <a:spAutoFit/>
          </a:bodyPr>
          <a:lstStyle/>
          <a:p>
            <a:r>
              <a:rPr lang="en-US" sz="3600" dirty="0">
                <a:latin typeface="Twinkl" panose="02000000000000000000" pitchFamily="2" charset="0"/>
              </a:rPr>
              <a:t>There are </a:t>
            </a:r>
            <a:r>
              <a:rPr lang="en-US" sz="3600" b="1" u="sng" dirty="0">
                <a:latin typeface="Twinkl" panose="02000000000000000000" pitchFamily="2" charset="0"/>
              </a:rPr>
              <a:t>46</a:t>
            </a:r>
            <a:r>
              <a:rPr lang="en-US" sz="3600" dirty="0">
                <a:latin typeface="Twinkl" panose="02000000000000000000" pitchFamily="2" charset="0"/>
              </a:rPr>
              <a:t> separate strands of DNA in most human cells.</a:t>
            </a:r>
          </a:p>
          <a:p>
            <a:br>
              <a:rPr lang="en-US" sz="3600" dirty="0">
                <a:latin typeface="Twinkl" panose="02000000000000000000" pitchFamily="2" charset="0"/>
              </a:rPr>
            </a:br>
            <a:r>
              <a:rPr lang="en-US" sz="3600" dirty="0">
                <a:latin typeface="Twinkl" panose="02000000000000000000" pitchFamily="2" charset="0"/>
              </a:rPr>
              <a:t>These are called </a:t>
            </a:r>
            <a:r>
              <a:rPr lang="en-US" sz="3600" b="1" u="sng" dirty="0">
                <a:latin typeface="Twinkl" panose="02000000000000000000" pitchFamily="2" charset="0"/>
              </a:rPr>
              <a:t>chromosomes</a:t>
            </a: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2444900" cy="523220"/>
          </a:xfrm>
          <a:prstGeom prst="rect">
            <a:avLst/>
          </a:prstGeom>
          <a:noFill/>
        </p:spPr>
        <p:txBody>
          <a:bodyPr wrap="none" rtlCol="0">
            <a:spAutoFit/>
          </a:bodyPr>
          <a:lstStyle/>
          <a:p>
            <a:r>
              <a:rPr lang="en-US" sz="2800" b="1" u="sng" dirty="0">
                <a:latin typeface="Twinkl" panose="02000000000000000000" pitchFamily="2" charset="0"/>
              </a:rPr>
              <a:t>Chromosomes</a:t>
            </a:r>
            <a:endParaRPr lang="en-AU" sz="2800" b="1" u="sng" dirty="0">
              <a:latin typeface="Twinkl" panose="02000000000000000000" pitchFamily="2" charset="0"/>
            </a:endParaRPr>
          </a:p>
        </p:txBody>
      </p:sp>
      <p:pic>
        <p:nvPicPr>
          <p:cNvPr id="4098" name="Picture 2" descr="Diagram Of Chromosome And Dna Structure Stock Illustration - Download Image  Now - iStock">
            <a:extLst>
              <a:ext uri="{FF2B5EF4-FFF2-40B4-BE49-F238E27FC236}">
                <a16:creationId xmlns:a16="http://schemas.microsoft.com/office/drawing/2014/main" id="{8116429C-1206-49C7-9CBC-B86CC23166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96149" y="3306257"/>
            <a:ext cx="4680857" cy="3508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84115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EBBBEB-9A85-4176-B6E6-51C0911FEB20}"/>
              </a:ext>
            </a:extLst>
          </p:cNvPr>
          <p:cNvSpPr txBox="1"/>
          <p:nvPr/>
        </p:nvSpPr>
        <p:spPr>
          <a:xfrm>
            <a:off x="1959428" y="97972"/>
            <a:ext cx="2444900" cy="523220"/>
          </a:xfrm>
          <a:prstGeom prst="rect">
            <a:avLst/>
          </a:prstGeom>
          <a:noFill/>
        </p:spPr>
        <p:txBody>
          <a:bodyPr wrap="none" rtlCol="0">
            <a:spAutoFit/>
          </a:bodyPr>
          <a:lstStyle/>
          <a:p>
            <a:r>
              <a:rPr lang="en-US" sz="2800" b="1" u="sng" dirty="0">
                <a:latin typeface="Twinkl" panose="02000000000000000000" pitchFamily="2" charset="0"/>
              </a:rPr>
              <a:t>Chromosomes</a:t>
            </a:r>
            <a:endParaRPr lang="en-AU" sz="2800" b="1" u="sng" dirty="0">
              <a:latin typeface="Twinkl" panose="02000000000000000000" pitchFamily="2" charset="0"/>
            </a:endParaRPr>
          </a:p>
        </p:txBody>
      </p:sp>
      <p:pic>
        <p:nvPicPr>
          <p:cNvPr id="5122" name="Picture 2">
            <a:extLst>
              <a:ext uri="{FF2B5EF4-FFF2-40B4-BE49-F238E27FC236}">
                <a16:creationId xmlns:a16="http://schemas.microsoft.com/office/drawing/2014/main" id="{27E30D96-E602-4235-BA6D-ECACADC5D4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9550" y="956626"/>
            <a:ext cx="2797756" cy="6364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1DFA46E-D0B5-4E94-A4C8-98FDD783E8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9874" y="302850"/>
            <a:ext cx="2444900" cy="17344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AFDE95E-C3C3-4926-A1F9-6DE09528EAF7}"/>
              </a:ext>
            </a:extLst>
          </p:cNvPr>
          <p:cNvSpPr txBox="1"/>
          <p:nvPr/>
        </p:nvSpPr>
        <p:spPr>
          <a:xfrm>
            <a:off x="42302" y="2372700"/>
            <a:ext cx="12149698" cy="4154984"/>
          </a:xfrm>
          <a:prstGeom prst="rect">
            <a:avLst/>
          </a:prstGeom>
          <a:noFill/>
        </p:spPr>
        <p:txBody>
          <a:bodyPr wrap="square">
            <a:spAutoFit/>
          </a:bodyPr>
          <a:lstStyle/>
          <a:p>
            <a:r>
              <a:rPr lang="en-US" sz="2400" b="1" dirty="0">
                <a:latin typeface="Twinkl" panose="02000000000000000000" pitchFamily="2" charset="0"/>
              </a:rPr>
              <a:t>Interphase </a:t>
            </a:r>
            <a:r>
              <a:rPr lang="en-US" sz="2400" dirty="0">
                <a:latin typeface="Twinkl" panose="02000000000000000000" pitchFamily="2" charset="0"/>
              </a:rPr>
              <a:t> - During this time the cell grows, replicates its chromosomes, and prepares for cell division.</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Prophase </a:t>
            </a:r>
            <a:r>
              <a:rPr lang="en-US" sz="2400" b="1" dirty="0">
                <a:solidFill>
                  <a:schemeClr val="accent4">
                    <a:lumMod val="75000"/>
                  </a:schemeClr>
                </a:solidFill>
                <a:latin typeface="Twinkl" panose="02000000000000000000" pitchFamily="2" charset="0"/>
              </a:rPr>
              <a:t>(Prepare)</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the cell </a:t>
            </a:r>
            <a:r>
              <a:rPr lang="en-US" sz="2400" b="1" dirty="0">
                <a:latin typeface="Twinkl" panose="02000000000000000000" pitchFamily="2" charset="0"/>
              </a:rPr>
              <a:t>Prepares</a:t>
            </a:r>
            <a:r>
              <a:rPr lang="en-US" sz="2400" dirty="0">
                <a:latin typeface="Twinkl" panose="02000000000000000000" pitchFamily="2" charset="0"/>
              </a:rPr>
              <a:t> for division: the chromosomes condense and the nucleus starts to break down</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Metaphase </a:t>
            </a:r>
            <a:r>
              <a:rPr lang="en-US" sz="2400" b="1" dirty="0">
                <a:solidFill>
                  <a:schemeClr val="accent4">
                    <a:lumMod val="75000"/>
                  </a:schemeClr>
                </a:solidFill>
                <a:latin typeface="Twinkl" panose="02000000000000000000" pitchFamily="2" charset="0"/>
              </a:rPr>
              <a:t>(Middle)</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the chromosomes line up along the </a:t>
            </a:r>
            <a:r>
              <a:rPr lang="en-US" sz="2400" b="1" dirty="0">
                <a:latin typeface="Twinkl" panose="02000000000000000000" pitchFamily="2" charset="0"/>
              </a:rPr>
              <a:t>Middle</a:t>
            </a:r>
            <a:r>
              <a:rPr lang="en-US" sz="2400" dirty="0">
                <a:latin typeface="Twinkl" panose="02000000000000000000" pitchFamily="2" charset="0"/>
              </a:rPr>
              <a:t> of the cell</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Anaphase </a:t>
            </a:r>
            <a:r>
              <a:rPr lang="en-US" sz="2400" b="1" dirty="0">
                <a:solidFill>
                  <a:schemeClr val="accent4">
                    <a:lumMod val="75000"/>
                  </a:schemeClr>
                </a:solidFill>
                <a:latin typeface="Twinkl" panose="02000000000000000000" pitchFamily="2" charset="0"/>
              </a:rPr>
              <a:t>(Away)</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the chromosomes separate and are dragged</a:t>
            </a:r>
            <a:r>
              <a:rPr lang="en-US" sz="2400" b="1" dirty="0">
                <a:latin typeface="Twinkl" panose="02000000000000000000" pitchFamily="2" charset="0"/>
              </a:rPr>
              <a:t> Away </a:t>
            </a:r>
            <a:r>
              <a:rPr lang="en-US" sz="2400" dirty="0">
                <a:latin typeface="Twinkl" panose="02000000000000000000" pitchFamily="2" charset="0"/>
              </a:rPr>
              <a:t>from each other</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Telophase </a:t>
            </a:r>
            <a:r>
              <a:rPr lang="en-US" sz="2400" b="1" dirty="0">
                <a:solidFill>
                  <a:schemeClr val="accent4">
                    <a:lumMod val="75000"/>
                  </a:schemeClr>
                </a:solidFill>
                <a:latin typeface="Twinkl" panose="02000000000000000000" pitchFamily="2" charset="0"/>
              </a:rPr>
              <a:t>(Two)</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a:t>
            </a:r>
            <a:r>
              <a:rPr lang="en-US" sz="2400" b="1" dirty="0">
                <a:latin typeface="Twinkl" panose="02000000000000000000" pitchFamily="2" charset="0"/>
              </a:rPr>
              <a:t>Two</a:t>
            </a:r>
            <a:r>
              <a:rPr lang="en-US" sz="2400" dirty="0">
                <a:latin typeface="Twinkl" panose="02000000000000000000" pitchFamily="2" charset="0"/>
              </a:rPr>
              <a:t> nuclei form, each with its own set of identical DNA</a:t>
            </a:r>
            <a:endParaRPr lang="en-AU" sz="2400" dirty="0">
              <a:latin typeface="Twinkl" panose="02000000000000000000" pitchFamily="2" charset="0"/>
            </a:endParaRPr>
          </a:p>
        </p:txBody>
      </p:sp>
      <p:pic>
        <p:nvPicPr>
          <p:cNvPr id="5128" name="Picture 8" descr="LS1-4] Cellular Division and Differentiation | Biology Dictionary">
            <a:extLst>
              <a:ext uri="{FF2B5EF4-FFF2-40B4-BE49-F238E27FC236}">
                <a16:creationId xmlns:a16="http://schemas.microsoft.com/office/drawing/2014/main" id="{C6C24699-FD80-4A5B-9852-EE0D60CAD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58329" y="302850"/>
            <a:ext cx="3360522" cy="1838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1111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4EBBBEB-9A85-4176-B6E6-51C0911FEB20}"/>
              </a:ext>
            </a:extLst>
          </p:cNvPr>
          <p:cNvSpPr txBox="1"/>
          <p:nvPr/>
        </p:nvSpPr>
        <p:spPr>
          <a:xfrm>
            <a:off x="1959428" y="97972"/>
            <a:ext cx="2444900" cy="523220"/>
          </a:xfrm>
          <a:prstGeom prst="rect">
            <a:avLst/>
          </a:prstGeom>
          <a:noFill/>
        </p:spPr>
        <p:txBody>
          <a:bodyPr wrap="none" rtlCol="0">
            <a:spAutoFit/>
          </a:bodyPr>
          <a:lstStyle/>
          <a:p>
            <a:r>
              <a:rPr lang="en-US" sz="2800" b="1" u="sng" dirty="0">
                <a:latin typeface="Twinkl" panose="02000000000000000000" pitchFamily="2" charset="0"/>
              </a:rPr>
              <a:t>Chromosomes</a:t>
            </a:r>
            <a:endParaRPr lang="en-AU" sz="2800" b="1" u="sng" dirty="0">
              <a:latin typeface="Twinkl" panose="02000000000000000000" pitchFamily="2" charset="0"/>
            </a:endParaRPr>
          </a:p>
        </p:txBody>
      </p:sp>
      <p:pic>
        <p:nvPicPr>
          <p:cNvPr id="5122" name="Picture 2">
            <a:extLst>
              <a:ext uri="{FF2B5EF4-FFF2-40B4-BE49-F238E27FC236}">
                <a16:creationId xmlns:a16="http://schemas.microsoft.com/office/drawing/2014/main" id="{27E30D96-E602-4235-BA6D-ECACADC5D4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39550" y="956626"/>
            <a:ext cx="2797756" cy="636490"/>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E1DFA46E-D0B5-4E94-A4C8-98FDD783E8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39874" y="302850"/>
            <a:ext cx="2444900" cy="1734416"/>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BAFDE95E-C3C3-4926-A1F9-6DE09528EAF7}"/>
              </a:ext>
            </a:extLst>
          </p:cNvPr>
          <p:cNvSpPr txBox="1"/>
          <p:nvPr/>
        </p:nvSpPr>
        <p:spPr>
          <a:xfrm>
            <a:off x="42302" y="2372700"/>
            <a:ext cx="12149698" cy="4154984"/>
          </a:xfrm>
          <a:prstGeom prst="rect">
            <a:avLst/>
          </a:prstGeom>
          <a:noFill/>
        </p:spPr>
        <p:txBody>
          <a:bodyPr wrap="square">
            <a:spAutoFit/>
          </a:bodyPr>
          <a:lstStyle/>
          <a:p>
            <a:r>
              <a:rPr lang="en-US" sz="2400" b="1" dirty="0">
                <a:latin typeface="Twinkl" panose="02000000000000000000" pitchFamily="2" charset="0"/>
              </a:rPr>
              <a:t>Interphase </a:t>
            </a:r>
            <a:r>
              <a:rPr lang="en-US" sz="2400" dirty="0">
                <a:latin typeface="Twinkl" panose="02000000000000000000" pitchFamily="2" charset="0"/>
              </a:rPr>
              <a:t> - During this time the cell grows, replicates its chromosomes, and prepares for cell division.</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Prophase </a:t>
            </a:r>
            <a:r>
              <a:rPr lang="en-US" sz="2400" b="1" dirty="0">
                <a:solidFill>
                  <a:schemeClr val="accent4">
                    <a:lumMod val="75000"/>
                  </a:schemeClr>
                </a:solidFill>
                <a:latin typeface="Twinkl" panose="02000000000000000000" pitchFamily="2" charset="0"/>
              </a:rPr>
              <a:t>(Prepare)</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the cell </a:t>
            </a:r>
            <a:r>
              <a:rPr lang="en-US" sz="2400" b="1" dirty="0">
                <a:latin typeface="Twinkl" panose="02000000000000000000" pitchFamily="2" charset="0"/>
              </a:rPr>
              <a:t>Prepares</a:t>
            </a:r>
            <a:r>
              <a:rPr lang="en-US" sz="2400" dirty="0">
                <a:latin typeface="Twinkl" panose="02000000000000000000" pitchFamily="2" charset="0"/>
              </a:rPr>
              <a:t> for division: the chromosomes condense and the nucleus starts to break down</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Metaphase </a:t>
            </a:r>
            <a:r>
              <a:rPr lang="en-US" sz="2400" b="1" dirty="0">
                <a:solidFill>
                  <a:schemeClr val="accent4">
                    <a:lumMod val="75000"/>
                  </a:schemeClr>
                </a:solidFill>
                <a:latin typeface="Twinkl" panose="02000000000000000000" pitchFamily="2" charset="0"/>
              </a:rPr>
              <a:t>(Middle)</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the chromosomes line up along the </a:t>
            </a:r>
            <a:r>
              <a:rPr lang="en-US" sz="2400" b="1" dirty="0">
                <a:latin typeface="Twinkl" panose="02000000000000000000" pitchFamily="2" charset="0"/>
              </a:rPr>
              <a:t>Middle</a:t>
            </a:r>
            <a:r>
              <a:rPr lang="en-US" sz="2400" dirty="0">
                <a:latin typeface="Twinkl" panose="02000000000000000000" pitchFamily="2" charset="0"/>
              </a:rPr>
              <a:t> of the cell</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Anaphase </a:t>
            </a:r>
            <a:r>
              <a:rPr lang="en-US" sz="2400" b="1" dirty="0">
                <a:solidFill>
                  <a:schemeClr val="accent4">
                    <a:lumMod val="75000"/>
                  </a:schemeClr>
                </a:solidFill>
                <a:latin typeface="Twinkl" panose="02000000000000000000" pitchFamily="2" charset="0"/>
              </a:rPr>
              <a:t>(Away)</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the chromosomes separate and are dragged</a:t>
            </a:r>
            <a:r>
              <a:rPr lang="en-US" sz="2400" b="1" dirty="0">
                <a:latin typeface="Twinkl" panose="02000000000000000000" pitchFamily="2" charset="0"/>
              </a:rPr>
              <a:t> Away </a:t>
            </a:r>
            <a:r>
              <a:rPr lang="en-US" sz="2400" dirty="0">
                <a:latin typeface="Twinkl" panose="02000000000000000000" pitchFamily="2" charset="0"/>
              </a:rPr>
              <a:t>from each other</a:t>
            </a:r>
            <a:br>
              <a:rPr lang="en-US" sz="2400" dirty="0">
                <a:latin typeface="Twinkl" panose="02000000000000000000" pitchFamily="2" charset="0"/>
              </a:rPr>
            </a:br>
            <a:endParaRPr lang="en-US" sz="2400" dirty="0">
              <a:latin typeface="Twinkl" panose="02000000000000000000" pitchFamily="2" charset="0"/>
            </a:endParaRPr>
          </a:p>
          <a:p>
            <a:r>
              <a:rPr lang="en-US" sz="2400" b="1" dirty="0">
                <a:latin typeface="Twinkl" panose="02000000000000000000" pitchFamily="2" charset="0"/>
              </a:rPr>
              <a:t>Telophase </a:t>
            </a:r>
            <a:r>
              <a:rPr lang="en-US" sz="2400" b="1" dirty="0">
                <a:solidFill>
                  <a:schemeClr val="accent4">
                    <a:lumMod val="75000"/>
                  </a:schemeClr>
                </a:solidFill>
                <a:latin typeface="Twinkl" panose="02000000000000000000" pitchFamily="2" charset="0"/>
              </a:rPr>
              <a:t>(Two)</a:t>
            </a:r>
            <a:r>
              <a:rPr lang="en-US" sz="2400" dirty="0">
                <a:solidFill>
                  <a:schemeClr val="accent4">
                    <a:lumMod val="75000"/>
                  </a:schemeClr>
                </a:solidFill>
                <a:latin typeface="Twinkl" panose="02000000000000000000" pitchFamily="2" charset="0"/>
              </a:rPr>
              <a:t> </a:t>
            </a:r>
            <a:r>
              <a:rPr lang="en-US" sz="2400" dirty="0">
                <a:latin typeface="Twinkl" panose="02000000000000000000" pitchFamily="2" charset="0"/>
              </a:rPr>
              <a:t>– </a:t>
            </a:r>
            <a:r>
              <a:rPr lang="en-US" sz="2400" b="1" dirty="0">
                <a:latin typeface="Twinkl" panose="02000000000000000000" pitchFamily="2" charset="0"/>
              </a:rPr>
              <a:t>Two</a:t>
            </a:r>
            <a:r>
              <a:rPr lang="en-US" sz="2400" dirty="0">
                <a:latin typeface="Twinkl" panose="02000000000000000000" pitchFamily="2" charset="0"/>
              </a:rPr>
              <a:t> nuclei form, each with its own set of identical DNA</a:t>
            </a:r>
            <a:endParaRPr lang="en-AU" sz="2400" dirty="0">
              <a:latin typeface="Twinkl" panose="02000000000000000000" pitchFamily="2" charset="0"/>
            </a:endParaRPr>
          </a:p>
        </p:txBody>
      </p:sp>
      <p:pic>
        <p:nvPicPr>
          <p:cNvPr id="5128" name="Picture 8" descr="LS1-4] Cellular Division and Differentiation | Biology Dictionary">
            <a:extLst>
              <a:ext uri="{FF2B5EF4-FFF2-40B4-BE49-F238E27FC236}">
                <a16:creationId xmlns:a16="http://schemas.microsoft.com/office/drawing/2014/main" id="{C6C24699-FD80-4A5B-9852-EE0D60CADC6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658329" y="302850"/>
            <a:ext cx="3360522" cy="183840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0A8154FA-5BFA-4410-8757-BBC1370287CB}"/>
              </a:ext>
            </a:extLst>
          </p:cNvPr>
          <p:cNvSpPr/>
          <p:nvPr/>
        </p:nvSpPr>
        <p:spPr>
          <a:xfrm>
            <a:off x="42302" y="2372700"/>
            <a:ext cx="1642807" cy="42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E6292A34-0B4C-4B6B-9C5A-9C0A1FA7FF00}"/>
              </a:ext>
            </a:extLst>
          </p:cNvPr>
          <p:cNvSpPr/>
          <p:nvPr/>
        </p:nvSpPr>
        <p:spPr>
          <a:xfrm>
            <a:off x="42302" y="3429000"/>
            <a:ext cx="2805401" cy="42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8">
            <a:extLst>
              <a:ext uri="{FF2B5EF4-FFF2-40B4-BE49-F238E27FC236}">
                <a16:creationId xmlns:a16="http://schemas.microsoft.com/office/drawing/2014/main" id="{DAB5634A-D25F-406A-B771-2700885003A8}"/>
              </a:ext>
            </a:extLst>
          </p:cNvPr>
          <p:cNvSpPr/>
          <p:nvPr/>
        </p:nvSpPr>
        <p:spPr>
          <a:xfrm>
            <a:off x="42302" y="4546959"/>
            <a:ext cx="2805401" cy="42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9">
            <a:extLst>
              <a:ext uri="{FF2B5EF4-FFF2-40B4-BE49-F238E27FC236}">
                <a16:creationId xmlns:a16="http://schemas.microsoft.com/office/drawing/2014/main" id="{C9761F34-1365-4B6C-8E46-530066932310}"/>
              </a:ext>
            </a:extLst>
          </p:cNvPr>
          <p:cNvSpPr/>
          <p:nvPr/>
        </p:nvSpPr>
        <p:spPr>
          <a:xfrm>
            <a:off x="-65850" y="5316415"/>
            <a:ext cx="2691486" cy="42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10">
            <a:extLst>
              <a:ext uri="{FF2B5EF4-FFF2-40B4-BE49-F238E27FC236}">
                <a16:creationId xmlns:a16="http://schemas.microsoft.com/office/drawing/2014/main" id="{6C653142-1D68-456F-AE10-E3EA44C6D022}"/>
              </a:ext>
            </a:extLst>
          </p:cNvPr>
          <p:cNvSpPr/>
          <p:nvPr/>
        </p:nvSpPr>
        <p:spPr>
          <a:xfrm>
            <a:off x="-65851" y="6037042"/>
            <a:ext cx="2691486" cy="42275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1196871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2"/>
                                        </p:tgtEl>
                                        <p:attrNameLst>
                                          <p:attrName>ppt_x</p:attrName>
                                        </p:attrNameLst>
                                      </p:cBhvr>
                                      <p:tavLst>
                                        <p:tav tm="0">
                                          <p:val>
                                            <p:strVal val="ppt_x"/>
                                          </p:val>
                                        </p:tav>
                                        <p:tav tm="100000">
                                          <p:val>
                                            <p:strVal val="ppt_x"/>
                                          </p:val>
                                        </p:tav>
                                      </p:tavLst>
                                    </p:anim>
                                    <p:anim calcmode="lin" valueType="num">
                                      <p:cBhvr additive="base">
                                        <p:cTn id="7" dur="500"/>
                                        <p:tgtEl>
                                          <p:spTgt spid="2"/>
                                        </p:tgtEl>
                                        <p:attrNameLst>
                                          <p:attrName>ppt_y</p:attrName>
                                        </p:attrNameLst>
                                      </p:cBhvr>
                                      <p:tavLst>
                                        <p:tav tm="0">
                                          <p:val>
                                            <p:strVal val="ppt_y"/>
                                          </p:val>
                                        </p:tav>
                                        <p:tav tm="100000">
                                          <p:val>
                                            <p:strVal val="1+ppt_h/2"/>
                                          </p:val>
                                        </p:tav>
                                      </p:tavLst>
                                    </p:anim>
                                    <p:set>
                                      <p:cBhvr>
                                        <p:cTn id="8" dur="1" fill="hold">
                                          <p:stCondLst>
                                            <p:cond delay="499"/>
                                          </p:stCondLst>
                                        </p:cTn>
                                        <p:tgtEl>
                                          <p:spTgt spid="2"/>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xit" presetSubtype="4" fill="hold" grpId="0" nodeType="clickEffect">
                                  <p:stCondLst>
                                    <p:cond delay="0"/>
                                  </p:stCondLst>
                                  <p:childTnLst>
                                    <p:anim calcmode="lin" valueType="num">
                                      <p:cBhvr additive="base">
                                        <p:cTn id="12" dur="500"/>
                                        <p:tgtEl>
                                          <p:spTgt spid="8"/>
                                        </p:tgtEl>
                                        <p:attrNameLst>
                                          <p:attrName>ppt_x</p:attrName>
                                        </p:attrNameLst>
                                      </p:cBhvr>
                                      <p:tavLst>
                                        <p:tav tm="0">
                                          <p:val>
                                            <p:strVal val="ppt_x"/>
                                          </p:val>
                                        </p:tav>
                                        <p:tav tm="100000">
                                          <p:val>
                                            <p:strVal val="ppt_x"/>
                                          </p:val>
                                        </p:tav>
                                      </p:tavLst>
                                    </p:anim>
                                    <p:anim calcmode="lin" valueType="num">
                                      <p:cBhvr additive="base">
                                        <p:cTn id="13" dur="500"/>
                                        <p:tgtEl>
                                          <p:spTgt spid="8"/>
                                        </p:tgtEl>
                                        <p:attrNameLst>
                                          <p:attrName>ppt_y</p:attrName>
                                        </p:attrNameLst>
                                      </p:cBhvr>
                                      <p:tavLst>
                                        <p:tav tm="0">
                                          <p:val>
                                            <p:strVal val="ppt_y"/>
                                          </p:val>
                                        </p:tav>
                                        <p:tav tm="100000">
                                          <p:val>
                                            <p:strVal val="1+ppt_h/2"/>
                                          </p:val>
                                        </p:tav>
                                      </p:tavLst>
                                    </p:anim>
                                    <p:set>
                                      <p:cBhvr>
                                        <p:cTn id="14" dur="1" fill="hold">
                                          <p:stCondLst>
                                            <p:cond delay="499"/>
                                          </p:stCondLst>
                                        </p:cTn>
                                        <p:tgtEl>
                                          <p:spTgt spid="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9"/>
                                        </p:tgtEl>
                                        <p:attrNameLst>
                                          <p:attrName>ppt_x</p:attrName>
                                        </p:attrNameLst>
                                      </p:cBhvr>
                                      <p:tavLst>
                                        <p:tav tm="0">
                                          <p:val>
                                            <p:strVal val="ppt_x"/>
                                          </p:val>
                                        </p:tav>
                                        <p:tav tm="100000">
                                          <p:val>
                                            <p:strVal val="ppt_x"/>
                                          </p:val>
                                        </p:tav>
                                      </p:tavLst>
                                    </p:anim>
                                    <p:anim calcmode="lin" valueType="num">
                                      <p:cBhvr additive="base">
                                        <p:cTn id="19" dur="500"/>
                                        <p:tgtEl>
                                          <p:spTgt spid="9"/>
                                        </p:tgtEl>
                                        <p:attrNameLst>
                                          <p:attrName>ppt_y</p:attrName>
                                        </p:attrNameLst>
                                      </p:cBhvr>
                                      <p:tavLst>
                                        <p:tav tm="0">
                                          <p:val>
                                            <p:strVal val="ppt_y"/>
                                          </p:val>
                                        </p:tav>
                                        <p:tav tm="100000">
                                          <p:val>
                                            <p:strVal val="1+ppt_h/2"/>
                                          </p:val>
                                        </p:tav>
                                      </p:tavLst>
                                    </p:anim>
                                    <p:set>
                                      <p:cBhvr>
                                        <p:cTn id="20" dur="1" fill="hold">
                                          <p:stCondLst>
                                            <p:cond delay="499"/>
                                          </p:stCondLst>
                                        </p:cTn>
                                        <p:tgtEl>
                                          <p:spTgt spid="9"/>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xit" presetSubtype="4" fill="hold" grpId="0" nodeType="clickEffect">
                                  <p:stCondLst>
                                    <p:cond delay="0"/>
                                  </p:stCondLst>
                                  <p:childTnLst>
                                    <p:anim calcmode="lin" valueType="num">
                                      <p:cBhvr additive="base">
                                        <p:cTn id="24" dur="500"/>
                                        <p:tgtEl>
                                          <p:spTgt spid="10"/>
                                        </p:tgtEl>
                                        <p:attrNameLst>
                                          <p:attrName>ppt_x</p:attrName>
                                        </p:attrNameLst>
                                      </p:cBhvr>
                                      <p:tavLst>
                                        <p:tav tm="0">
                                          <p:val>
                                            <p:strVal val="ppt_x"/>
                                          </p:val>
                                        </p:tav>
                                        <p:tav tm="100000">
                                          <p:val>
                                            <p:strVal val="ppt_x"/>
                                          </p:val>
                                        </p:tav>
                                      </p:tavLst>
                                    </p:anim>
                                    <p:anim calcmode="lin" valueType="num">
                                      <p:cBhvr additive="base">
                                        <p:cTn id="25" dur="500"/>
                                        <p:tgtEl>
                                          <p:spTgt spid="10"/>
                                        </p:tgtEl>
                                        <p:attrNameLst>
                                          <p:attrName>ppt_y</p:attrName>
                                        </p:attrNameLst>
                                      </p:cBhvr>
                                      <p:tavLst>
                                        <p:tav tm="0">
                                          <p:val>
                                            <p:strVal val="ppt_y"/>
                                          </p:val>
                                        </p:tav>
                                        <p:tav tm="100000">
                                          <p:val>
                                            <p:strVal val="1+ppt_h/2"/>
                                          </p:val>
                                        </p:tav>
                                      </p:tavLst>
                                    </p:anim>
                                    <p:set>
                                      <p:cBhvr>
                                        <p:cTn id="26" dur="1" fill="hold">
                                          <p:stCondLst>
                                            <p:cond delay="499"/>
                                          </p:stCondLst>
                                        </p:cTn>
                                        <p:tgtEl>
                                          <p:spTgt spid="10"/>
                                        </p:tgtEl>
                                        <p:attrNameLst>
                                          <p:attrName>style.visibility</p:attrName>
                                        </p:attrNameLst>
                                      </p:cBhvr>
                                      <p:to>
                                        <p:strVal val="hidden"/>
                                      </p:to>
                                    </p:set>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0" nodeType="clickEffect">
                                  <p:stCondLst>
                                    <p:cond delay="0"/>
                                  </p:stCondLst>
                                  <p:childTnLst>
                                    <p:anim calcmode="lin" valueType="num">
                                      <p:cBhvr additive="base">
                                        <p:cTn id="30" dur="500"/>
                                        <p:tgtEl>
                                          <p:spTgt spid="11"/>
                                        </p:tgtEl>
                                        <p:attrNameLst>
                                          <p:attrName>ppt_x</p:attrName>
                                        </p:attrNameLst>
                                      </p:cBhvr>
                                      <p:tavLst>
                                        <p:tav tm="0">
                                          <p:val>
                                            <p:strVal val="ppt_x"/>
                                          </p:val>
                                        </p:tav>
                                        <p:tav tm="100000">
                                          <p:val>
                                            <p:strVal val="ppt_x"/>
                                          </p:val>
                                        </p:tav>
                                      </p:tavLst>
                                    </p:anim>
                                    <p:anim calcmode="lin" valueType="num">
                                      <p:cBhvr additive="base">
                                        <p:cTn id="31" dur="500"/>
                                        <p:tgtEl>
                                          <p:spTgt spid="11"/>
                                        </p:tgtEl>
                                        <p:attrNameLst>
                                          <p:attrName>ppt_y</p:attrName>
                                        </p:attrNameLst>
                                      </p:cBhvr>
                                      <p:tavLst>
                                        <p:tav tm="0">
                                          <p:val>
                                            <p:strVal val="ppt_y"/>
                                          </p:val>
                                        </p:tav>
                                        <p:tav tm="100000">
                                          <p:val>
                                            <p:strVal val="1+ppt_h/2"/>
                                          </p:val>
                                        </p:tav>
                                      </p:tavLst>
                                    </p:anim>
                                    <p:set>
                                      <p:cBhvr>
                                        <p:cTn id="32"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8" grpId="0" animBg="1"/>
      <p:bldP spid="9" grpId="0" animBg="1"/>
      <p:bldP spid="10" grpId="0" animBg="1"/>
      <p:bldP spid="11"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F6288-17DE-48FC-859F-9F78AF2C2729}"/>
              </a:ext>
            </a:extLst>
          </p:cNvPr>
          <p:cNvSpPr>
            <a:spLocks noGrp="1"/>
          </p:cNvSpPr>
          <p:nvPr>
            <p:ph type="title"/>
          </p:nvPr>
        </p:nvSpPr>
        <p:spPr/>
        <p:txBody>
          <a:bodyPr/>
          <a:lstStyle/>
          <a:p>
            <a:r>
              <a:rPr lang="en-AU" dirty="0"/>
              <a:t>In this Daily Review</a:t>
            </a:r>
          </a:p>
        </p:txBody>
      </p:sp>
      <p:sp>
        <p:nvSpPr>
          <p:cNvPr id="3" name="Content Placeholder 2">
            <a:extLst>
              <a:ext uri="{FF2B5EF4-FFF2-40B4-BE49-F238E27FC236}">
                <a16:creationId xmlns:a16="http://schemas.microsoft.com/office/drawing/2014/main" id="{E2CE2A69-855F-4EB4-89F4-5618BCED624D}"/>
              </a:ext>
            </a:extLst>
          </p:cNvPr>
          <p:cNvSpPr>
            <a:spLocks noGrp="1"/>
          </p:cNvSpPr>
          <p:nvPr>
            <p:ph idx="1"/>
          </p:nvPr>
        </p:nvSpPr>
        <p:spPr>
          <a:xfrm>
            <a:off x="251604" y="945731"/>
            <a:ext cx="11601090" cy="1295051"/>
          </a:xfrm>
        </p:spPr>
        <p:txBody>
          <a:bodyPr/>
          <a:lstStyle/>
          <a:p>
            <a:pPr marL="0" indent="0">
              <a:buNone/>
            </a:pPr>
            <a:r>
              <a:rPr lang="en-US" sz="1800" dirty="0"/>
              <a:t>Prior to this part of the Masterclass Series, you have looked at the reteach, retrieve and apply instructional sequence and created one instructional sequence for one piece of content. Please fill in the table below for the content contained in the following Daily Review. You can use the slides in the rest of this PowerPoint to further denote what part of this sequence each slide refers to.</a:t>
            </a:r>
          </a:p>
          <a:p>
            <a:pPr marL="0" indent="0">
              <a:buNone/>
            </a:pPr>
            <a:endParaRPr lang="en-AU" sz="1800" dirty="0"/>
          </a:p>
        </p:txBody>
      </p:sp>
      <p:sp>
        <p:nvSpPr>
          <p:cNvPr id="7" name="TextBox 6">
            <a:extLst>
              <a:ext uri="{FF2B5EF4-FFF2-40B4-BE49-F238E27FC236}">
                <a16:creationId xmlns:a16="http://schemas.microsoft.com/office/drawing/2014/main" id="{C4E7B838-9ABA-4D14-9077-0625B579FC6B}"/>
              </a:ext>
            </a:extLst>
          </p:cNvPr>
          <p:cNvSpPr txBox="1"/>
          <p:nvPr/>
        </p:nvSpPr>
        <p:spPr>
          <a:xfrm>
            <a:off x="8537708" y="2759089"/>
            <a:ext cx="3314986" cy="2616101"/>
          </a:xfrm>
          <a:prstGeom prst="rect">
            <a:avLst/>
          </a:prstGeom>
          <a:noFill/>
        </p:spPr>
        <p:txBody>
          <a:bodyPr wrap="square" rtlCol="0">
            <a:spAutoFit/>
          </a:bodyPr>
          <a:lstStyle/>
          <a:p>
            <a:r>
              <a:rPr lang="en-AU" sz="2400" b="1" dirty="0"/>
              <a:t>How to shade table cells</a:t>
            </a:r>
          </a:p>
          <a:p>
            <a:r>
              <a:rPr lang="en-AU" sz="2000" b="1" dirty="0"/>
              <a:t>Step 1: </a:t>
            </a:r>
            <a:r>
              <a:rPr lang="en-AU" sz="2000" dirty="0"/>
              <a:t>Click in the cell or highlight multiple cells</a:t>
            </a:r>
          </a:p>
          <a:p>
            <a:r>
              <a:rPr lang="en-AU" sz="2000" b="1" dirty="0"/>
              <a:t>Step 2: </a:t>
            </a:r>
            <a:r>
              <a:rPr lang="en-AU" sz="2000" dirty="0"/>
              <a:t>In the top ribbon, click ‘Table Design’</a:t>
            </a:r>
          </a:p>
          <a:p>
            <a:r>
              <a:rPr lang="en-AU" sz="2000" b="1" dirty="0"/>
              <a:t>Step 3: </a:t>
            </a:r>
            <a:r>
              <a:rPr lang="en-AU" sz="2000" dirty="0"/>
              <a:t>Click ‘Shading’ </a:t>
            </a:r>
          </a:p>
          <a:p>
            <a:r>
              <a:rPr lang="en-AU" sz="2000" b="1" dirty="0"/>
              <a:t>Step 4: </a:t>
            </a:r>
            <a:r>
              <a:rPr lang="en-AU" sz="2000" dirty="0"/>
              <a:t>Select the colour you wish to apply </a:t>
            </a:r>
          </a:p>
        </p:txBody>
      </p:sp>
      <p:graphicFrame>
        <p:nvGraphicFramePr>
          <p:cNvPr id="4" name="Table 3">
            <a:extLst>
              <a:ext uri="{FF2B5EF4-FFF2-40B4-BE49-F238E27FC236}">
                <a16:creationId xmlns:a16="http://schemas.microsoft.com/office/drawing/2014/main" id="{61C01122-075E-4D83-B750-66485520F49C}"/>
              </a:ext>
            </a:extLst>
          </p:cNvPr>
          <p:cNvGraphicFramePr>
            <a:graphicFrameLocks noGrp="1"/>
          </p:cNvGraphicFramePr>
          <p:nvPr>
            <p:extLst>
              <p:ext uri="{D42A27DB-BD31-4B8C-83A1-F6EECF244321}">
                <p14:modId xmlns:p14="http://schemas.microsoft.com/office/powerpoint/2010/main" val="1090719625"/>
              </p:ext>
            </p:extLst>
          </p:nvPr>
        </p:nvGraphicFramePr>
        <p:xfrm>
          <a:off x="670855" y="2333807"/>
          <a:ext cx="7793990" cy="4005264"/>
        </p:xfrm>
        <a:graphic>
          <a:graphicData uri="http://schemas.openxmlformats.org/drawingml/2006/table">
            <a:tbl>
              <a:tblPr firstRow="1" bandRow="1">
                <a:tableStyleId>{5940675A-B579-460E-94D1-54222C63F5DA}</a:tableStyleId>
              </a:tblPr>
              <a:tblGrid>
                <a:gridCol w="4112895">
                  <a:extLst>
                    <a:ext uri="{9D8B030D-6E8A-4147-A177-3AD203B41FA5}">
                      <a16:colId xmlns:a16="http://schemas.microsoft.com/office/drawing/2014/main" val="1201445897"/>
                    </a:ext>
                  </a:extLst>
                </a:gridCol>
                <a:gridCol w="735965">
                  <a:extLst>
                    <a:ext uri="{9D8B030D-6E8A-4147-A177-3AD203B41FA5}">
                      <a16:colId xmlns:a16="http://schemas.microsoft.com/office/drawing/2014/main" val="2976678250"/>
                    </a:ext>
                  </a:extLst>
                </a:gridCol>
                <a:gridCol w="735965">
                  <a:extLst>
                    <a:ext uri="{9D8B030D-6E8A-4147-A177-3AD203B41FA5}">
                      <a16:colId xmlns:a16="http://schemas.microsoft.com/office/drawing/2014/main" val="1771597705"/>
                    </a:ext>
                  </a:extLst>
                </a:gridCol>
                <a:gridCol w="736600">
                  <a:extLst>
                    <a:ext uri="{9D8B030D-6E8A-4147-A177-3AD203B41FA5}">
                      <a16:colId xmlns:a16="http://schemas.microsoft.com/office/drawing/2014/main" val="3273174978"/>
                    </a:ext>
                  </a:extLst>
                </a:gridCol>
                <a:gridCol w="735965">
                  <a:extLst>
                    <a:ext uri="{9D8B030D-6E8A-4147-A177-3AD203B41FA5}">
                      <a16:colId xmlns:a16="http://schemas.microsoft.com/office/drawing/2014/main" val="3366480076"/>
                    </a:ext>
                  </a:extLst>
                </a:gridCol>
                <a:gridCol w="736600">
                  <a:extLst>
                    <a:ext uri="{9D8B030D-6E8A-4147-A177-3AD203B41FA5}">
                      <a16:colId xmlns:a16="http://schemas.microsoft.com/office/drawing/2014/main" val="2234363075"/>
                    </a:ext>
                  </a:extLst>
                </a:gridCol>
              </a:tblGrid>
              <a:tr h="333375">
                <a:tc>
                  <a:txBody>
                    <a:bodyPr/>
                    <a:lstStyle/>
                    <a:p>
                      <a:pPr>
                        <a:lnSpc>
                          <a:spcPct val="107000"/>
                        </a:lnSpc>
                      </a:pPr>
                      <a:endParaRPr lang="en-GB" sz="1100" b="1" dirty="0">
                        <a:effectLst/>
                        <a:latin typeface="Calibri" panose="020F0502020204030204" pitchFamily="34" charset="0"/>
                        <a:cs typeface="Times New Roman" panose="02020603050405020304" pitchFamily="18" charset="0"/>
                      </a:endParaRPr>
                    </a:p>
                  </a:txBody>
                  <a:tcPr anchor="ctr">
                    <a:lnL w="12700" cmpd="sng">
                      <a:noFill/>
                    </a:lnL>
                    <a:lnR w="12700" cap="flat" cmpd="sng" algn="ctr">
                      <a:solidFill>
                        <a:schemeClr val="tx1"/>
                      </a:solidFill>
                      <a:prstDash val="solid"/>
                      <a:round/>
                      <a:headEnd type="none" w="med" len="med"/>
                      <a:tailEnd type="none" w="med" len="med"/>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gn="ctr">
                        <a:lnSpc>
                          <a:spcPct val="107000"/>
                        </a:lnSpc>
                        <a:spcAft>
                          <a:spcPts val="800"/>
                        </a:spcAft>
                      </a:pPr>
                      <a:r>
                        <a:rPr lang="en-AU" sz="1100" b="1">
                          <a:effectLst/>
                        </a:rPr>
                        <a:t>Concept (Facts, Ideas, Declarative Knowledge)</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tcPr>
                </a:tc>
                <a:tc hMerge="1">
                  <a:txBody>
                    <a:bodyPr/>
                    <a:lstStyle/>
                    <a:p>
                      <a:endParaRPr lang="en-GB"/>
                    </a:p>
                  </a:txBody>
                  <a:tcPr/>
                </a:tc>
                <a:tc gridSpan="3">
                  <a:txBody>
                    <a:bodyPr/>
                    <a:lstStyle/>
                    <a:p>
                      <a:pPr algn="ctr">
                        <a:lnSpc>
                          <a:spcPct val="107000"/>
                        </a:lnSpc>
                        <a:spcAft>
                          <a:spcPts val="800"/>
                        </a:spcAft>
                      </a:pPr>
                      <a:r>
                        <a:rPr lang="en-AU" sz="1100" b="1">
                          <a:effectLst/>
                        </a:rPr>
                        <a:t>Skill</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hMerge="1">
                  <a:txBody>
                    <a:bodyPr/>
                    <a:lstStyle/>
                    <a:p>
                      <a:endParaRPr lang="en-GB"/>
                    </a:p>
                  </a:txBody>
                  <a:tcPr/>
                </a:tc>
                <a:tc hMerge="1">
                  <a:txBody>
                    <a:bodyPr/>
                    <a:lstStyle/>
                    <a:p>
                      <a:endParaRPr lang="en-GB"/>
                    </a:p>
                  </a:txBody>
                  <a:tcPr/>
                </a:tc>
                <a:extLst>
                  <a:ext uri="{0D108BD9-81ED-4DB2-BD59-A6C34878D82A}">
                    <a16:rowId xmlns:a16="http://schemas.microsoft.com/office/drawing/2014/main" val="1167222445"/>
                  </a:ext>
                </a:extLst>
              </a:tr>
              <a:tr h="333375">
                <a:tc>
                  <a:txBody>
                    <a:bodyPr/>
                    <a:lstStyle/>
                    <a:p>
                      <a:pPr>
                        <a:lnSpc>
                          <a:spcPct val="107000"/>
                        </a:lnSpc>
                        <a:spcAft>
                          <a:spcPts val="800"/>
                        </a:spcAft>
                      </a:pPr>
                      <a:r>
                        <a:rPr lang="en-AU" sz="1100" b="1" dirty="0">
                          <a:effectLst/>
                        </a:rPr>
                        <a:t>Content</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lnT w="12700" cap="flat" cmpd="sng" algn="ctr">
                      <a:solidFill>
                        <a:schemeClr val="tx1"/>
                      </a:solidFill>
                      <a:prstDash val="solid"/>
                      <a:round/>
                      <a:headEnd type="none" w="med" len="med"/>
                      <a:tailEnd type="none" w="med" len="med"/>
                    </a:lnT>
                  </a:tcPr>
                </a:tc>
                <a:tc>
                  <a:txBody>
                    <a:bodyPr/>
                    <a:lstStyle/>
                    <a:p>
                      <a:pPr algn="ctr">
                        <a:lnSpc>
                          <a:spcPct val="107000"/>
                        </a:lnSpc>
                        <a:spcAft>
                          <a:spcPts val="800"/>
                        </a:spcAft>
                      </a:pPr>
                      <a:r>
                        <a:rPr lang="en-AU" sz="1100" b="1" dirty="0">
                          <a:effectLst/>
                        </a:rPr>
                        <a:t>Reteach</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AU" sz="1100" b="1" dirty="0">
                          <a:effectLst/>
                        </a:rPr>
                        <a:t>Retrieve</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AU" sz="1100" b="1">
                          <a:effectLst/>
                        </a:rPr>
                        <a:t>Apply</a:t>
                      </a:r>
                      <a:endParaRPr lang="en-GB" sz="1100" b="1">
                        <a:effectLst/>
                      </a:endParaRPr>
                    </a:p>
                    <a:p>
                      <a:pPr algn="ctr">
                        <a:lnSpc>
                          <a:spcPct val="107000"/>
                        </a:lnSpc>
                        <a:spcAft>
                          <a:spcPts val="800"/>
                        </a:spcAft>
                      </a:pPr>
                      <a:r>
                        <a:rPr lang="en-AU" sz="1100" b="1">
                          <a:effectLst/>
                        </a:rPr>
                        <a:t>(I Do)</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AU" sz="1100" b="1">
                          <a:effectLst/>
                        </a:rPr>
                        <a:t>Apply</a:t>
                      </a:r>
                      <a:endParaRPr lang="en-GB" sz="1100" b="1">
                        <a:effectLst/>
                      </a:endParaRPr>
                    </a:p>
                    <a:p>
                      <a:pPr algn="ctr">
                        <a:lnSpc>
                          <a:spcPct val="107000"/>
                        </a:lnSpc>
                        <a:spcAft>
                          <a:spcPts val="800"/>
                        </a:spcAft>
                      </a:pPr>
                      <a:r>
                        <a:rPr lang="en-AU" sz="1100" b="1">
                          <a:effectLst/>
                        </a:rPr>
                        <a:t>(We Do)</a:t>
                      </a:r>
                      <a:endParaRPr lang="en-GB" sz="1100" b="1">
                        <a:effectLst/>
                        <a:latin typeface="Calibri" panose="020F0502020204030204" pitchFamily="34" charset="0"/>
                        <a:ea typeface="Calibri" panose="020F0502020204030204" pitchFamily="34" charset="0"/>
                        <a:cs typeface="Times New Roman" panose="02020603050405020304" pitchFamily="18" charset="0"/>
                      </a:endParaRPr>
                    </a:p>
                  </a:txBody>
                  <a:tcPr anchor="ctr"/>
                </a:tc>
                <a:tc>
                  <a:txBody>
                    <a:bodyPr/>
                    <a:lstStyle/>
                    <a:p>
                      <a:pPr algn="ctr">
                        <a:lnSpc>
                          <a:spcPct val="107000"/>
                        </a:lnSpc>
                        <a:spcAft>
                          <a:spcPts val="800"/>
                        </a:spcAft>
                      </a:pPr>
                      <a:r>
                        <a:rPr lang="en-AU" sz="1100" b="1" dirty="0">
                          <a:effectLst/>
                        </a:rPr>
                        <a:t>Apply</a:t>
                      </a:r>
                      <a:endParaRPr lang="en-GB" sz="1100" b="1" dirty="0">
                        <a:effectLst/>
                      </a:endParaRPr>
                    </a:p>
                    <a:p>
                      <a:pPr algn="ctr">
                        <a:lnSpc>
                          <a:spcPct val="107000"/>
                        </a:lnSpc>
                        <a:spcAft>
                          <a:spcPts val="800"/>
                        </a:spcAft>
                      </a:pPr>
                      <a:r>
                        <a:rPr lang="en-AU" sz="1100" b="1" dirty="0">
                          <a:effectLst/>
                        </a:rPr>
                        <a:t>(You Do)</a:t>
                      </a:r>
                      <a:endParaRPr lang="en-GB" sz="1100" b="1" dirty="0">
                        <a:effectLst/>
                        <a:latin typeface="Calibri" panose="020F0502020204030204" pitchFamily="34" charset="0"/>
                        <a:ea typeface="Calibri" panose="020F0502020204030204" pitchFamily="34" charset="0"/>
                        <a:cs typeface="Times New Roman" panose="02020603050405020304" pitchFamily="18" charset="0"/>
                      </a:endParaRPr>
                    </a:p>
                  </a:txBody>
                  <a:tcPr anchor="ctr"/>
                </a:tc>
                <a:extLst>
                  <a:ext uri="{0D108BD9-81ED-4DB2-BD59-A6C34878D82A}">
                    <a16:rowId xmlns:a16="http://schemas.microsoft.com/office/drawing/2014/main" val="711075374"/>
                  </a:ext>
                </a:extLst>
              </a:tr>
              <a:tr h="333375">
                <a:tc>
                  <a:txBody>
                    <a:bodyPr/>
                    <a:lstStyle/>
                    <a:p>
                      <a:pPr>
                        <a:lnSpc>
                          <a:spcPct val="107000"/>
                        </a:lnSpc>
                        <a:spcAft>
                          <a:spcPts val="800"/>
                        </a:spcAft>
                        <a:tabLst>
                          <a:tab pos="1219200" algn="l"/>
                        </a:tabLst>
                      </a:pPr>
                      <a:r>
                        <a:rPr lang="en-GB" sz="1100" dirty="0">
                          <a:effectLst/>
                        </a:rPr>
                        <a:t>describe the reasons for classification and how we use it every day</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161379922"/>
                  </a:ext>
                </a:extLst>
              </a:tr>
              <a:tr h="353060">
                <a:tc>
                  <a:txBody>
                    <a:bodyPr/>
                    <a:lstStyle/>
                    <a:p>
                      <a:pPr>
                        <a:lnSpc>
                          <a:spcPct val="107000"/>
                        </a:lnSpc>
                        <a:spcAft>
                          <a:spcPts val="800"/>
                        </a:spcAft>
                        <a:tabLst>
                          <a:tab pos="1219200" algn="l"/>
                        </a:tabLst>
                      </a:pPr>
                      <a:r>
                        <a:rPr lang="en-GB" sz="1100" dirty="0">
                          <a:effectLst/>
                        </a:rPr>
                        <a:t>describe the role of classification keys and use dichotomous keys to identify unknown objects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970623171"/>
                  </a:ext>
                </a:extLst>
              </a:tr>
              <a:tr h="333375">
                <a:tc>
                  <a:txBody>
                    <a:bodyPr/>
                    <a:lstStyle/>
                    <a:p>
                      <a:pPr>
                        <a:lnSpc>
                          <a:spcPct val="107000"/>
                        </a:lnSpc>
                        <a:spcAft>
                          <a:spcPts val="800"/>
                        </a:spcAft>
                        <a:tabLst>
                          <a:tab pos="1219200" algn="l"/>
                        </a:tabLst>
                      </a:pPr>
                      <a:r>
                        <a:rPr lang="en-GB" sz="1100" dirty="0">
                          <a:effectLst/>
                        </a:rPr>
                        <a:t>describe the features of living things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3657792607"/>
                  </a:ext>
                </a:extLst>
              </a:tr>
              <a:tr h="333375">
                <a:tc>
                  <a:txBody>
                    <a:bodyPr/>
                    <a:lstStyle/>
                    <a:p>
                      <a:pPr>
                        <a:lnSpc>
                          <a:spcPct val="107000"/>
                        </a:lnSpc>
                        <a:spcAft>
                          <a:spcPts val="800"/>
                        </a:spcAft>
                        <a:tabLst>
                          <a:tab pos="1219200" algn="l"/>
                        </a:tabLst>
                      </a:pPr>
                      <a:r>
                        <a:rPr lang="en-GB" sz="1100" dirty="0">
                          <a:effectLst/>
                        </a:rPr>
                        <a:t>recall that all living things are classified using the same hierarchical system (kingdom, phylum class order, family, genus, species) and that specific conventions apply for writing the name of a species.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2481757759"/>
                  </a:ext>
                </a:extLst>
              </a:tr>
              <a:tr h="333375">
                <a:tc>
                  <a:txBody>
                    <a:bodyPr/>
                    <a:lstStyle/>
                    <a:p>
                      <a:pPr>
                        <a:lnSpc>
                          <a:spcPct val="107000"/>
                        </a:lnSpc>
                        <a:spcAft>
                          <a:spcPts val="800"/>
                        </a:spcAft>
                        <a:tabLst>
                          <a:tab pos="1219200" algn="l"/>
                        </a:tabLst>
                      </a:pPr>
                      <a:r>
                        <a:rPr lang="en-GB" sz="1100">
                          <a:effectLst/>
                        </a:rPr>
                        <a:t>describe the features of each of the five kingdoms of living things</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43268643"/>
                  </a:ext>
                </a:extLst>
              </a:tr>
              <a:tr h="333375">
                <a:tc>
                  <a:txBody>
                    <a:bodyPr/>
                    <a:lstStyle/>
                    <a:p>
                      <a:pPr>
                        <a:lnSpc>
                          <a:spcPct val="107000"/>
                        </a:lnSpc>
                        <a:spcAft>
                          <a:spcPts val="800"/>
                        </a:spcAft>
                        <a:tabLst>
                          <a:tab pos="1219200" algn="l"/>
                        </a:tabLst>
                      </a:pPr>
                      <a:r>
                        <a:rPr lang="en-GB" sz="1100">
                          <a:effectLst/>
                        </a:rPr>
                        <a:t>describe the features of each of the 9 main phyla of the animal kingdom</a:t>
                      </a:r>
                      <a:endParaRPr lang="en-GB" sz="110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solidFill>
                      <a:srgbClr val="92D050"/>
                    </a:solidFill>
                  </a:tcPr>
                </a:tc>
                <a:extLst>
                  <a:ext uri="{0D108BD9-81ED-4DB2-BD59-A6C34878D82A}">
                    <a16:rowId xmlns:a16="http://schemas.microsoft.com/office/drawing/2014/main" val="1144932734"/>
                  </a:ext>
                </a:extLst>
              </a:tr>
              <a:tr h="333375">
                <a:tc>
                  <a:txBody>
                    <a:bodyPr/>
                    <a:lstStyle/>
                    <a:p>
                      <a:pPr>
                        <a:lnSpc>
                          <a:spcPct val="107000"/>
                        </a:lnSpc>
                        <a:spcAft>
                          <a:spcPts val="800"/>
                        </a:spcAft>
                      </a:pPr>
                      <a:r>
                        <a:rPr lang="en-GB" sz="1100" dirty="0">
                          <a:effectLst/>
                        </a:rPr>
                        <a:t>describe the features of the main classes of chordates</a:t>
                      </a:r>
                      <a:endParaRPr lang="en-GB" sz="1100" dirty="0">
                        <a:effectLst/>
                        <a:latin typeface="Calibri" panose="020F0502020204030204" pitchFamily="34" charset="0"/>
                        <a:ea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tc>
                  <a:txBody>
                    <a:bodyPr/>
                    <a:lstStyle/>
                    <a:p>
                      <a:pPr>
                        <a:lnSpc>
                          <a:spcPct val="107000"/>
                        </a:lnSpc>
                      </a:pPr>
                      <a:endParaRPr lang="en-GB" sz="1100" dirty="0">
                        <a:effectLst/>
                        <a:latin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4204724790"/>
                  </a:ext>
                </a:extLst>
              </a:tr>
            </a:tbl>
          </a:graphicData>
        </a:graphic>
      </p:graphicFrame>
    </p:spTree>
    <p:extLst>
      <p:ext uri="{BB962C8B-B14F-4D97-AF65-F5344CB8AC3E}">
        <p14:creationId xmlns:p14="http://schemas.microsoft.com/office/powerpoint/2010/main" val="28775019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248874" y="787482"/>
            <a:ext cx="11239499" cy="3354765"/>
          </a:xfrm>
          <a:prstGeom prst="rect">
            <a:avLst/>
          </a:prstGeom>
          <a:noFill/>
        </p:spPr>
        <p:txBody>
          <a:bodyPr wrap="square" rtlCol="0">
            <a:spAutoFit/>
          </a:bodyPr>
          <a:lstStyle/>
          <a:p>
            <a:r>
              <a:rPr lang="en-US" sz="2800" dirty="0">
                <a:latin typeface="Twinkl" panose="02000000000000000000" pitchFamily="2" charset="0"/>
              </a:rPr>
              <a:t>Cells can vary in the number of chromosomes they have:</a:t>
            </a:r>
          </a:p>
          <a:p>
            <a:endParaRPr lang="en-US" sz="3600" dirty="0">
              <a:latin typeface="Twinkl" panose="02000000000000000000" pitchFamily="2" charset="0"/>
            </a:endParaRPr>
          </a:p>
          <a:p>
            <a:r>
              <a:rPr lang="en-US" sz="3600" b="1" dirty="0">
                <a:latin typeface="Twinkl" panose="02000000000000000000" pitchFamily="2" charset="0"/>
              </a:rPr>
              <a:t>Diploid Cells </a:t>
            </a:r>
            <a:r>
              <a:rPr lang="en-US" sz="3600" dirty="0">
                <a:latin typeface="Twinkl" panose="02000000000000000000" pitchFamily="2" charset="0"/>
              </a:rPr>
              <a:t>(Created from Mitosis)</a:t>
            </a:r>
            <a:r>
              <a:rPr lang="en-US" sz="3600" b="1" dirty="0">
                <a:latin typeface="Twinkl" panose="02000000000000000000" pitchFamily="2" charset="0"/>
              </a:rPr>
              <a:t>: </a:t>
            </a:r>
          </a:p>
          <a:p>
            <a:pPr marL="571500" indent="-571500">
              <a:buFont typeface="Arial" panose="020B0604020202020204" pitchFamily="34" charset="0"/>
              <a:buChar char="•"/>
            </a:pPr>
            <a:r>
              <a:rPr lang="en-US" sz="3600" b="0" i="0" dirty="0">
                <a:solidFill>
                  <a:srgbClr val="000000"/>
                </a:solidFill>
                <a:effectLst/>
                <a:latin typeface="Twinkl" panose="02000000000000000000" pitchFamily="2" charset="0"/>
              </a:rPr>
              <a:t>A cell that contains two copies of each chromosome </a:t>
            </a:r>
          </a:p>
          <a:p>
            <a:pPr marL="571500" indent="-571500">
              <a:buFont typeface="Arial" panose="020B0604020202020204" pitchFamily="34" charset="0"/>
              <a:buChar char="•"/>
            </a:pPr>
            <a:r>
              <a:rPr lang="en-US" sz="3600" dirty="0">
                <a:solidFill>
                  <a:srgbClr val="000000"/>
                </a:solidFill>
                <a:latin typeface="Twinkl" panose="02000000000000000000" pitchFamily="2" charset="0"/>
              </a:rPr>
              <a:t>One copy from each parent</a:t>
            </a:r>
          </a:p>
          <a:p>
            <a:pPr marL="571500" indent="-571500">
              <a:buFont typeface="Arial" panose="020B0604020202020204" pitchFamily="34" charset="0"/>
              <a:buChar char="•"/>
            </a:pPr>
            <a:r>
              <a:rPr lang="en-US" sz="3600" dirty="0">
                <a:solidFill>
                  <a:srgbClr val="000000"/>
                </a:solidFill>
                <a:latin typeface="Twinkl" panose="02000000000000000000" pitchFamily="2" charset="0"/>
              </a:rPr>
              <a:t>All cells except sex cells are diploid</a:t>
            </a:r>
            <a:endParaRPr lang="en-US" sz="3600" dirty="0">
              <a:latin typeface="Twinkl" panose="02000000000000000000" pitchFamily="2" charset="0"/>
            </a:endParaRP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2444900" cy="523220"/>
          </a:xfrm>
          <a:prstGeom prst="rect">
            <a:avLst/>
          </a:prstGeom>
          <a:noFill/>
        </p:spPr>
        <p:txBody>
          <a:bodyPr wrap="none" rtlCol="0">
            <a:spAutoFit/>
          </a:bodyPr>
          <a:lstStyle/>
          <a:p>
            <a:r>
              <a:rPr lang="en-US" sz="2800" b="1" u="sng" dirty="0">
                <a:latin typeface="Twinkl" panose="02000000000000000000" pitchFamily="2" charset="0"/>
              </a:rPr>
              <a:t>Chromosomes</a:t>
            </a:r>
            <a:endParaRPr lang="en-AU" sz="2800" b="1" u="sng" dirty="0">
              <a:latin typeface="Twinkl" panose="02000000000000000000" pitchFamily="2" charset="0"/>
            </a:endParaRPr>
          </a:p>
        </p:txBody>
      </p:sp>
      <p:pic>
        <p:nvPicPr>
          <p:cNvPr id="6146" name="Picture 2" descr="Diploid versus Haploid | BioNinja">
            <a:extLst>
              <a:ext uri="{FF2B5EF4-FFF2-40B4-BE49-F238E27FC236}">
                <a16:creationId xmlns:a16="http://schemas.microsoft.com/office/drawing/2014/main" id="{151CF597-F7A9-45D2-BD10-0BC958456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80707" y="4188256"/>
            <a:ext cx="5230586" cy="26370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145420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281573" y="4354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248874" y="787482"/>
            <a:ext cx="11239499" cy="2739211"/>
          </a:xfrm>
          <a:prstGeom prst="rect">
            <a:avLst/>
          </a:prstGeom>
          <a:noFill/>
        </p:spPr>
        <p:txBody>
          <a:bodyPr wrap="square" rtlCol="0">
            <a:spAutoFit/>
          </a:bodyPr>
          <a:lstStyle/>
          <a:p>
            <a:r>
              <a:rPr lang="en-US" sz="2800" dirty="0">
                <a:latin typeface="Twinkl" panose="02000000000000000000" pitchFamily="2" charset="0"/>
              </a:rPr>
              <a:t>Cells can vary in the number of chromosomes they have:</a:t>
            </a:r>
          </a:p>
          <a:p>
            <a:endParaRPr lang="en-US" sz="3600" dirty="0">
              <a:latin typeface="Twinkl" panose="02000000000000000000" pitchFamily="2" charset="0"/>
            </a:endParaRPr>
          </a:p>
          <a:p>
            <a:r>
              <a:rPr lang="en-US" sz="3600" b="1" dirty="0">
                <a:latin typeface="Twinkl" panose="02000000000000000000" pitchFamily="2" charset="0"/>
              </a:rPr>
              <a:t>Haploid Cells </a:t>
            </a:r>
            <a:r>
              <a:rPr lang="en-US" sz="3600" dirty="0">
                <a:latin typeface="Twinkl" panose="02000000000000000000" pitchFamily="2" charset="0"/>
              </a:rPr>
              <a:t>(Created from Meiosis)</a:t>
            </a:r>
            <a:r>
              <a:rPr lang="en-US" sz="3600" b="1" dirty="0">
                <a:latin typeface="Twinkl" panose="02000000000000000000" pitchFamily="2" charset="0"/>
              </a:rPr>
              <a:t>: </a:t>
            </a:r>
          </a:p>
          <a:p>
            <a:pPr marL="571500" indent="-571500">
              <a:buFont typeface="Arial" panose="020B0604020202020204" pitchFamily="34" charset="0"/>
              <a:buChar char="•"/>
            </a:pPr>
            <a:r>
              <a:rPr lang="en-US" sz="3600" b="0" i="0" dirty="0">
                <a:solidFill>
                  <a:srgbClr val="000000"/>
                </a:solidFill>
                <a:effectLst/>
                <a:latin typeface="Twinkl" panose="02000000000000000000" pitchFamily="2" charset="0"/>
              </a:rPr>
              <a:t>A cell that contains </a:t>
            </a:r>
            <a:r>
              <a:rPr lang="en-US" sz="3600" dirty="0">
                <a:solidFill>
                  <a:srgbClr val="000000"/>
                </a:solidFill>
                <a:latin typeface="Twinkl" panose="02000000000000000000" pitchFamily="2" charset="0"/>
              </a:rPr>
              <a:t>one</a:t>
            </a:r>
            <a:r>
              <a:rPr lang="en-US" sz="3600" b="0" i="0" dirty="0">
                <a:solidFill>
                  <a:srgbClr val="000000"/>
                </a:solidFill>
                <a:effectLst/>
                <a:latin typeface="Twinkl" panose="02000000000000000000" pitchFamily="2" charset="0"/>
              </a:rPr>
              <a:t> copy of each chromosome </a:t>
            </a:r>
          </a:p>
          <a:p>
            <a:pPr marL="571500" indent="-571500">
              <a:buFont typeface="Arial" panose="020B0604020202020204" pitchFamily="34" charset="0"/>
              <a:buChar char="•"/>
            </a:pPr>
            <a:r>
              <a:rPr lang="en-US" sz="3600" dirty="0">
                <a:solidFill>
                  <a:srgbClr val="000000"/>
                </a:solidFill>
                <a:latin typeface="Twinkl" panose="02000000000000000000" pitchFamily="2" charset="0"/>
              </a:rPr>
              <a:t>Gametes only (sperm and egg cells)</a:t>
            </a:r>
            <a:endParaRPr lang="en-US" sz="3600" dirty="0">
              <a:latin typeface="Twinkl" panose="02000000000000000000" pitchFamily="2" charset="0"/>
            </a:endParaRPr>
          </a:p>
        </p:txBody>
      </p:sp>
      <p:sp>
        <p:nvSpPr>
          <p:cNvPr id="6" name="TextBox 5">
            <a:extLst>
              <a:ext uri="{FF2B5EF4-FFF2-40B4-BE49-F238E27FC236}">
                <a16:creationId xmlns:a16="http://schemas.microsoft.com/office/drawing/2014/main" id="{B4EBBBEB-9A85-4176-B6E6-51C0911FEB20}"/>
              </a:ext>
            </a:extLst>
          </p:cNvPr>
          <p:cNvSpPr txBox="1"/>
          <p:nvPr/>
        </p:nvSpPr>
        <p:spPr>
          <a:xfrm>
            <a:off x="1959428" y="97972"/>
            <a:ext cx="2444900" cy="523220"/>
          </a:xfrm>
          <a:prstGeom prst="rect">
            <a:avLst/>
          </a:prstGeom>
          <a:noFill/>
        </p:spPr>
        <p:txBody>
          <a:bodyPr wrap="none" rtlCol="0">
            <a:spAutoFit/>
          </a:bodyPr>
          <a:lstStyle/>
          <a:p>
            <a:r>
              <a:rPr lang="en-US" sz="2800" b="1" u="sng" dirty="0">
                <a:latin typeface="Twinkl" panose="02000000000000000000" pitchFamily="2" charset="0"/>
              </a:rPr>
              <a:t>Chromosomes</a:t>
            </a:r>
            <a:endParaRPr lang="en-AU" sz="2800" b="1" u="sng" dirty="0">
              <a:latin typeface="Twinkl" panose="02000000000000000000" pitchFamily="2" charset="0"/>
            </a:endParaRPr>
          </a:p>
        </p:txBody>
      </p:sp>
      <p:pic>
        <p:nvPicPr>
          <p:cNvPr id="6146" name="Picture 2" descr="Diploid versus Haploid | BioNinja">
            <a:extLst>
              <a:ext uri="{FF2B5EF4-FFF2-40B4-BE49-F238E27FC236}">
                <a16:creationId xmlns:a16="http://schemas.microsoft.com/office/drawing/2014/main" id="{151CF597-F7A9-45D2-BD10-0BC958456A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69796" y="3969548"/>
            <a:ext cx="5652407" cy="28497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5711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6A7E45D-ADA6-4079-8328-C811A487A9B1}"/>
              </a:ext>
            </a:extLst>
          </p:cNvPr>
          <p:cNvGraphicFramePr>
            <a:graphicFrameLocks noGrp="1"/>
          </p:cNvGraphicFramePr>
          <p:nvPr>
            <p:extLst>
              <p:ext uri="{D42A27DB-BD31-4B8C-83A1-F6EECF244321}">
                <p14:modId xmlns:p14="http://schemas.microsoft.com/office/powerpoint/2010/main" val="2444670475"/>
              </p:ext>
            </p:extLst>
          </p:nvPr>
        </p:nvGraphicFramePr>
        <p:xfrm>
          <a:off x="2619829" y="186266"/>
          <a:ext cx="8237457" cy="3242733"/>
        </p:xfrm>
        <a:graphic>
          <a:graphicData uri="http://schemas.openxmlformats.org/drawingml/2006/table">
            <a:tbl>
              <a:tblPr firstRow="1" bandRow="1">
                <a:tableStyleId>{5C22544A-7EE6-4342-B048-85BDC9FD1C3A}</a:tableStyleId>
              </a:tblPr>
              <a:tblGrid>
                <a:gridCol w="2745819">
                  <a:extLst>
                    <a:ext uri="{9D8B030D-6E8A-4147-A177-3AD203B41FA5}">
                      <a16:colId xmlns:a16="http://schemas.microsoft.com/office/drawing/2014/main" val="4172904201"/>
                    </a:ext>
                  </a:extLst>
                </a:gridCol>
                <a:gridCol w="2745819">
                  <a:extLst>
                    <a:ext uri="{9D8B030D-6E8A-4147-A177-3AD203B41FA5}">
                      <a16:colId xmlns:a16="http://schemas.microsoft.com/office/drawing/2014/main" val="4016624939"/>
                    </a:ext>
                  </a:extLst>
                </a:gridCol>
                <a:gridCol w="2745819">
                  <a:extLst>
                    <a:ext uri="{9D8B030D-6E8A-4147-A177-3AD203B41FA5}">
                      <a16:colId xmlns:a16="http://schemas.microsoft.com/office/drawing/2014/main" val="1901639629"/>
                    </a:ext>
                  </a:extLst>
                </a:gridCol>
              </a:tblGrid>
              <a:tr h="708263">
                <a:tc>
                  <a:txBody>
                    <a:bodyPr/>
                    <a:lstStyle/>
                    <a:p>
                      <a:pPr algn="ctr"/>
                      <a:r>
                        <a:rPr lang="en-US" sz="2800" dirty="0"/>
                        <a:t>Mitosis</a:t>
                      </a:r>
                      <a:endParaRPr lang="en-AU" sz="2800" dirty="0"/>
                    </a:p>
                  </a:txBody>
                  <a:tcPr/>
                </a:tc>
                <a:tc>
                  <a:txBody>
                    <a:bodyPr/>
                    <a:lstStyle/>
                    <a:p>
                      <a:pPr algn="ctr"/>
                      <a:r>
                        <a:rPr lang="en-AU" sz="2800" dirty="0"/>
                        <a:t>Both</a:t>
                      </a:r>
                    </a:p>
                  </a:txBody>
                  <a:tcPr/>
                </a:tc>
                <a:tc>
                  <a:txBody>
                    <a:bodyPr/>
                    <a:lstStyle/>
                    <a:p>
                      <a:pPr algn="ctr"/>
                      <a:r>
                        <a:rPr lang="en-US" sz="2800" dirty="0"/>
                        <a:t>Meiosis</a:t>
                      </a:r>
                      <a:endParaRPr lang="en-AU" sz="2800" dirty="0"/>
                    </a:p>
                  </a:txBody>
                  <a:tcPr/>
                </a:tc>
                <a:extLst>
                  <a:ext uri="{0D108BD9-81ED-4DB2-BD59-A6C34878D82A}">
                    <a16:rowId xmlns:a16="http://schemas.microsoft.com/office/drawing/2014/main" val="2983971467"/>
                  </a:ext>
                </a:extLst>
              </a:tr>
              <a:tr h="506894">
                <a:tc>
                  <a:txBody>
                    <a:bodyPr/>
                    <a:lstStyle/>
                    <a:p>
                      <a:endParaRPr lang="en-AU" dirty="0"/>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3659796937"/>
                  </a:ext>
                </a:extLst>
              </a:tr>
              <a:tr h="506894">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860835156"/>
                  </a:ext>
                </a:extLst>
              </a:tr>
              <a:tr h="506894">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41204054"/>
                  </a:ext>
                </a:extLst>
              </a:tr>
              <a:tr h="506894">
                <a:tc>
                  <a:txBody>
                    <a:bodyPr/>
                    <a:lstStyle/>
                    <a:p>
                      <a:endParaRPr lang="en-AU" dirty="0"/>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3244924958"/>
                  </a:ext>
                </a:extLst>
              </a:tr>
              <a:tr h="506894">
                <a:tc>
                  <a:txBody>
                    <a:bodyPr/>
                    <a:lstStyle/>
                    <a:p>
                      <a:endParaRPr lang="en-AU" dirty="0"/>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522226655"/>
                  </a:ext>
                </a:extLst>
              </a:tr>
            </a:tbl>
          </a:graphicData>
        </a:graphic>
      </p:graphicFrame>
      <p:sp>
        <p:nvSpPr>
          <p:cNvPr id="6" name="TextBox 5">
            <a:extLst>
              <a:ext uri="{FF2B5EF4-FFF2-40B4-BE49-F238E27FC236}">
                <a16:creationId xmlns:a16="http://schemas.microsoft.com/office/drawing/2014/main" id="{DB55E646-EEBA-4890-89DB-EF604346E2B6}"/>
              </a:ext>
            </a:extLst>
          </p:cNvPr>
          <p:cNvSpPr txBox="1"/>
          <p:nvPr/>
        </p:nvSpPr>
        <p:spPr>
          <a:xfrm>
            <a:off x="1202328" y="3798772"/>
            <a:ext cx="1563248" cy="400110"/>
          </a:xfrm>
          <a:prstGeom prst="rect">
            <a:avLst/>
          </a:prstGeom>
          <a:noFill/>
        </p:spPr>
        <p:txBody>
          <a:bodyPr wrap="none" rtlCol="0">
            <a:spAutoFit/>
          </a:bodyPr>
          <a:lstStyle/>
          <a:p>
            <a:r>
              <a:rPr lang="en-AU" sz="2000" dirty="0">
                <a:latin typeface="Twinkl" panose="02000000000000000000" pitchFamily="2" charset="0"/>
              </a:rPr>
              <a:t>Diploid cells</a:t>
            </a:r>
          </a:p>
        </p:txBody>
      </p:sp>
      <p:sp>
        <p:nvSpPr>
          <p:cNvPr id="14" name="TextBox 13">
            <a:extLst>
              <a:ext uri="{FF2B5EF4-FFF2-40B4-BE49-F238E27FC236}">
                <a16:creationId xmlns:a16="http://schemas.microsoft.com/office/drawing/2014/main" id="{D1A2BEF5-2EDC-4C79-8A8F-AC7B0CC5EB4B}"/>
              </a:ext>
            </a:extLst>
          </p:cNvPr>
          <p:cNvSpPr txBox="1"/>
          <p:nvPr/>
        </p:nvSpPr>
        <p:spPr>
          <a:xfrm>
            <a:off x="3390303" y="4263354"/>
            <a:ext cx="4366901" cy="400110"/>
          </a:xfrm>
          <a:prstGeom prst="rect">
            <a:avLst/>
          </a:prstGeom>
          <a:noFill/>
        </p:spPr>
        <p:txBody>
          <a:bodyPr wrap="none" rtlCol="0">
            <a:spAutoFit/>
          </a:bodyPr>
          <a:lstStyle/>
          <a:p>
            <a:r>
              <a:rPr lang="en-AU" sz="2000" dirty="0">
                <a:latin typeface="Twinkl" panose="02000000000000000000" pitchFamily="2" charset="0"/>
              </a:rPr>
              <a:t>Daughter cells have 23 chromosomes</a:t>
            </a:r>
          </a:p>
        </p:txBody>
      </p:sp>
      <p:sp>
        <p:nvSpPr>
          <p:cNvPr id="15" name="TextBox 14">
            <a:extLst>
              <a:ext uri="{FF2B5EF4-FFF2-40B4-BE49-F238E27FC236}">
                <a16:creationId xmlns:a16="http://schemas.microsoft.com/office/drawing/2014/main" id="{1CD672E7-A810-4BEB-A70E-46A78C0604B2}"/>
              </a:ext>
            </a:extLst>
          </p:cNvPr>
          <p:cNvSpPr txBox="1"/>
          <p:nvPr/>
        </p:nvSpPr>
        <p:spPr>
          <a:xfrm>
            <a:off x="8349068" y="4277747"/>
            <a:ext cx="2571538" cy="400110"/>
          </a:xfrm>
          <a:prstGeom prst="rect">
            <a:avLst/>
          </a:prstGeom>
          <a:noFill/>
        </p:spPr>
        <p:txBody>
          <a:bodyPr wrap="none" rtlCol="0">
            <a:spAutoFit/>
          </a:bodyPr>
          <a:lstStyle/>
          <a:p>
            <a:r>
              <a:rPr lang="en-AU" sz="2000" dirty="0">
                <a:latin typeface="Twinkl" panose="02000000000000000000" pitchFamily="2" charset="0"/>
              </a:rPr>
              <a:t>Asexual reproduction</a:t>
            </a:r>
          </a:p>
        </p:txBody>
      </p:sp>
      <p:sp>
        <p:nvSpPr>
          <p:cNvPr id="16" name="TextBox 15">
            <a:extLst>
              <a:ext uri="{FF2B5EF4-FFF2-40B4-BE49-F238E27FC236}">
                <a16:creationId xmlns:a16="http://schemas.microsoft.com/office/drawing/2014/main" id="{77FBA780-061E-4867-87CD-CDA7C1E064E0}"/>
              </a:ext>
            </a:extLst>
          </p:cNvPr>
          <p:cNvSpPr txBox="1"/>
          <p:nvPr/>
        </p:nvSpPr>
        <p:spPr>
          <a:xfrm>
            <a:off x="8412387" y="3863244"/>
            <a:ext cx="2444900" cy="400110"/>
          </a:xfrm>
          <a:prstGeom prst="rect">
            <a:avLst/>
          </a:prstGeom>
          <a:noFill/>
        </p:spPr>
        <p:txBody>
          <a:bodyPr wrap="none" rtlCol="0">
            <a:spAutoFit/>
          </a:bodyPr>
          <a:lstStyle/>
          <a:p>
            <a:r>
              <a:rPr lang="en-AU" sz="2000" dirty="0">
                <a:latin typeface="Twinkl" panose="02000000000000000000" pitchFamily="2" charset="0"/>
              </a:rPr>
              <a:t>Sexual reproduction</a:t>
            </a:r>
          </a:p>
        </p:txBody>
      </p:sp>
      <p:sp>
        <p:nvSpPr>
          <p:cNvPr id="18" name="TextBox 17">
            <a:extLst>
              <a:ext uri="{FF2B5EF4-FFF2-40B4-BE49-F238E27FC236}">
                <a16:creationId xmlns:a16="http://schemas.microsoft.com/office/drawing/2014/main" id="{BF3901BC-969F-4750-83C5-CA681D4804D7}"/>
              </a:ext>
            </a:extLst>
          </p:cNvPr>
          <p:cNvSpPr txBox="1"/>
          <p:nvPr/>
        </p:nvSpPr>
        <p:spPr>
          <a:xfrm>
            <a:off x="1134283" y="4687223"/>
            <a:ext cx="1628972" cy="400110"/>
          </a:xfrm>
          <a:prstGeom prst="rect">
            <a:avLst/>
          </a:prstGeom>
          <a:noFill/>
        </p:spPr>
        <p:txBody>
          <a:bodyPr wrap="none" rtlCol="0">
            <a:spAutoFit/>
          </a:bodyPr>
          <a:lstStyle/>
          <a:p>
            <a:r>
              <a:rPr lang="en-AU" sz="2000" dirty="0">
                <a:latin typeface="Twinkl" panose="02000000000000000000" pitchFamily="2" charset="0"/>
              </a:rPr>
              <a:t>Haploid cells</a:t>
            </a:r>
          </a:p>
        </p:txBody>
      </p:sp>
      <p:sp>
        <p:nvSpPr>
          <p:cNvPr id="19" name="TextBox 18">
            <a:extLst>
              <a:ext uri="{FF2B5EF4-FFF2-40B4-BE49-F238E27FC236}">
                <a16:creationId xmlns:a16="http://schemas.microsoft.com/office/drawing/2014/main" id="{A818E197-4CBB-4315-8441-BE79DE7BD4B9}"/>
              </a:ext>
            </a:extLst>
          </p:cNvPr>
          <p:cNvSpPr txBox="1"/>
          <p:nvPr/>
        </p:nvSpPr>
        <p:spPr>
          <a:xfrm>
            <a:off x="1202328" y="4277747"/>
            <a:ext cx="1532792" cy="400110"/>
          </a:xfrm>
          <a:prstGeom prst="rect">
            <a:avLst/>
          </a:prstGeom>
          <a:noFill/>
        </p:spPr>
        <p:txBody>
          <a:bodyPr wrap="none" rtlCol="0">
            <a:spAutoFit/>
          </a:bodyPr>
          <a:lstStyle/>
          <a:p>
            <a:r>
              <a:rPr lang="en-AU" sz="2000" dirty="0">
                <a:latin typeface="Twinkl" panose="02000000000000000000" pitchFamily="2" charset="0"/>
              </a:rPr>
              <a:t>IPMAT-MAT</a:t>
            </a:r>
          </a:p>
        </p:txBody>
      </p:sp>
      <p:sp>
        <p:nvSpPr>
          <p:cNvPr id="20" name="TextBox 19">
            <a:extLst>
              <a:ext uri="{FF2B5EF4-FFF2-40B4-BE49-F238E27FC236}">
                <a16:creationId xmlns:a16="http://schemas.microsoft.com/office/drawing/2014/main" id="{49D296CC-C751-4AD5-92CA-0DDDA91FD7CF}"/>
              </a:ext>
            </a:extLst>
          </p:cNvPr>
          <p:cNvSpPr txBox="1"/>
          <p:nvPr/>
        </p:nvSpPr>
        <p:spPr>
          <a:xfrm>
            <a:off x="4463321" y="3819370"/>
            <a:ext cx="934871" cy="400110"/>
          </a:xfrm>
          <a:prstGeom prst="rect">
            <a:avLst/>
          </a:prstGeom>
          <a:noFill/>
        </p:spPr>
        <p:txBody>
          <a:bodyPr wrap="none" rtlCol="0">
            <a:spAutoFit/>
          </a:bodyPr>
          <a:lstStyle/>
          <a:p>
            <a:r>
              <a:rPr lang="en-AU" sz="2000" dirty="0">
                <a:latin typeface="Twinkl" panose="02000000000000000000" pitchFamily="2" charset="0"/>
              </a:rPr>
              <a:t>IPMAT</a:t>
            </a:r>
          </a:p>
        </p:txBody>
      </p:sp>
      <p:sp>
        <p:nvSpPr>
          <p:cNvPr id="21" name="TextBox 20">
            <a:extLst>
              <a:ext uri="{FF2B5EF4-FFF2-40B4-BE49-F238E27FC236}">
                <a16:creationId xmlns:a16="http://schemas.microsoft.com/office/drawing/2014/main" id="{2F6CE93F-2C22-4849-B437-1C718013C73D}"/>
              </a:ext>
            </a:extLst>
          </p:cNvPr>
          <p:cNvSpPr txBox="1"/>
          <p:nvPr/>
        </p:nvSpPr>
        <p:spPr>
          <a:xfrm>
            <a:off x="7517911" y="4687223"/>
            <a:ext cx="4233851" cy="400110"/>
          </a:xfrm>
          <a:prstGeom prst="rect">
            <a:avLst/>
          </a:prstGeom>
          <a:noFill/>
        </p:spPr>
        <p:txBody>
          <a:bodyPr wrap="none" rtlCol="0">
            <a:spAutoFit/>
          </a:bodyPr>
          <a:lstStyle/>
          <a:p>
            <a:r>
              <a:rPr lang="en-AU" sz="2000" dirty="0">
                <a:latin typeface="Twinkl" panose="02000000000000000000" pitchFamily="2" charset="0"/>
              </a:rPr>
              <a:t>Goes through two stages of division</a:t>
            </a:r>
          </a:p>
        </p:txBody>
      </p:sp>
      <p:sp>
        <p:nvSpPr>
          <p:cNvPr id="22" name="TextBox 21">
            <a:extLst>
              <a:ext uri="{FF2B5EF4-FFF2-40B4-BE49-F238E27FC236}">
                <a16:creationId xmlns:a16="http://schemas.microsoft.com/office/drawing/2014/main" id="{17281DC2-92B0-45B8-83D0-5564EBBECBC7}"/>
              </a:ext>
            </a:extLst>
          </p:cNvPr>
          <p:cNvSpPr txBox="1"/>
          <p:nvPr/>
        </p:nvSpPr>
        <p:spPr>
          <a:xfrm>
            <a:off x="394820" y="5215044"/>
            <a:ext cx="4095993" cy="400110"/>
          </a:xfrm>
          <a:prstGeom prst="rect">
            <a:avLst/>
          </a:prstGeom>
          <a:noFill/>
        </p:spPr>
        <p:txBody>
          <a:bodyPr wrap="none" rtlCol="0">
            <a:spAutoFit/>
          </a:bodyPr>
          <a:lstStyle/>
          <a:p>
            <a:r>
              <a:rPr lang="en-AU" sz="2000" dirty="0">
                <a:latin typeface="Twinkl" panose="02000000000000000000" pitchFamily="2" charset="0"/>
              </a:rPr>
              <a:t>Goes through one stage of division</a:t>
            </a:r>
          </a:p>
        </p:txBody>
      </p:sp>
      <p:sp>
        <p:nvSpPr>
          <p:cNvPr id="23" name="TextBox 22">
            <a:extLst>
              <a:ext uri="{FF2B5EF4-FFF2-40B4-BE49-F238E27FC236}">
                <a16:creationId xmlns:a16="http://schemas.microsoft.com/office/drawing/2014/main" id="{B756282F-E042-4B14-A915-501BDFB1A58B}"/>
              </a:ext>
            </a:extLst>
          </p:cNvPr>
          <p:cNvSpPr txBox="1"/>
          <p:nvPr/>
        </p:nvSpPr>
        <p:spPr>
          <a:xfrm>
            <a:off x="3868222" y="4684192"/>
            <a:ext cx="2392001" cy="400110"/>
          </a:xfrm>
          <a:prstGeom prst="rect">
            <a:avLst/>
          </a:prstGeom>
          <a:noFill/>
        </p:spPr>
        <p:txBody>
          <a:bodyPr wrap="none" rtlCol="0">
            <a:spAutoFit/>
          </a:bodyPr>
          <a:lstStyle/>
          <a:p>
            <a:r>
              <a:rPr lang="en-AU" sz="2000" dirty="0">
                <a:latin typeface="Twinkl" panose="02000000000000000000" pitchFamily="2" charset="0"/>
              </a:rPr>
              <a:t>Starts with one cell</a:t>
            </a:r>
          </a:p>
        </p:txBody>
      </p:sp>
      <p:sp>
        <p:nvSpPr>
          <p:cNvPr id="24" name="TextBox 23">
            <a:extLst>
              <a:ext uri="{FF2B5EF4-FFF2-40B4-BE49-F238E27FC236}">
                <a16:creationId xmlns:a16="http://schemas.microsoft.com/office/drawing/2014/main" id="{2E0AFDE6-FB3C-4214-B3C2-4057BF861778}"/>
              </a:ext>
            </a:extLst>
          </p:cNvPr>
          <p:cNvSpPr txBox="1"/>
          <p:nvPr/>
        </p:nvSpPr>
        <p:spPr>
          <a:xfrm>
            <a:off x="7937897" y="5162793"/>
            <a:ext cx="3813865" cy="400110"/>
          </a:xfrm>
          <a:prstGeom prst="rect">
            <a:avLst/>
          </a:prstGeom>
          <a:noFill/>
        </p:spPr>
        <p:txBody>
          <a:bodyPr wrap="none" rtlCol="0">
            <a:spAutoFit/>
          </a:bodyPr>
          <a:lstStyle/>
          <a:p>
            <a:r>
              <a:rPr lang="en-AU" sz="2000" dirty="0">
                <a:latin typeface="Twinkl" panose="02000000000000000000" pitchFamily="2" charset="0"/>
              </a:rPr>
              <a:t>Involves chromosomes and DNA</a:t>
            </a:r>
          </a:p>
        </p:txBody>
      </p:sp>
      <p:sp>
        <p:nvSpPr>
          <p:cNvPr id="25" name="TextBox 24">
            <a:extLst>
              <a:ext uri="{FF2B5EF4-FFF2-40B4-BE49-F238E27FC236}">
                <a16:creationId xmlns:a16="http://schemas.microsoft.com/office/drawing/2014/main" id="{97D7AF28-4DB8-4542-8FB2-09E57835270B}"/>
              </a:ext>
            </a:extLst>
          </p:cNvPr>
          <p:cNvSpPr txBox="1"/>
          <p:nvPr/>
        </p:nvSpPr>
        <p:spPr>
          <a:xfrm>
            <a:off x="4463321" y="5850326"/>
            <a:ext cx="3441968" cy="400110"/>
          </a:xfrm>
          <a:prstGeom prst="rect">
            <a:avLst/>
          </a:prstGeom>
          <a:noFill/>
        </p:spPr>
        <p:txBody>
          <a:bodyPr wrap="none" rtlCol="0">
            <a:spAutoFit/>
          </a:bodyPr>
          <a:lstStyle/>
          <a:p>
            <a:r>
              <a:rPr lang="en-AU" sz="2000" dirty="0">
                <a:latin typeface="Twinkl" panose="02000000000000000000" pitchFamily="2" charset="0"/>
              </a:rPr>
              <a:t>DNA replicates in Interphase</a:t>
            </a:r>
          </a:p>
        </p:txBody>
      </p:sp>
      <p:sp>
        <p:nvSpPr>
          <p:cNvPr id="26" name="TextBox 25">
            <a:extLst>
              <a:ext uri="{FF2B5EF4-FFF2-40B4-BE49-F238E27FC236}">
                <a16:creationId xmlns:a16="http://schemas.microsoft.com/office/drawing/2014/main" id="{9F88965C-154A-444E-A45F-C0444401B4DA}"/>
              </a:ext>
            </a:extLst>
          </p:cNvPr>
          <p:cNvSpPr txBox="1"/>
          <p:nvPr/>
        </p:nvSpPr>
        <p:spPr>
          <a:xfrm>
            <a:off x="230612" y="902411"/>
            <a:ext cx="1943431" cy="1938992"/>
          </a:xfrm>
          <a:custGeom>
            <a:avLst/>
            <a:gdLst>
              <a:gd name="connsiteX0" fmla="*/ 0 w 1943431"/>
              <a:gd name="connsiteY0" fmla="*/ 0 h 1938992"/>
              <a:gd name="connsiteX1" fmla="*/ 667245 w 1943431"/>
              <a:gd name="connsiteY1" fmla="*/ 0 h 1938992"/>
              <a:gd name="connsiteX2" fmla="*/ 1353924 w 1943431"/>
              <a:gd name="connsiteY2" fmla="*/ 0 h 1938992"/>
              <a:gd name="connsiteX3" fmla="*/ 1943431 w 1943431"/>
              <a:gd name="connsiteY3" fmla="*/ 0 h 1938992"/>
              <a:gd name="connsiteX4" fmla="*/ 1943431 w 1943431"/>
              <a:gd name="connsiteY4" fmla="*/ 607551 h 1938992"/>
              <a:gd name="connsiteX5" fmla="*/ 1943431 w 1943431"/>
              <a:gd name="connsiteY5" fmla="*/ 1292661 h 1938992"/>
              <a:gd name="connsiteX6" fmla="*/ 1943431 w 1943431"/>
              <a:gd name="connsiteY6" fmla="*/ 1938992 h 1938992"/>
              <a:gd name="connsiteX7" fmla="*/ 1334489 w 1943431"/>
              <a:gd name="connsiteY7" fmla="*/ 1938992 h 1938992"/>
              <a:gd name="connsiteX8" fmla="*/ 744982 w 1943431"/>
              <a:gd name="connsiteY8" fmla="*/ 1938992 h 1938992"/>
              <a:gd name="connsiteX9" fmla="*/ 0 w 1943431"/>
              <a:gd name="connsiteY9" fmla="*/ 1938992 h 1938992"/>
              <a:gd name="connsiteX10" fmla="*/ 0 w 1943431"/>
              <a:gd name="connsiteY10" fmla="*/ 1331441 h 1938992"/>
              <a:gd name="connsiteX11" fmla="*/ 0 w 1943431"/>
              <a:gd name="connsiteY11" fmla="*/ 665721 h 1938992"/>
              <a:gd name="connsiteX12" fmla="*/ 0 w 1943431"/>
              <a:gd name="connsiteY12" fmla="*/ 0 h 1938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943431" h="1938992" extrusionOk="0">
                <a:moveTo>
                  <a:pt x="0" y="0"/>
                </a:moveTo>
                <a:cubicBezTo>
                  <a:pt x="185092" y="19796"/>
                  <a:pt x="334675" y="-12133"/>
                  <a:pt x="667245" y="0"/>
                </a:cubicBezTo>
                <a:cubicBezTo>
                  <a:pt x="999816" y="12133"/>
                  <a:pt x="1086787" y="-6703"/>
                  <a:pt x="1353924" y="0"/>
                </a:cubicBezTo>
                <a:cubicBezTo>
                  <a:pt x="1621061" y="6703"/>
                  <a:pt x="1691270" y="614"/>
                  <a:pt x="1943431" y="0"/>
                </a:cubicBezTo>
                <a:cubicBezTo>
                  <a:pt x="1956448" y="172024"/>
                  <a:pt x="1958850" y="370360"/>
                  <a:pt x="1943431" y="607551"/>
                </a:cubicBezTo>
                <a:cubicBezTo>
                  <a:pt x="1928012" y="844742"/>
                  <a:pt x="1931951" y="1021735"/>
                  <a:pt x="1943431" y="1292661"/>
                </a:cubicBezTo>
                <a:cubicBezTo>
                  <a:pt x="1954912" y="1563587"/>
                  <a:pt x="1959921" y="1790565"/>
                  <a:pt x="1943431" y="1938992"/>
                </a:cubicBezTo>
                <a:cubicBezTo>
                  <a:pt x="1732316" y="1939581"/>
                  <a:pt x="1540921" y="1940781"/>
                  <a:pt x="1334489" y="1938992"/>
                </a:cubicBezTo>
                <a:cubicBezTo>
                  <a:pt x="1128057" y="1937203"/>
                  <a:pt x="1013323" y="1957278"/>
                  <a:pt x="744982" y="1938992"/>
                </a:cubicBezTo>
                <a:cubicBezTo>
                  <a:pt x="476641" y="1920706"/>
                  <a:pt x="287789" y="1927206"/>
                  <a:pt x="0" y="1938992"/>
                </a:cubicBezTo>
                <a:cubicBezTo>
                  <a:pt x="5793" y="1769280"/>
                  <a:pt x="29240" y="1466995"/>
                  <a:pt x="0" y="1331441"/>
                </a:cubicBezTo>
                <a:cubicBezTo>
                  <a:pt x="-29240" y="1195887"/>
                  <a:pt x="-14871" y="907700"/>
                  <a:pt x="0" y="665721"/>
                </a:cubicBezTo>
                <a:cubicBezTo>
                  <a:pt x="14871" y="423742"/>
                  <a:pt x="26555" y="226072"/>
                  <a:pt x="0" y="0"/>
                </a:cubicBezTo>
                <a:close/>
              </a:path>
            </a:pathLst>
          </a:custGeom>
          <a:noFill/>
          <a:ln w="28575">
            <a:solidFill>
              <a:srgbClr val="FFC000"/>
            </a:solidFill>
            <a:extLst>
              <a:ext uri="{C807C97D-BFC1-408E-A445-0C87EB9F89A2}">
                <ask:lineSketchStyleProps xmlns:ask="http://schemas.microsoft.com/office/drawing/2018/sketchyshapes" sd="1124184483">
                  <a:prstGeom prst="rect">
                    <a:avLst/>
                  </a:prstGeom>
                  <ask:type>
                    <ask:lineSketchFreehand/>
                  </ask:type>
                </ask:lineSketchStyleProps>
              </a:ext>
            </a:extLst>
          </a:ln>
        </p:spPr>
        <p:txBody>
          <a:bodyPr wrap="square" rtlCol="0">
            <a:spAutoFit/>
          </a:bodyPr>
          <a:lstStyle/>
          <a:p>
            <a:pPr algn="ctr"/>
            <a:r>
              <a:rPr lang="en-AU" sz="2000" dirty="0">
                <a:solidFill>
                  <a:srgbClr val="7030A0"/>
                </a:solidFill>
                <a:latin typeface="Twinkl" panose="02000000000000000000" pitchFamily="2" charset="0"/>
              </a:rPr>
              <a:t>Sort the following features into </a:t>
            </a:r>
            <a:br>
              <a:rPr lang="en-AU" sz="2000" dirty="0">
                <a:solidFill>
                  <a:srgbClr val="7030A0"/>
                </a:solidFill>
                <a:latin typeface="Twinkl" panose="02000000000000000000" pitchFamily="2" charset="0"/>
              </a:rPr>
            </a:br>
            <a:r>
              <a:rPr lang="en-AU" sz="2000" b="1" dirty="0">
                <a:solidFill>
                  <a:srgbClr val="7030A0"/>
                </a:solidFill>
                <a:latin typeface="Twinkl" panose="02000000000000000000" pitchFamily="2" charset="0"/>
              </a:rPr>
              <a:t>Mitosis, Meiosis, or Both</a:t>
            </a:r>
            <a:endParaRPr lang="en-AU" sz="2000" dirty="0">
              <a:solidFill>
                <a:srgbClr val="7030A0"/>
              </a:solidFill>
              <a:latin typeface="Twinkl" panose="02000000000000000000" pitchFamily="2" charset="0"/>
            </a:endParaRPr>
          </a:p>
        </p:txBody>
      </p:sp>
    </p:spTree>
    <p:extLst>
      <p:ext uri="{BB962C8B-B14F-4D97-AF65-F5344CB8AC3E}">
        <p14:creationId xmlns:p14="http://schemas.microsoft.com/office/powerpoint/2010/main" val="6737364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F6A7E45D-ADA6-4079-8328-C811A487A9B1}"/>
              </a:ext>
            </a:extLst>
          </p:cNvPr>
          <p:cNvGraphicFramePr>
            <a:graphicFrameLocks noGrp="1"/>
          </p:cNvGraphicFramePr>
          <p:nvPr>
            <p:extLst>
              <p:ext uri="{D42A27DB-BD31-4B8C-83A1-F6EECF244321}">
                <p14:modId xmlns:p14="http://schemas.microsoft.com/office/powerpoint/2010/main" val="875592285"/>
              </p:ext>
            </p:extLst>
          </p:nvPr>
        </p:nvGraphicFramePr>
        <p:xfrm>
          <a:off x="1532013" y="186266"/>
          <a:ext cx="9783687" cy="6279847"/>
        </p:xfrm>
        <a:graphic>
          <a:graphicData uri="http://schemas.openxmlformats.org/drawingml/2006/table">
            <a:tbl>
              <a:tblPr firstRow="1" bandRow="1">
                <a:tableStyleId>{5C22544A-7EE6-4342-B048-85BDC9FD1C3A}</a:tableStyleId>
              </a:tblPr>
              <a:tblGrid>
                <a:gridCol w="3261229">
                  <a:extLst>
                    <a:ext uri="{9D8B030D-6E8A-4147-A177-3AD203B41FA5}">
                      <a16:colId xmlns:a16="http://schemas.microsoft.com/office/drawing/2014/main" val="4172904201"/>
                    </a:ext>
                  </a:extLst>
                </a:gridCol>
                <a:gridCol w="3261229">
                  <a:extLst>
                    <a:ext uri="{9D8B030D-6E8A-4147-A177-3AD203B41FA5}">
                      <a16:colId xmlns:a16="http://schemas.microsoft.com/office/drawing/2014/main" val="4016624939"/>
                    </a:ext>
                  </a:extLst>
                </a:gridCol>
                <a:gridCol w="3261229">
                  <a:extLst>
                    <a:ext uri="{9D8B030D-6E8A-4147-A177-3AD203B41FA5}">
                      <a16:colId xmlns:a16="http://schemas.microsoft.com/office/drawing/2014/main" val="1901639629"/>
                    </a:ext>
                  </a:extLst>
                </a:gridCol>
              </a:tblGrid>
              <a:tr h="1371617">
                <a:tc>
                  <a:txBody>
                    <a:bodyPr/>
                    <a:lstStyle/>
                    <a:p>
                      <a:pPr algn="ctr"/>
                      <a:r>
                        <a:rPr lang="en-US" sz="2800" dirty="0"/>
                        <a:t>Mitosis</a:t>
                      </a:r>
                      <a:endParaRPr lang="en-AU" sz="2800" dirty="0"/>
                    </a:p>
                  </a:txBody>
                  <a:tcPr/>
                </a:tc>
                <a:tc>
                  <a:txBody>
                    <a:bodyPr/>
                    <a:lstStyle/>
                    <a:p>
                      <a:pPr algn="ctr"/>
                      <a:r>
                        <a:rPr lang="en-AU" sz="2800" dirty="0"/>
                        <a:t>Both</a:t>
                      </a:r>
                    </a:p>
                  </a:txBody>
                  <a:tcPr/>
                </a:tc>
                <a:tc>
                  <a:txBody>
                    <a:bodyPr/>
                    <a:lstStyle/>
                    <a:p>
                      <a:pPr algn="ctr"/>
                      <a:r>
                        <a:rPr lang="en-US" sz="2800" dirty="0"/>
                        <a:t>Meiosis</a:t>
                      </a:r>
                      <a:endParaRPr lang="en-AU" sz="2800" dirty="0"/>
                    </a:p>
                  </a:txBody>
                  <a:tcPr/>
                </a:tc>
                <a:extLst>
                  <a:ext uri="{0D108BD9-81ED-4DB2-BD59-A6C34878D82A}">
                    <a16:rowId xmlns:a16="http://schemas.microsoft.com/office/drawing/2014/main" val="2983971467"/>
                  </a:ext>
                </a:extLst>
              </a:tr>
              <a:tr h="981646">
                <a:tc>
                  <a:txBody>
                    <a:bodyPr/>
                    <a:lstStyle/>
                    <a:p>
                      <a:endParaRPr lang="en-AU" dirty="0"/>
                    </a:p>
                  </a:txBody>
                  <a:tcPr/>
                </a:tc>
                <a:tc>
                  <a:txBody>
                    <a:bodyPr/>
                    <a:lstStyle/>
                    <a:p>
                      <a:endParaRPr lang="en-AU" dirty="0"/>
                    </a:p>
                  </a:txBody>
                  <a:tcPr/>
                </a:tc>
                <a:tc>
                  <a:txBody>
                    <a:bodyPr/>
                    <a:lstStyle/>
                    <a:p>
                      <a:endParaRPr lang="en-AU"/>
                    </a:p>
                  </a:txBody>
                  <a:tcPr/>
                </a:tc>
                <a:extLst>
                  <a:ext uri="{0D108BD9-81ED-4DB2-BD59-A6C34878D82A}">
                    <a16:rowId xmlns:a16="http://schemas.microsoft.com/office/drawing/2014/main" val="3659796937"/>
                  </a:ext>
                </a:extLst>
              </a:tr>
              <a:tr h="981646">
                <a:tc>
                  <a:txBody>
                    <a:bodyPr/>
                    <a:lstStyle/>
                    <a:p>
                      <a:endParaRPr lang="en-AU"/>
                    </a:p>
                  </a:txBody>
                  <a:tcPr/>
                </a:tc>
                <a:tc>
                  <a:txBody>
                    <a:bodyPr/>
                    <a:lstStyle/>
                    <a:p>
                      <a:endParaRPr lang="en-AU"/>
                    </a:p>
                  </a:txBody>
                  <a:tcPr/>
                </a:tc>
                <a:tc>
                  <a:txBody>
                    <a:bodyPr/>
                    <a:lstStyle/>
                    <a:p>
                      <a:endParaRPr lang="en-AU"/>
                    </a:p>
                  </a:txBody>
                  <a:tcPr/>
                </a:tc>
                <a:extLst>
                  <a:ext uri="{0D108BD9-81ED-4DB2-BD59-A6C34878D82A}">
                    <a16:rowId xmlns:a16="http://schemas.microsoft.com/office/drawing/2014/main" val="1860835156"/>
                  </a:ext>
                </a:extLst>
              </a:tr>
              <a:tr h="981646">
                <a:tc>
                  <a:txBody>
                    <a:bodyPr/>
                    <a:lstStyle/>
                    <a:p>
                      <a:endParaRPr lang="en-AU"/>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341204054"/>
                  </a:ext>
                </a:extLst>
              </a:tr>
              <a:tr h="981646">
                <a:tc>
                  <a:txBody>
                    <a:bodyPr/>
                    <a:lstStyle/>
                    <a:p>
                      <a:endParaRPr lang="en-AU"/>
                    </a:p>
                  </a:txBody>
                  <a:tcPr/>
                </a:tc>
                <a:tc>
                  <a:txBody>
                    <a:bodyPr/>
                    <a:lstStyle/>
                    <a:p>
                      <a:endParaRPr lang="en-AU" dirty="0"/>
                    </a:p>
                  </a:txBody>
                  <a:tcPr/>
                </a:tc>
                <a:tc>
                  <a:txBody>
                    <a:bodyPr/>
                    <a:lstStyle/>
                    <a:p>
                      <a:endParaRPr lang="en-AU" dirty="0"/>
                    </a:p>
                  </a:txBody>
                  <a:tcPr/>
                </a:tc>
                <a:extLst>
                  <a:ext uri="{0D108BD9-81ED-4DB2-BD59-A6C34878D82A}">
                    <a16:rowId xmlns:a16="http://schemas.microsoft.com/office/drawing/2014/main" val="3244924958"/>
                  </a:ext>
                </a:extLst>
              </a:tr>
              <a:tr h="981646">
                <a:tc>
                  <a:txBody>
                    <a:bodyPr/>
                    <a:lstStyle/>
                    <a:p>
                      <a:endParaRPr lang="en-AU" dirty="0"/>
                    </a:p>
                  </a:txBody>
                  <a:tcPr/>
                </a:tc>
                <a:tc>
                  <a:txBody>
                    <a:bodyPr/>
                    <a:lstStyle/>
                    <a:p>
                      <a:endParaRPr lang="en-AU"/>
                    </a:p>
                  </a:txBody>
                  <a:tcPr/>
                </a:tc>
                <a:tc>
                  <a:txBody>
                    <a:bodyPr/>
                    <a:lstStyle/>
                    <a:p>
                      <a:endParaRPr lang="en-AU" dirty="0"/>
                    </a:p>
                  </a:txBody>
                  <a:tcPr/>
                </a:tc>
                <a:extLst>
                  <a:ext uri="{0D108BD9-81ED-4DB2-BD59-A6C34878D82A}">
                    <a16:rowId xmlns:a16="http://schemas.microsoft.com/office/drawing/2014/main" val="522226655"/>
                  </a:ext>
                </a:extLst>
              </a:tr>
            </a:tbl>
          </a:graphicData>
        </a:graphic>
      </p:graphicFrame>
      <p:sp>
        <p:nvSpPr>
          <p:cNvPr id="6" name="TextBox 5">
            <a:extLst>
              <a:ext uri="{FF2B5EF4-FFF2-40B4-BE49-F238E27FC236}">
                <a16:creationId xmlns:a16="http://schemas.microsoft.com/office/drawing/2014/main" id="{DB55E646-EEBA-4890-89DB-EF604346E2B6}"/>
              </a:ext>
            </a:extLst>
          </p:cNvPr>
          <p:cNvSpPr txBox="1"/>
          <p:nvPr/>
        </p:nvSpPr>
        <p:spPr>
          <a:xfrm>
            <a:off x="2400223" y="1795628"/>
            <a:ext cx="1563248" cy="400110"/>
          </a:xfrm>
          <a:prstGeom prst="rect">
            <a:avLst/>
          </a:prstGeom>
          <a:noFill/>
        </p:spPr>
        <p:txBody>
          <a:bodyPr wrap="none" rtlCol="0">
            <a:spAutoFit/>
          </a:bodyPr>
          <a:lstStyle/>
          <a:p>
            <a:r>
              <a:rPr lang="en-AU" sz="2000" dirty="0">
                <a:latin typeface="Twinkl" panose="02000000000000000000" pitchFamily="2" charset="0"/>
              </a:rPr>
              <a:t>Diploid cells</a:t>
            </a:r>
          </a:p>
        </p:txBody>
      </p:sp>
      <p:sp>
        <p:nvSpPr>
          <p:cNvPr id="14" name="TextBox 13">
            <a:extLst>
              <a:ext uri="{FF2B5EF4-FFF2-40B4-BE49-F238E27FC236}">
                <a16:creationId xmlns:a16="http://schemas.microsoft.com/office/drawing/2014/main" id="{D1A2BEF5-2EDC-4C79-8A8F-AC7B0CC5EB4B}"/>
              </a:ext>
            </a:extLst>
          </p:cNvPr>
          <p:cNvSpPr txBox="1"/>
          <p:nvPr/>
        </p:nvSpPr>
        <p:spPr>
          <a:xfrm>
            <a:off x="8051478" y="5795788"/>
            <a:ext cx="3102131" cy="307777"/>
          </a:xfrm>
          <a:prstGeom prst="rect">
            <a:avLst/>
          </a:prstGeom>
          <a:noFill/>
        </p:spPr>
        <p:txBody>
          <a:bodyPr wrap="none" rtlCol="0">
            <a:spAutoFit/>
          </a:bodyPr>
          <a:lstStyle/>
          <a:p>
            <a:r>
              <a:rPr lang="en-AU" sz="1400" dirty="0">
                <a:latin typeface="Twinkl" panose="02000000000000000000" pitchFamily="2" charset="0"/>
              </a:rPr>
              <a:t>Daughter cells have 23 chromosomes</a:t>
            </a:r>
          </a:p>
        </p:txBody>
      </p:sp>
      <p:sp>
        <p:nvSpPr>
          <p:cNvPr id="15" name="TextBox 14">
            <a:extLst>
              <a:ext uri="{FF2B5EF4-FFF2-40B4-BE49-F238E27FC236}">
                <a16:creationId xmlns:a16="http://schemas.microsoft.com/office/drawing/2014/main" id="{1CD672E7-A810-4BEB-A70E-46A78C0604B2}"/>
              </a:ext>
            </a:extLst>
          </p:cNvPr>
          <p:cNvSpPr txBox="1"/>
          <p:nvPr/>
        </p:nvSpPr>
        <p:spPr>
          <a:xfrm>
            <a:off x="1896079" y="3889056"/>
            <a:ext cx="2571538" cy="400110"/>
          </a:xfrm>
          <a:prstGeom prst="rect">
            <a:avLst/>
          </a:prstGeom>
          <a:noFill/>
        </p:spPr>
        <p:txBody>
          <a:bodyPr wrap="none" rtlCol="0">
            <a:spAutoFit/>
          </a:bodyPr>
          <a:lstStyle/>
          <a:p>
            <a:r>
              <a:rPr lang="en-AU" sz="2000" dirty="0">
                <a:latin typeface="Twinkl" panose="02000000000000000000" pitchFamily="2" charset="0"/>
              </a:rPr>
              <a:t>Asexual reproduction</a:t>
            </a:r>
          </a:p>
        </p:txBody>
      </p:sp>
      <p:sp>
        <p:nvSpPr>
          <p:cNvPr id="16" name="TextBox 15">
            <a:extLst>
              <a:ext uri="{FF2B5EF4-FFF2-40B4-BE49-F238E27FC236}">
                <a16:creationId xmlns:a16="http://schemas.microsoft.com/office/drawing/2014/main" id="{77FBA780-061E-4867-87CD-CDA7C1E064E0}"/>
              </a:ext>
            </a:extLst>
          </p:cNvPr>
          <p:cNvSpPr txBox="1"/>
          <p:nvPr/>
        </p:nvSpPr>
        <p:spPr>
          <a:xfrm>
            <a:off x="8380094" y="3814832"/>
            <a:ext cx="2444900" cy="400110"/>
          </a:xfrm>
          <a:prstGeom prst="rect">
            <a:avLst/>
          </a:prstGeom>
          <a:noFill/>
        </p:spPr>
        <p:txBody>
          <a:bodyPr wrap="none" rtlCol="0">
            <a:spAutoFit/>
          </a:bodyPr>
          <a:lstStyle/>
          <a:p>
            <a:r>
              <a:rPr lang="en-AU" sz="2000" dirty="0">
                <a:latin typeface="Twinkl" panose="02000000000000000000" pitchFamily="2" charset="0"/>
              </a:rPr>
              <a:t>Sexual reproduction</a:t>
            </a:r>
          </a:p>
        </p:txBody>
      </p:sp>
      <p:sp>
        <p:nvSpPr>
          <p:cNvPr id="18" name="TextBox 17">
            <a:extLst>
              <a:ext uri="{FF2B5EF4-FFF2-40B4-BE49-F238E27FC236}">
                <a16:creationId xmlns:a16="http://schemas.microsoft.com/office/drawing/2014/main" id="{BF3901BC-969F-4750-83C5-CA681D4804D7}"/>
              </a:ext>
            </a:extLst>
          </p:cNvPr>
          <p:cNvSpPr txBox="1"/>
          <p:nvPr/>
        </p:nvSpPr>
        <p:spPr>
          <a:xfrm>
            <a:off x="8977291" y="1767112"/>
            <a:ext cx="1628972" cy="400110"/>
          </a:xfrm>
          <a:prstGeom prst="rect">
            <a:avLst/>
          </a:prstGeom>
          <a:noFill/>
        </p:spPr>
        <p:txBody>
          <a:bodyPr wrap="none" rtlCol="0">
            <a:spAutoFit/>
          </a:bodyPr>
          <a:lstStyle/>
          <a:p>
            <a:r>
              <a:rPr lang="en-AU" sz="2000" dirty="0">
                <a:latin typeface="Twinkl" panose="02000000000000000000" pitchFamily="2" charset="0"/>
              </a:rPr>
              <a:t>Haploid cells</a:t>
            </a:r>
          </a:p>
        </p:txBody>
      </p:sp>
      <p:sp>
        <p:nvSpPr>
          <p:cNvPr id="19" name="TextBox 18">
            <a:extLst>
              <a:ext uri="{FF2B5EF4-FFF2-40B4-BE49-F238E27FC236}">
                <a16:creationId xmlns:a16="http://schemas.microsoft.com/office/drawing/2014/main" id="{A818E197-4CBB-4315-8441-BE79DE7BD4B9}"/>
              </a:ext>
            </a:extLst>
          </p:cNvPr>
          <p:cNvSpPr txBox="1"/>
          <p:nvPr/>
        </p:nvSpPr>
        <p:spPr>
          <a:xfrm>
            <a:off x="8929370" y="2843113"/>
            <a:ext cx="1532792" cy="400110"/>
          </a:xfrm>
          <a:prstGeom prst="rect">
            <a:avLst/>
          </a:prstGeom>
          <a:noFill/>
        </p:spPr>
        <p:txBody>
          <a:bodyPr wrap="none" rtlCol="0">
            <a:spAutoFit/>
          </a:bodyPr>
          <a:lstStyle/>
          <a:p>
            <a:r>
              <a:rPr lang="en-AU" sz="2000" dirty="0">
                <a:latin typeface="Twinkl" panose="02000000000000000000" pitchFamily="2" charset="0"/>
              </a:rPr>
              <a:t>IPMAT-MAT</a:t>
            </a:r>
          </a:p>
        </p:txBody>
      </p:sp>
      <p:sp>
        <p:nvSpPr>
          <p:cNvPr id="20" name="TextBox 19">
            <a:extLst>
              <a:ext uri="{FF2B5EF4-FFF2-40B4-BE49-F238E27FC236}">
                <a16:creationId xmlns:a16="http://schemas.microsoft.com/office/drawing/2014/main" id="{49D296CC-C751-4AD5-92CA-0DDDA91FD7CF}"/>
              </a:ext>
            </a:extLst>
          </p:cNvPr>
          <p:cNvSpPr txBox="1"/>
          <p:nvPr/>
        </p:nvSpPr>
        <p:spPr>
          <a:xfrm>
            <a:off x="2714412" y="2768889"/>
            <a:ext cx="934871" cy="400110"/>
          </a:xfrm>
          <a:prstGeom prst="rect">
            <a:avLst/>
          </a:prstGeom>
          <a:noFill/>
        </p:spPr>
        <p:txBody>
          <a:bodyPr wrap="none" rtlCol="0">
            <a:spAutoFit/>
          </a:bodyPr>
          <a:lstStyle/>
          <a:p>
            <a:r>
              <a:rPr lang="en-AU" sz="2000" dirty="0">
                <a:latin typeface="Twinkl" panose="02000000000000000000" pitchFamily="2" charset="0"/>
              </a:rPr>
              <a:t>IPMAT</a:t>
            </a:r>
          </a:p>
        </p:txBody>
      </p:sp>
      <p:sp>
        <p:nvSpPr>
          <p:cNvPr id="21" name="TextBox 20">
            <a:extLst>
              <a:ext uri="{FF2B5EF4-FFF2-40B4-BE49-F238E27FC236}">
                <a16:creationId xmlns:a16="http://schemas.microsoft.com/office/drawing/2014/main" id="{2F6CE93F-2C22-4849-B437-1C718013C73D}"/>
              </a:ext>
            </a:extLst>
          </p:cNvPr>
          <p:cNvSpPr txBox="1"/>
          <p:nvPr/>
        </p:nvSpPr>
        <p:spPr>
          <a:xfrm>
            <a:off x="8190385" y="4890833"/>
            <a:ext cx="3010761" cy="307777"/>
          </a:xfrm>
          <a:prstGeom prst="rect">
            <a:avLst/>
          </a:prstGeom>
          <a:noFill/>
        </p:spPr>
        <p:txBody>
          <a:bodyPr wrap="none" rtlCol="0">
            <a:spAutoFit/>
          </a:bodyPr>
          <a:lstStyle/>
          <a:p>
            <a:r>
              <a:rPr lang="en-AU" sz="1400" dirty="0">
                <a:latin typeface="Twinkl" panose="02000000000000000000" pitchFamily="2" charset="0"/>
              </a:rPr>
              <a:t>Goes through </a:t>
            </a:r>
            <a:r>
              <a:rPr lang="en-AU" sz="1400" b="1" u="sng" dirty="0">
                <a:latin typeface="Twinkl" panose="02000000000000000000" pitchFamily="2" charset="0"/>
              </a:rPr>
              <a:t>two</a:t>
            </a:r>
            <a:r>
              <a:rPr lang="en-AU" sz="1400" dirty="0">
                <a:latin typeface="Twinkl" panose="02000000000000000000" pitchFamily="2" charset="0"/>
              </a:rPr>
              <a:t> stages of division</a:t>
            </a:r>
          </a:p>
        </p:txBody>
      </p:sp>
      <p:sp>
        <p:nvSpPr>
          <p:cNvPr id="22" name="TextBox 21">
            <a:extLst>
              <a:ext uri="{FF2B5EF4-FFF2-40B4-BE49-F238E27FC236}">
                <a16:creationId xmlns:a16="http://schemas.microsoft.com/office/drawing/2014/main" id="{17281DC2-92B0-45B8-83D0-5564EBBECBC7}"/>
              </a:ext>
            </a:extLst>
          </p:cNvPr>
          <p:cNvSpPr txBox="1"/>
          <p:nvPr/>
        </p:nvSpPr>
        <p:spPr>
          <a:xfrm>
            <a:off x="1724558" y="4781085"/>
            <a:ext cx="2914580" cy="307777"/>
          </a:xfrm>
          <a:prstGeom prst="rect">
            <a:avLst/>
          </a:prstGeom>
          <a:noFill/>
        </p:spPr>
        <p:txBody>
          <a:bodyPr wrap="none" rtlCol="0">
            <a:spAutoFit/>
          </a:bodyPr>
          <a:lstStyle/>
          <a:p>
            <a:r>
              <a:rPr lang="en-AU" sz="1400" dirty="0">
                <a:latin typeface="Twinkl" panose="02000000000000000000" pitchFamily="2" charset="0"/>
              </a:rPr>
              <a:t>Goes through </a:t>
            </a:r>
            <a:r>
              <a:rPr lang="en-AU" sz="1400" b="1" u="sng" dirty="0">
                <a:latin typeface="Twinkl" panose="02000000000000000000" pitchFamily="2" charset="0"/>
              </a:rPr>
              <a:t>one</a:t>
            </a:r>
            <a:r>
              <a:rPr lang="en-AU" sz="1400" dirty="0">
                <a:latin typeface="Twinkl" panose="02000000000000000000" pitchFamily="2" charset="0"/>
              </a:rPr>
              <a:t> stage of division</a:t>
            </a:r>
          </a:p>
        </p:txBody>
      </p:sp>
      <p:sp>
        <p:nvSpPr>
          <p:cNvPr id="23" name="TextBox 22">
            <a:extLst>
              <a:ext uri="{FF2B5EF4-FFF2-40B4-BE49-F238E27FC236}">
                <a16:creationId xmlns:a16="http://schemas.microsoft.com/office/drawing/2014/main" id="{B756282F-E042-4B14-A915-501BDFB1A58B}"/>
              </a:ext>
            </a:extLst>
          </p:cNvPr>
          <p:cNvSpPr txBox="1"/>
          <p:nvPr/>
        </p:nvSpPr>
        <p:spPr>
          <a:xfrm>
            <a:off x="5155805" y="2862460"/>
            <a:ext cx="2392001" cy="400110"/>
          </a:xfrm>
          <a:prstGeom prst="rect">
            <a:avLst/>
          </a:prstGeom>
          <a:noFill/>
        </p:spPr>
        <p:txBody>
          <a:bodyPr wrap="none" rtlCol="0">
            <a:spAutoFit/>
          </a:bodyPr>
          <a:lstStyle/>
          <a:p>
            <a:r>
              <a:rPr lang="en-AU" sz="2000" dirty="0">
                <a:latin typeface="Twinkl" panose="02000000000000000000" pitchFamily="2" charset="0"/>
              </a:rPr>
              <a:t>Starts with one cell</a:t>
            </a:r>
          </a:p>
        </p:txBody>
      </p:sp>
      <p:sp>
        <p:nvSpPr>
          <p:cNvPr id="24" name="TextBox 23">
            <a:extLst>
              <a:ext uri="{FF2B5EF4-FFF2-40B4-BE49-F238E27FC236}">
                <a16:creationId xmlns:a16="http://schemas.microsoft.com/office/drawing/2014/main" id="{2E0AFDE6-FB3C-4214-B3C2-4057BF861778}"/>
              </a:ext>
            </a:extLst>
          </p:cNvPr>
          <p:cNvSpPr txBox="1"/>
          <p:nvPr/>
        </p:nvSpPr>
        <p:spPr>
          <a:xfrm>
            <a:off x="5066753" y="3929562"/>
            <a:ext cx="2714205" cy="307777"/>
          </a:xfrm>
          <a:prstGeom prst="rect">
            <a:avLst/>
          </a:prstGeom>
          <a:noFill/>
        </p:spPr>
        <p:txBody>
          <a:bodyPr wrap="none" rtlCol="0">
            <a:spAutoFit/>
          </a:bodyPr>
          <a:lstStyle/>
          <a:p>
            <a:r>
              <a:rPr lang="en-AU" sz="1400" dirty="0">
                <a:latin typeface="Twinkl" panose="02000000000000000000" pitchFamily="2" charset="0"/>
              </a:rPr>
              <a:t>Involves chromosomes and DNA</a:t>
            </a:r>
          </a:p>
        </p:txBody>
      </p:sp>
      <p:sp>
        <p:nvSpPr>
          <p:cNvPr id="25" name="TextBox 24">
            <a:extLst>
              <a:ext uri="{FF2B5EF4-FFF2-40B4-BE49-F238E27FC236}">
                <a16:creationId xmlns:a16="http://schemas.microsoft.com/office/drawing/2014/main" id="{97D7AF28-4DB8-4542-8FB2-09E57835270B}"/>
              </a:ext>
            </a:extLst>
          </p:cNvPr>
          <p:cNvSpPr txBox="1"/>
          <p:nvPr/>
        </p:nvSpPr>
        <p:spPr>
          <a:xfrm>
            <a:off x="4988206" y="1888637"/>
            <a:ext cx="2792752" cy="338554"/>
          </a:xfrm>
          <a:prstGeom prst="rect">
            <a:avLst/>
          </a:prstGeom>
          <a:noFill/>
        </p:spPr>
        <p:txBody>
          <a:bodyPr wrap="none" rtlCol="0">
            <a:spAutoFit/>
          </a:bodyPr>
          <a:lstStyle/>
          <a:p>
            <a:r>
              <a:rPr lang="en-AU" sz="1600" dirty="0">
                <a:latin typeface="Twinkl" panose="02000000000000000000" pitchFamily="2" charset="0"/>
              </a:rPr>
              <a:t>DNA replicates in Interphase</a:t>
            </a:r>
          </a:p>
        </p:txBody>
      </p:sp>
    </p:spTree>
    <p:extLst>
      <p:ext uri="{BB962C8B-B14F-4D97-AF65-F5344CB8AC3E}">
        <p14:creationId xmlns:p14="http://schemas.microsoft.com/office/powerpoint/2010/main" val="412593337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57504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6BC66F-1B34-44CE-8D52-6080D5055CDE}"/>
              </a:ext>
            </a:extLst>
          </p:cNvPr>
          <p:cNvSpPr>
            <a:spLocks noGrp="1"/>
          </p:cNvSpPr>
          <p:nvPr>
            <p:ph idx="1"/>
          </p:nvPr>
        </p:nvSpPr>
        <p:spPr/>
        <p:txBody>
          <a:bodyPr/>
          <a:lstStyle/>
          <a:p>
            <a:endParaRPr lang="en-AU"/>
          </a:p>
        </p:txBody>
      </p:sp>
    </p:spTree>
    <p:extLst>
      <p:ext uri="{BB962C8B-B14F-4D97-AF65-F5344CB8AC3E}">
        <p14:creationId xmlns:p14="http://schemas.microsoft.com/office/powerpoint/2010/main" val="23265015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67837EBD-D92A-9640-8767-A02D08251712}"/>
              </a:ext>
            </a:extLst>
          </p:cNvPr>
          <p:cNvSpPr txBox="1"/>
          <p:nvPr/>
        </p:nvSpPr>
        <p:spPr>
          <a:xfrm>
            <a:off x="312057" y="1093872"/>
            <a:ext cx="10980057" cy="1491343"/>
          </a:xfrm>
          <a:prstGeom prst="rect">
            <a:avLst/>
          </a:prstGeom>
          <a:noFill/>
          <a:ln>
            <a:noFill/>
          </a:ln>
        </p:spPr>
        <p:txBody>
          <a:bodyPr wrap="square" rtlCol="0" anchor="t" anchorCtr="0">
            <a:normAutofit fontScale="32500" lnSpcReduction="20000"/>
          </a:bodyPr>
          <a:lstStyle/>
          <a:p>
            <a:pPr marL="0" marR="0" lvl="0" indent="0" algn="l" defTabSz="914400" rtl="0" eaLnBrk="1" fontAlgn="auto" latinLnBrk="0" hangingPunct="1">
              <a:lnSpc>
                <a:spcPct val="120000"/>
              </a:lnSpc>
              <a:spcBef>
                <a:spcPts val="0"/>
              </a:spcBef>
              <a:spcAft>
                <a:spcPts val="0"/>
              </a:spcAft>
              <a:buClrTx/>
              <a:buSzTx/>
              <a:buFontTx/>
              <a:buNone/>
              <a:tabLst/>
              <a:defRPr/>
            </a:pPr>
            <a:r>
              <a:rPr kumimoji="0" lang="en-US" sz="5400" b="0" i="0" u="none" strike="noStrike" kern="1200" cap="none" spc="0" normalizeH="0" baseline="0" noProof="0" dirty="0">
                <a:ln>
                  <a:noFill/>
                </a:ln>
                <a:solidFill>
                  <a:srgbClr val="434343"/>
                </a:solidFill>
                <a:effectLst/>
                <a:uLnTx/>
                <a:uFillTx/>
                <a:latin typeface="Verdana"/>
                <a:ea typeface="+mn-ea"/>
                <a:cs typeface="Futura Medium" panose="020B0602020204020303" pitchFamily="34" charset="-79"/>
              </a:rPr>
              <a:t>Do not delete this slide. It is hidden from your show. You can use it to copy and paste the relevant prompt boxes into your presentation. Click once on the white space to select it for copying. Once it is in your presentation you can double click on the white space to add text. The box will automatically resize to fit your text. The next slide is also hidden and included as an example only. </a:t>
            </a:r>
          </a:p>
        </p:txBody>
      </p:sp>
      <p:grpSp>
        <p:nvGrpSpPr>
          <p:cNvPr id="6" name="Group 5">
            <a:extLst>
              <a:ext uri="{FF2B5EF4-FFF2-40B4-BE49-F238E27FC236}">
                <a16:creationId xmlns:a16="http://schemas.microsoft.com/office/drawing/2014/main" id="{4B72EE20-0D91-4FFA-A21B-5C9C0D00114B}"/>
              </a:ext>
            </a:extLst>
          </p:cNvPr>
          <p:cNvGrpSpPr/>
          <p:nvPr/>
        </p:nvGrpSpPr>
        <p:grpSpPr>
          <a:xfrm>
            <a:off x="2408844" y="3174040"/>
            <a:ext cx="2206800" cy="574663"/>
            <a:chOff x="1480141" y="2420104"/>
            <a:chExt cx="2206800" cy="574663"/>
          </a:xfrm>
        </p:grpSpPr>
        <p:sp>
          <p:nvSpPr>
            <p:cNvPr id="28" name="TextBox 27">
              <a:extLst>
                <a:ext uri="{FF2B5EF4-FFF2-40B4-BE49-F238E27FC236}">
                  <a16:creationId xmlns:a16="http://schemas.microsoft.com/office/drawing/2014/main" id="{842582B8-536F-457D-8A10-C64AA6A18592}"/>
                </a:ext>
              </a:extLst>
            </p:cNvPr>
            <p:cNvSpPr txBox="1"/>
            <p:nvPr/>
          </p:nvSpPr>
          <p:spPr>
            <a:xfrm>
              <a:off x="1480141" y="2733157"/>
              <a:ext cx="2206800" cy="261610"/>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chemeClr val="tx2"/>
              </a:solidFill>
            </a:ln>
          </p:spPr>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1" i="0" u="none" strike="noStrike" kern="1200" cap="none" spc="0" normalizeH="0" baseline="0" noProof="0" dirty="0">
                <a:ln>
                  <a:noFill/>
                </a:ln>
                <a:solidFill>
                  <a:srgbClr val="434343"/>
                </a:solidFill>
                <a:effectLst/>
                <a:uLnTx/>
                <a:uFillTx/>
                <a:latin typeface="Verdana" panose="020B0604030504040204" pitchFamily="34" charset="0"/>
                <a:ea typeface="+mn-ea"/>
                <a:cs typeface="Futura Medium" panose="020B0602020204020303" pitchFamily="34" charset="-79"/>
              </a:endParaRPr>
            </a:p>
          </p:txBody>
        </p:sp>
        <p:sp>
          <p:nvSpPr>
            <p:cNvPr id="17" name="TextBox 16">
              <a:extLst>
                <a:ext uri="{FF2B5EF4-FFF2-40B4-BE49-F238E27FC236}">
                  <a16:creationId xmlns:a16="http://schemas.microsoft.com/office/drawing/2014/main" id="{46F0C466-8205-3740-90E8-EA5BEAF964E1}"/>
                </a:ext>
              </a:extLst>
            </p:cNvPr>
            <p:cNvSpPr txBox="1">
              <a:spLocks noChangeAspect="1"/>
            </p:cNvSpPr>
            <p:nvPr/>
          </p:nvSpPr>
          <p:spPr>
            <a:xfrm>
              <a:off x="1480141" y="2420104"/>
              <a:ext cx="2206800" cy="311968"/>
            </a:xfrm>
            <a:prstGeom prst="round2SameRect">
              <a:avLst/>
            </a:prstGeom>
            <a:solidFill>
              <a:schemeClr val="tx2"/>
            </a:solidFill>
            <a:ln w="9525">
              <a:solidFill>
                <a:schemeClr val="tx2"/>
              </a:solidFill>
            </a:ln>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lumMod val="95000"/>
                    </a:prstClr>
                  </a:solidFill>
                  <a:effectLst/>
                  <a:uLnTx/>
                  <a:uFillTx/>
                  <a:latin typeface="Arial Rounded MT Bold"/>
                  <a:ea typeface="+mn-ea"/>
                  <a:cs typeface="Futura Medium" panose="020B0602020204020303" pitchFamily="34" charset="-79"/>
                </a:rPr>
                <a:t>Teacher Cue</a:t>
              </a:r>
            </a:p>
          </p:txBody>
        </p:sp>
      </p:grpSp>
      <p:grpSp>
        <p:nvGrpSpPr>
          <p:cNvPr id="3" name="Group 2">
            <a:extLst>
              <a:ext uri="{FF2B5EF4-FFF2-40B4-BE49-F238E27FC236}">
                <a16:creationId xmlns:a16="http://schemas.microsoft.com/office/drawing/2014/main" id="{286D4ED1-265B-4CBB-ADC5-D0DCD5812C4E}"/>
              </a:ext>
            </a:extLst>
          </p:cNvPr>
          <p:cNvGrpSpPr/>
          <p:nvPr/>
        </p:nvGrpSpPr>
        <p:grpSpPr>
          <a:xfrm>
            <a:off x="2408844" y="4769265"/>
            <a:ext cx="2204933" cy="575544"/>
            <a:chOff x="1479929" y="4696694"/>
            <a:chExt cx="2204933" cy="575544"/>
          </a:xfrm>
        </p:grpSpPr>
        <p:sp>
          <p:nvSpPr>
            <p:cNvPr id="27" name="TextBox 26">
              <a:extLst>
                <a:ext uri="{FF2B5EF4-FFF2-40B4-BE49-F238E27FC236}">
                  <a16:creationId xmlns:a16="http://schemas.microsoft.com/office/drawing/2014/main" id="{8178BED9-CC26-4B89-B5F9-25362001EDEC}"/>
                </a:ext>
              </a:extLst>
            </p:cNvPr>
            <p:cNvSpPr txBox="1"/>
            <p:nvPr/>
          </p:nvSpPr>
          <p:spPr>
            <a:xfrm>
              <a:off x="1479929" y="5010628"/>
              <a:ext cx="2204933" cy="261610"/>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FFEFFF"/>
            </a:solidFill>
            <a:ln>
              <a:solidFill>
                <a:schemeClr val="accent4">
                  <a:lumMod val="75000"/>
                </a:schemeClr>
              </a:solidFill>
            </a:ln>
          </p:spPr>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34343"/>
                </a:solidFill>
                <a:effectLst/>
                <a:uLnTx/>
                <a:uFillTx/>
                <a:latin typeface="Arial Rounded MT Bold"/>
                <a:ea typeface="+mn-ea"/>
                <a:cs typeface="Futura Medium" panose="020B0602020204020303" pitchFamily="34" charset="-79"/>
              </a:endParaRPr>
            </a:p>
          </p:txBody>
        </p:sp>
        <p:sp>
          <p:nvSpPr>
            <p:cNvPr id="20" name="TextBox 19">
              <a:extLst>
                <a:ext uri="{FF2B5EF4-FFF2-40B4-BE49-F238E27FC236}">
                  <a16:creationId xmlns:a16="http://schemas.microsoft.com/office/drawing/2014/main" id="{5F8DCD99-8091-1141-9BDD-119B197F1ABD}"/>
                </a:ext>
              </a:extLst>
            </p:cNvPr>
            <p:cNvSpPr txBox="1">
              <a:spLocks noChangeAspect="1"/>
            </p:cNvSpPr>
            <p:nvPr/>
          </p:nvSpPr>
          <p:spPr>
            <a:xfrm>
              <a:off x="1479929" y="4696694"/>
              <a:ext cx="2204933" cy="312617"/>
            </a:xfrm>
            <a:prstGeom prst="round2SameRect">
              <a:avLst/>
            </a:prstGeom>
            <a:solidFill>
              <a:schemeClr val="accent4"/>
            </a:solidFill>
            <a:ln w="9525">
              <a:solidFill>
                <a:schemeClr val="accent4">
                  <a:lumMod val="75000"/>
                </a:schemeClr>
              </a:solidFill>
            </a:ln>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lumMod val="95000"/>
                    </a:prstClr>
                  </a:solidFill>
                  <a:effectLst/>
                  <a:uLnTx/>
                  <a:uFillTx/>
                  <a:latin typeface="Arial Rounded MT Bold"/>
                  <a:ea typeface="+mn-ea"/>
                  <a:cs typeface="Futura Medium" panose="020B0602020204020303" pitchFamily="34" charset="-79"/>
                </a:rPr>
                <a:t>Vocabulary</a:t>
              </a:r>
            </a:p>
          </p:txBody>
        </p:sp>
      </p:grpSp>
      <p:grpSp>
        <p:nvGrpSpPr>
          <p:cNvPr id="30" name="Group 29">
            <a:extLst>
              <a:ext uri="{FF2B5EF4-FFF2-40B4-BE49-F238E27FC236}">
                <a16:creationId xmlns:a16="http://schemas.microsoft.com/office/drawing/2014/main" id="{7BB141A3-4C4E-43A0-8A88-234C2D96E3CF}"/>
              </a:ext>
            </a:extLst>
          </p:cNvPr>
          <p:cNvGrpSpPr/>
          <p:nvPr/>
        </p:nvGrpSpPr>
        <p:grpSpPr>
          <a:xfrm>
            <a:off x="7229043" y="3141668"/>
            <a:ext cx="2206800" cy="574663"/>
            <a:chOff x="1480141" y="2420104"/>
            <a:chExt cx="2206800" cy="574663"/>
          </a:xfrm>
        </p:grpSpPr>
        <p:sp>
          <p:nvSpPr>
            <p:cNvPr id="31" name="TextBox 30">
              <a:extLst>
                <a:ext uri="{FF2B5EF4-FFF2-40B4-BE49-F238E27FC236}">
                  <a16:creationId xmlns:a16="http://schemas.microsoft.com/office/drawing/2014/main" id="{584C3B6E-7DAC-4D9C-A06A-E075557588DD}"/>
                </a:ext>
              </a:extLst>
            </p:cNvPr>
            <p:cNvSpPr txBox="1"/>
            <p:nvPr/>
          </p:nvSpPr>
          <p:spPr>
            <a:xfrm>
              <a:off x="1480141" y="2733157"/>
              <a:ext cx="2206800" cy="261610"/>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FFFEF"/>
            </a:solidFill>
            <a:ln w="9525">
              <a:solidFill>
                <a:srgbClr val="003300"/>
              </a:solidFill>
            </a:ln>
          </p:spPr>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34343"/>
                </a:solidFill>
                <a:effectLst/>
                <a:uLnTx/>
                <a:uFillTx/>
                <a:latin typeface="Arial Rounded MT Bold"/>
                <a:ea typeface="+mn-ea"/>
                <a:cs typeface="Futura Medium" panose="020B0602020204020303" pitchFamily="34" charset="-79"/>
              </a:endParaRPr>
            </a:p>
          </p:txBody>
        </p:sp>
        <p:sp>
          <p:nvSpPr>
            <p:cNvPr id="32" name="TextBox 31">
              <a:extLst>
                <a:ext uri="{FF2B5EF4-FFF2-40B4-BE49-F238E27FC236}">
                  <a16:creationId xmlns:a16="http://schemas.microsoft.com/office/drawing/2014/main" id="{DBA1690C-39FC-42A0-8D51-7376C952BDFF}"/>
                </a:ext>
              </a:extLst>
            </p:cNvPr>
            <p:cNvSpPr txBox="1">
              <a:spLocks noChangeAspect="1"/>
            </p:cNvSpPr>
            <p:nvPr/>
          </p:nvSpPr>
          <p:spPr>
            <a:xfrm>
              <a:off x="1480141" y="2420104"/>
              <a:ext cx="2206800" cy="311968"/>
            </a:xfrm>
            <a:prstGeom prst="round2SameRect">
              <a:avLst/>
            </a:prstGeom>
            <a:solidFill>
              <a:schemeClr val="accent2"/>
            </a:solidFill>
            <a:ln w="9525">
              <a:solidFill>
                <a:schemeClr val="accent1"/>
              </a:solidFill>
            </a:ln>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lumMod val="95000"/>
                    </a:prstClr>
                  </a:solidFill>
                  <a:effectLst/>
                  <a:uLnTx/>
                  <a:uFillTx/>
                  <a:latin typeface="Arial Rounded MT Bold"/>
                  <a:ea typeface="+mn-ea"/>
                  <a:cs typeface="Futura Medium" panose="020B0602020204020303" pitchFamily="34" charset="-79"/>
                </a:rPr>
                <a:t>CFU</a:t>
              </a:r>
            </a:p>
          </p:txBody>
        </p:sp>
      </p:grpSp>
      <p:grpSp>
        <p:nvGrpSpPr>
          <p:cNvPr id="33" name="Group 32">
            <a:extLst>
              <a:ext uri="{FF2B5EF4-FFF2-40B4-BE49-F238E27FC236}">
                <a16:creationId xmlns:a16="http://schemas.microsoft.com/office/drawing/2014/main" id="{85D3D92F-362A-4491-AFB8-D5CB44FBFBAC}"/>
              </a:ext>
            </a:extLst>
          </p:cNvPr>
          <p:cNvGrpSpPr/>
          <p:nvPr/>
        </p:nvGrpSpPr>
        <p:grpSpPr>
          <a:xfrm>
            <a:off x="7229043" y="4761766"/>
            <a:ext cx="2204933" cy="575544"/>
            <a:chOff x="1479929" y="4696694"/>
            <a:chExt cx="2204933" cy="575544"/>
          </a:xfrm>
        </p:grpSpPr>
        <p:sp>
          <p:nvSpPr>
            <p:cNvPr id="34" name="TextBox 33">
              <a:extLst>
                <a:ext uri="{FF2B5EF4-FFF2-40B4-BE49-F238E27FC236}">
                  <a16:creationId xmlns:a16="http://schemas.microsoft.com/office/drawing/2014/main" id="{5C291379-FEA6-4CEA-9F6A-80689D0CEE4E}"/>
                </a:ext>
              </a:extLst>
            </p:cNvPr>
            <p:cNvSpPr txBox="1"/>
            <p:nvPr/>
          </p:nvSpPr>
          <p:spPr>
            <a:xfrm>
              <a:off x="1479929" y="5010628"/>
              <a:ext cx="2204933" cy="261610"/>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FFECD9"/>
            </a:solidFill>
            <a:ln>
              <a:solidFill>
                <a:schemeClr val="accent6">
                  <a:lumMod val="50000"/>
                </a:schemeClr>
              </a:solidFill>
            </a:ln>
          </p:spPr>
          <p:txBody>
            <a:bodyPr wrap="square" rtlCol="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100" b="0" i="0" u="none" strike="noStrike" kern="1200" cap="none" spc="0" normalizeH="0" baseline="0" noProof="0" dirty="0">
                <a:ln>
                  <a:noFill/>
                </a:ln>
                <a:solidFill>
                  <a:srgbClr val="434343"/>
                </a:solidFill>
                <a:effectLst/>
                <a:uLnTx/>
                <a:uFillTx/>
                <a:latin typeface="Arial Rounded MT Bold"/>
                <a:ea typeface="+mn-ea"/>
                <a:cs typeface="Futura Medium" panose="020B0602020204020303" pitchFamily="34" charset="-79"/>
              </a:endParaRPr>
            </a:p>
          </p:txBody>
        </p:sp>
        <p:sp>
          <p:nvSpPr>
            <p:cNvPr id="35" name="TextBox 34">
              <a:extLst>
                <a:ext uri="{FF2B5EF4-FFF2-40B4-BE49-F238E27FC236}">
                  <a16:creationId xmlns:a16="http://schemas.microsoft.com/office/drawing/2014/main" id="{DD1EFE15-B170-4D32-A355-7A80397CCEC2}"/>
                </a:ext>
              </a:extLst>
            </p:cNvPr>
            <p:cNvSpPr txBox="1">
              <a:spLocks noChangeAspect="1"/>
            </p:cNvSpPr>
            <p:nvPr/>
          </p:nvSpPr>
          <p:spPr>
            <a:xfrm>
              <a:off x="1479929" y="4696694"/>
              <a:ext cx="2204933" cy="312617"/>
            </a:xfrm>
            <a:prstGeom prst="round2SameRect">
              <a:avLst/>
            </a:prstGeom>
            <a:solidFill>
              <a:schemeClr val="accent6"/>
            </a:solidFill>
            <a:ln w="9525">
              <a:solidFill>
                <a:schemeClr val="accent6">
                  <a:lumMod val="50000"/>
                </a:schemeClr>
              </a:solidFill>
            </a:ln>
          </p:spPr>
          <p:txBody>
            <a:bodyPr wrap="square" rtlCol="0" anchor="ctr" anchorCtr="0">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300" b="0" i="0" u="none" strike="noStrike" kern="1200" cap="none" spc="0" normalizeH="0" baseline="0" noProof="0" dirty="0">
                  <a:ln>
                    <a:noFill/>
                  </a:ln>
                  <a:solidFill>
                    <a:prstClr val="white">
                      <a:lumMod val="95000"/>
                    </a:prstClr>
                  </a:solidFill>
                  <a:effectLst/>
                  <a:uLnTx/>
                  <a:uFillTx/>
                  <a:latin typeface="Arial Rounded MT Bold"/>
                  <a:ea typeface="+mn-ea"/>
                  <a:cs typeface="Futura Medium" panose="020B0602020204020303" pitchFamily="34" charset="-79"/>
                </a:rPr>
                <a:t>Extension</a:t>
              </a:r>
            </a:p>
          </p:txBody>
        </p:sp>
      </p:grpSp>
      <p:sp>
        <p:nvSpPr>
          <p:cNvPr id="36" name="Text Placeholder 1">
            <a:extLst>
              <a:ext uri="{FF2B5EF4-FFF2-40B4-BE49-F238E27FC236}">
                <a16:creationId xmlns:a16="http://schemas.microsoft.com/office/drawing/2014/main" id="{8D66CBFF-6228-4C94-B5E3-BE4C329EC95B}"/>
              </a:ext>
            </a:extLst>
          </p:cNvPr>
          <p:cNvSpPr txBox="1">
            <a:spLocks/>
          </p:cNvSpPr>
          <p:nvPr/>
        </p:nvSpPr>
        <p:spPr>
          <a:xfrm>
            <a:off x="295276" y="449942"/>
            <a:ext cx="9282113" cy="435429"/>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0" lang="en-US" sz="2800" b="0" i="0" u="none" strike="noStrike" kern="1200" cap="none" spc="0" normalizeH="0" baseline="0" noProof="0" dirty="0">
                <a:ln>
                  <a:noFill/>
                </a:ln>
                <a:solidFill>
                  <a:srgbClr val="0088A5"/>
                </a:solidFill>
                <a:effectLst/>
                <a:uLnTx/>
                <a:uFillTx/>
                <a:latin typeface="Arial Rounded MT Bold"/>
                <a:ea typeface="+mn-ea"/>
                <a:cs typeface="+mn-cs"/>
              </a:rPr>
              <a:t>Cue Boxes</a:t>
            </a:r>
          </a:p>
        </p:txBody>
      </p:sp>
    </p:spTree>
    <p:extLst>
      <p:ext uri="{BB962C8B-B14F-4D97-AF65-F5344CB8AC3E}">
        <p14:creationId xmlns:p14="http://schemas.microsoft.com/office/powerpoint/2010/main" val="2148213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813471" y="1083983"/>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5" name="TextBox 4">
            <a:extLst>
              <a:ext uri="{FF2B5EF4-FFF2-40B4-BE49-F238E27FC236}">
                <a16:creationId xmlns:a16="http://schemas.microsoft.com/office/drawing/2014/main" id="{F2F97617-A0CB-4C22-9C99-381E6BE01B5D}"/>
              </a:ext>
            </a:extLst>
          </p:cNvPr>
          <p:cNvSpPr txBox="1"/>
          <p:nvPr/>
        </p:nvSpPr>
        <p:spPr>
          <a:xfrm>
            <a:off x="386444" y="903514"/>
            <a:ext cx="8654143" cy="4647426"/>
          </a:xfrm>
          <a:prstGeom prst="rect">
            <a:avLst/>
          </a:prstGeom>
          <a:noFill/>
        </p:spPr>
        <p:txBody>
          <a:bodyPr wrap="square" rtlCol="0">
            <a:spAutoFit/>
          </a:bodyPr>
          <a:lstStyle/>
          <a:p>
            <a:r>
              <a:rPr lang="en-AU" sz="2400" dirty="0">
                <a:latin typeface="Twinkl" panose="02000000000000000000" pitchFamily="2" charset="0"/>
              </a:rPr>
              <a:t>In nearly all living things, the genetic information is contained in a complex molecule called </a:t>
            </a:r>
            <a:r>
              <a:rPr lang="en-AU" sz="2400" b="1" dirty="0">
                <a:latin typeface="Twinkl" panose="02000000000000000000" pitchFamily="2" charset="0"/>
              </a:rPr>
              <a:t>DNA</a:t>
            </a:r>
            <a:r>
              <a:rPr lang="en-AU" sz="2400" dirty="0">
                <a:latin typeface="Twinkl" panose="02000000000000000000" pitchFamily="2" charset="0"/>
              </a:rPr>
              <a:t>. </a:t>
            </a:r>
          </a:p>
          <a:p>
            <a:endParaRPr lang="en-AU" sz="2400" dirty="0">
              <a:latin typeface="Twinkl" panose="02000000000000000000" pitchFamily="2" charset="0"/>
            </a:endParaRPr>
          </a:p>
          <a:p>
            <a:r>
              <a:rPr lang="en-AU" sz="2800" dirty="0">
                <a:solidFill>
                  <a:srgbClr val="0070C0"/>
                </a:solidFill>
                <a:latin typeface="Twinkl" panose="02000000000000000000" pitchFamily="2" charset="0"/>
              </a:rPr>
              <a:t>DNA stands for </a:t>
            </a:r>
            <a:r>
              <a:rPr lang="en-AU" sz="2800" b="1" dirty="0">
                <a:solidFill>
                  <a:srgbClr val="0070C0"/>
                </a:solidFill>
                <a:latin typeface="Twinkl" panose="02000000000000000000" pitchFamily="2" charset="0"/>
              </a:rPr>
              <a:t>deoxyribonucleic acid</a:t>
            </a:r>
            <a:r>
              <a:rPr lang="en-AU" sz="2800" dirty="0">
                <a:solidFill>
                  <a:srgbClr val="0070C0"/>
                </a:solidFill>
                <a:latin typeface="Twinkl" panose="02000000000000000000" pitchFamily="2" charset="0"/>
              </a:rPr>
              <a:t>.</a:t>
            </a:r>
          </a:p>
          <a:p>
            <a:endParaRPr lang="en-AU" sz="2400" dirty="0">
              <a:latin typeface="Twinkl" panose="02000000000000000000" pitchFamily="2" charset="0"/>
            </a:endParaRPr>
          </a:p>
          <a:p>
            <a:r>
              <a:rPr lang="en-US" sz="2400" dirty="0">
                <a:latin typeface="Twinkl" panose="02000000000000000000" pitchFamily="2" charset="0"/>
              </a:rPr>
              <a:t>The information determines what organs and parts should develop, the order in which these parts should be assembled and how they should work together.</a:t>
            </a:r>
          </a:p>
          <a:p>
            <a:endParaRPr lang="en-US" sz="2400" dirty="0">
              <a:latin typeface="Twinkl" panose="02000000000000000000" pitchFamily="2" charset="0"/>
            </a:endParaRPr>
          </a:p>
          <a:p>
            <a:r>
              <a:rPr lang="en-US" sz="2800" dirty="0">
                <a:solidFill>
                  <a:srgbClr val="0070C0"/>
                </a:solidFill>
                <a:latin typeface="Twinkl" panose="02000000000000000000" pitchFamily="2" charset="0"/>
              </a:rPr>
              <a:t>DNA is found in the </a:t>
            </a:r>
            <a:r>
              <a:rPr lang="en-US" sz="2800" b="1" dirty="0">
                <a:solidFill>
                  <a:srgbClr val="0070C0"/>
                </a:solidFill>
                <a:latin typeface="Twinkl" panose="02000000000000000000" pitchFamily="2" charset="0"/>
              </a:rPr>
              <a:t>nucleus</a:t>
            </a:r>
            <a:r>
              <a:rPr lang="en-US" sz="2800" dirty="0">
                <a:solidFill>
                  <a:srgbClr val="0070C0"/>
                </a:solidFill>
                <a:latin typeface="Twinkl" panose="02000000000000000000" pitchFamily="2" charset="0"/>
              </a:rPr>
              <a:t> of a </a:t>
            </a:r>
            <a:r>
              <a:rPr lang="en-US" sz="2800" b="1" dirty="0">
                <a:solidFill>
                  <a:srgbClr val="0070C0"/>
                </a:solidFill>
                <a:latin typeface="Twinkl" panose="02000000000000000000" pitchFamily="2" charset="0"/>
              </a:rPr>
              <a:t>cell</a:t>
            </a:r>
            <a:r>
              <a:rPr lang="en-US" sz="2800" dirty="0">
                <a:solidFill>
                  <a:srgbClr val="0070C0"/>
                </a:solidFill>
                <a:latin typeface="Twinkl" panose="02000000000000000000" pitchFamily="2" charset="0"/>
              </a:rPr>
              <a:t>. </a:t>
            </a:r>
          </a:p>
          <a:p>
            <a:endParaRPr lang="en-US" sz="2400" dirty="0">
              <a:latin typeface="Twinkl" panose="02000000000000000000" pitchFamily="2" charset="0"/>
            </a:endParaRPr>
          </a:p>
          <a:p>
            <a:endParaRPr lang="en-AU" sz="2400" dirty="0">
              <a:latin typeface="Twinkl" panose="02000000000000000000" pitchFamily="2" charset="0"/>
            </a:endParaRPr>
          </a:p>
        </p:txBody>
      </p:sp>
      <p:pic>
        <p:nvPicPr>
          <p:cNvPr id="1026" name="Picture 2" descr="What are Chromosomes? Relationship with DNA, Location and Structure">
            <a:extLst>
              <a:ext uri="{FF2B5EF4-FFF2-40B4-BE49-F238E27FC236}">
                <a16:creationId xmlns:a16="http://schemas.microsoft.com/office/drawing/2014/main" id="{2C2E4781-14AF-46AE-B446-4C93CFBA09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471" y="3698422"/>
            <a:ext cx="4876800" cy="300990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B4EBBBEB-9A85-4176-B6E6-51C0911FEB20}"/>
              </a:ext>
            </a:extLst>
          </p:cNvPr>
          <p:cNvSpPr txBox="1"/>
          <p:nvPr/>
        </p:nvSpPr>
        <p:spPr>
          <a:xfrm>
            <a:off x="1959428" y="97972"/>
            <a:ext cx="3533340" cy="523220"/>
          </a:xfrm>
          <a:prstGeom prst="rect">
            <a:avLst/>
          </a:prstGeom>
          <a:noFill/>
        </p:spPr>
        <p:txBody>
          <a:bodyPr wrap="none" rtlCol="0">
            <a:spAutoFit/>
          </a:bodyPr>
          <a:lstStyle/>
          <a:p>
            <a:r>
              <a:rPr lang="en-AU" sz="2800" b="1" u="sng" dirty="0">
                <a:latin typeface="Twinkl" panose="02000000000000000000" pitchFamily="2" charset="0"/>
              </a:rPr>
              <a:t>Introduction to DNA</a:t>
            </a:r>
          </a:p>
        </p:txBody>
      </p:sp>
    </p:spTree>
    <p:extLst>
      <p:ext uri="{BB962C8B-B14F-4D97-AF65-F5344CB8AC3E}">
        <p14:creationId xmlns:p14="http://schemas.microsoft.com/office/powerpoint/2010/main" val="22429290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3E7DC2E8-3A5B-489A-A5C8-18DB0AF3C4A4}"/>
              </a:ext>
            </a:extLst>
          </p:cNvPr>
          <p:cNvGrpSpPr/>
          <p:nvPr/>
        </p:nvGrpSpPr>
        <p:grpSpPr>
          <a:xfrm>
            <a:off x="9813471" y="1083983"/>
            <a:ext cx="2206800" cy="743940"/>
            <a:chOff x="1480141" y="2420104"/>
            <a:chExt cx="2206800" cy="743940"/>
          </a:xfrm>
        </p:grpSpPr>
        <p:sp>
          <p:nvSpPr>
            <p:cNvPr id="10" name="TextBox 9">
              <a:extLst>
                <a:ext uri="{FF2B5EF4-FFF2-40B4-BE49-F238E27FC236}">
                  <a16:creationId xmlns:a16="http://schemas.microsoft.com/office/drawing/2014/main" id="{71FB4070-8053-4E16-8EF5-C1D57994BAD1}"/>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1" name="TextBox 10">
              <a:extLst>
                <a:ext uri="{FF2B5EF4-FFF2-40B4-BE49-F238E27FC236}">
                  <a16:creationId xmlns:a16="http://schemas.microsoft.com/office/drawing/2014/main" id="{03F20D81-DCA5-4430-9A6C-721BDE81E021}"/>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15" name="TextBox 14">
            <a:extLst>
              <a:ext uri="{FF2B5EF4-FFF2-40B4-BE49-F238E27FC236}">
                <a16:creationId xmlns:a16="http://schemas.microsoft.com/office/drawing/2014/main" id="{51C27C8B-4DF9-4E98-9FB9-210C59C785B4}"/>
              </a:ext>
            </a:extLst>
          </p:cNvPr>
          <p:cNvSpPr txBox="1"/>
          <p:nvPr/>
        </p:nvSpPr>
        <p:spPr>
          <a:xfrm>
            <a:off x="386444" y="903514"/>
            <a:ext cx="8654143" cy="4524315"/>
          </a:xfrm>
          <a:prstGeom prst="rect">
            <a:avLst/>
          </a:prstGeom>
          <a:noFill/>
        </p:spPr>
        <p:txBody>
          <a:bodyPr wrap="square" rtlCol="0">
            <a:spAutoFit/>
          </a:bodyPr>
          <a:lstStyle/>
          <a:p>
            <a:r>
              <a:rPr lang="en-AU" sz="2400" dirty="0">
                <a:latin typeface="Twinkl" panose="02000000000000000000" pitchFamily="2" charset="0"/>
              </a:rPr>
              <a:t>In nearly all living things, the genetic information is contained in a complex molecule called </a:t>
            </a:r>
            <a:r>
              <a:rPr lang="en-AU" sz="2400" b="1" dirty="0">
                <a:latin typeface="Twinkl" panose="02000000000000000000" pitchFamily="2" charset="0"/>
              </a:rPr>
              <a:t>DNA</a:t>
            </a:r>
            <a:r>
              <a:rPr lang="en-AU" sz="2400" dirty="0">
                <a:latin typeface="Twinkl" panose="02000000000000000000" pitchFamily="2" charset="0"/>
              </a:rPr>
              <a:t>. </a:t>
            </a:r>
          </a:p>
          <a:p>
            <a:endParaRPr lang="en-AU" sz="2400" dirty="0">
              <a:latin typeface="Twinkl" panose="02000000000000000000" pitchFamily="2" charset="0"/>
            </a:endParaRPr>
          </a:p>
          <a:p>
            <a:r>
              <a:rPr lang="en-AU" sz="2400" dirty="0">
                <a:latin typeface="Twinkl" panose="02000000000000000000" pitchFamily="2" charset="0"/>
              </a:rPr>
              <a:t>DNA stands for </a:t>
            </a:r>
            <a:r>
              <a:rPr lang="en-AU" sz="2400" b="1" dirty="0">
                <a:latin typeface="Twinkl" panose="02000000000000000000" pitchFamily="2" charset="0"/>
              </a:rPr>
              <a:t>deoxyribonucleic acid</a:t>
            </a:r>
            <a:r>
              <a:rPr lang="en-AU" sz="2400" dirty="0">
                <a:latin typeface="Twinkl" panose="02000000000000000000" pitchFamily="2" charset="0"/>
              </a:rPr>
              <a:t>.</a:t>
            </a:r>
          </a:p>
          <a:p>
            <a:endParaRPr lang="en-AU" sz="2400" dirty="0">
              <a:latin typeface="Twinkl" panose="02000000000000000000" pitchFamily="2" charset="0"/>
            </a:endParaRPr>
          </a:p>
          <a:p>
            <a:r>
              <a:rPr lang="en-US" sz="2400" dirty="0">
                <a:latin typeface="Twinkl" panose="02000000000000000000" pitchFamily="2" charset="0"/>
              </a:rPr>
              <a:t>The information determines what organs and parts should develop, the order in which these parts should be assembled and how they should work together.</a:t>
            </a:r>
          </a:p>
          <a:p>
            <a:endParaRPr lang="en-US" sz="2400" dirty="0">
              <a:latin typeface="Twinkl" panose="02000000000000000000" pitchFamily="2" charset="0"/>
            </a:endParaRPr>
          </a:p>
          <a:p>
            <a:r>
              <a:rPr lang="en-US" sz="2400" dirty="0">
                <a:latin typeface="Twinkl" panose="02000000000000000000" pitchFamily="2" charset="0"/>
              </a:rPr>
              <a:t>DNA is found in the </a:t>
            </a:r>
            <a:r>
              <a:rPr lang="en-US" sz="2400" b="1" dirty="0">
                <a:latin typeface="Twinkl" panose="02000000000000000000" pitchFamily="2" charset="0"/>
              </a:rPr>
              <a:t>nucleus</a:t>
            </a:r>
            <a:r>
              <a:rPr lang="en-US" sz="2400" dirty="0">
                <a:latin typeface="Twinkl" panose="02000000000000000000" pitchFamily="2" charset="0"/>
              </a:rPr>
              <a:t> of a </a:t>
            </a:r>
            <a:r>
              <a:rPr lang="en-US" sz="2400" b="1" dirty="0">
                <a:latin typeface="Twinkl" panose="02000000000000000000" pitchFamily="2" charset="0"/>
              </a:rPr>
              <a:t>cell</a:t>
            </a:r>
            <a:r>
              <a:rPr lang="en-US" sz="2400" dirty="0">
                <a:latin typeface="Twinkl" panose="02000000000000000000" pitchFamily="2" charset="0"/>
              </a:rPr>
              <a:t>. </a:t>
            </a:r>
          </a:p>
          <a:p>
            <a:endParaRPr lang="en-US" sz="2400" dirty="0">
              <a:latin typeface="Twinkl" panose="02000000000000000000" pitchFamily="2" charset="0"/>
            </a:endParaRPr>
          </a:p>
          <a:p>
            <a:endParaRPr lang="en-AU" sz="2400" dirty="0">
              <a:latin typeface="Twinkl" panose="02000000000000000000" pitchFamily="2" charset="0"/>
            </a:endParaRPr>
          </a:p>
        </p:txBody>
      </p:sp>
      <p:pic>
        <p:nvPicPr>
          <p:cNvPr id="16" name="Picture 2" descr="What are Chromosomes? Relationship with DNA, Location and Structure">
            <a:extLst>
              <a:ext uri="{FF2B5EF4-FFF2-40B4-BE49-F238E27FC236}">
                <a16:creationId xmlns:a16="http://schemas.microsoft.com/office/drawing/2014/main" id="{7D0A6A05-20F6-4F3F-8096-4043B8F6EE9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43471" y="3698422"/>
            <a:ext cx="4876800" cy="3009900"/>
          </a:xfrm>
          <a:prstGeom prst="rect">
            <a:avLst/>
          </a:prstGeom>
          <a:noFill/>
          <a:extLst>
            <a:ext uri="{909E8E84-426E-40DD-AFC4-6F175D3DCCD1}">
              <a14:hiddenFill xmlns:a14="http://schemas.microsoft.com/office/drawing/2010/main">
                <a:solidFill>
                  <a:srgbClr val="FFFFFF"/>
                </a:solidFill>
              </a14:hiddenFill>
            </a:ext>
          </a:extLst>
        </p:spPr>
      </p:pic>
      <p:sp>
        <p:nvSpPr>
          <p:cNvPr id="17" name="Rectangle 16">
            <a:extLst>
              <a:ext uri="{FF2B5EF4-FFF2-40B4-BE49-F238E27FC236}">
                <a16:creationId xmlns:a16="http://schemas.microsoft.com/office/drawing/2014/main" id="{656DE274-629D-4F8B-821A-0D902E63F198}"/>
              </a:ext>
            </a:extLst>
          </p:cNvPr>
          <p:cNvSpPr/>
          <p:nvPr/>
        </p:nvSpPr>
        <p:spPr>
          <a:xfrm>
            <a:off x="2338552" y="2068286"/>
            <a:ext cx="3474419"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AFEEF7CE-DC01-4F68-A6B6-EDC86400DC24}"/>
              </a:ext>
            </a:extLst>
          </p:cNvPr>
          <p:cNvSpPr/>
          <p:nvPr/>
        </p:nvSpPr>
        <p:spPr>
          <a:xfrm>
            <a:off x="2925380" y="4185558"/>
            <a:ext cx="989724"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80A72AD6-B861-4BA1-B403-E78BE280B520}"/>
              </a:ext>
            </a:extLst>
          </p:cNvPr>
          <p:cNvSpPr/>
          <p:nvPr/>
        </p:nvSpPr>
        <p:spPr>
          <a:xfrm>
            <a:off x="4521699" y="4185558"/>
            <a:ext cx="674917"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C9ADD2DD-A646-4330-BE8F-0DA5344C2463}"/>
              </a:ext>
            </a:extLst>
          </p:cNvPr>
          <p:cNvSpPr/>
          <p:nvPr/>
        </p:nvSpPr>
        <p:spPr>
          <a:xfrm>
            <a:off x="7707083" y="3663043"/>
            <a:ext cx="674917"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235CA799-1D7A-4D8F-B604-18B1394E74A3}"/>
              </a:ext>
            </a:extLst>
          </p:cNvPr>
          <p:cNvSpPr/>
          <p:nvPr/>
        </p:nvSpPr>
        <p:spPr>
          <a:xfrm>
            <a:off x="7707083" y="6305550"/>
            <a:ext cx="1088574"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A1514575-0180-450A-9FBE-948E18EE9E4E}"/>
              </a:ext>
            </a:extLst>
          </p:cNvPr>
          <p:cNvSpPr/>
          <p:nvPr/>
        </p:nvSpPr>
        <p:spPr>
          <a:xfrm>
            <a:off x="8964384" y="6305550"/>
            <a:ext cx="1698173"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2A5FC817-98F8-425F-AD25-6846F88AAFB5}"/>
              </a:ext>
            </a:extLst>
          </p:cNvPr>
          <p:cNvSpPr/>
          <p:nvPr/>
        </p:nvSpPr>
        <p:spPr>
          <a:xfrm>
            <a:off x="10697654" y="3864429"/>
            <a:ext cx="1126674"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TextBox 23">
            <a:extLst>
              <a:ext uri="{FF2B5EF4-FFF2-40B4-BE49-F238E27FC236}">
                <a16:creationId xmlns:a16="http://schemas.microsoft.com/office/drawing/2014/main" id="{781E251F-0020-4F5F-9E82-76EB2F7B5751}"/>
              </a:ext>
            </a:extLst>
          </p:cNvPr>
          <p:cNvSpPr txBox="1"/>
          <p:nvPr/>
        </p:nvSpPr>
        <p:spPr>
          <a:xfrm>
            <a:off x="1959428" y="97972"/>
            <a:ext cx="3533340" cy="523220"/>
          </a:xfrm>
          <a:prstGeom prst="rect">
            <a:avLst/>
          </a:prstGeom>
          <a:noFill/>
        </p:spPr>
        <p:txBody>
          <a:bodyPr wrap="none" rtlCol="0">
            <a:spAutoFit/>
          </a:bodyPr>
          <a:lstStyle/>
          <a:p>
            <a:r>
              <a:rPr lang="en-AU" sz="2800" b="1" u="sng" dirty="0">
                <a:latin typeface="Twinkl" panose="02000000000000000000" pitchFamily="2" charset="0"/>
              </a:rPr>
              <a:t>Introduction to DNA</a:t>
            </a:r>
          </a:p>
        </p:txBody>
      </p:sp>
    </p:spTree>
    <p:extLst>
      <p:ext uri="{BB962C8B-B14F-4D97-AF65-F5344CB8AC3E}">
        <p14:creationId xmlns:p14="http://schemas.microsoft.com/office/powerpoint/2010/main" val="37677657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7"/>
                                        </p:tgtEl>
                                      </p:cBhvr>
                                    </p:animEffect>
                                    <p:set>
                                      <p:cBhvr>
                                        <p:cTn id="7" dur="1" fill="hold">
                                          <p:stCondLst>
                                            <p:cond delay="499"/>
                                          </p:stCondLst>
                                        </p:cTn>
                                        <p:tgtEl>
                                          <p:spTgt spid="17"/>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42" presetClass="exit" presetSubtype="0" fill="hold" grpId="0" nodeType="clickEffect">
                                  <p:stCondLst>
                                    <p:cond delay="0"/>
                                  </p:stCondLst>
                                  <p:childTnLst>
                                    <p:animEffect transition="out" filter="fade">
                                      <p:cBhvr>
                                        <p:cTn id="11" dur="1000"/>
                                        <p:tgtEl>
                                          <p:spTgt spid="18"/>
                                        </p:tgtEl>
                                      </p:cBhvr>
                                    </p:animEffect>
                                    <p:anim calcmode="lin" valueType="num">
                                      <p:cBhvr>
                                        <p:cTn id="12" dur="1000"/>
                                        <p:tgtEl>
                                          <p:spTgt spid="18"/>
                                        </p:tgtEl>
                                        <p:attrNameLst>
                                          <p:attrName>ppt_x</p:attrName>
                                        </p:attrNameLst>
                                      </p:cBhvr>
                                      <p:tavLst>
                                        <p:tav tm="0">
                                          <p:val>
                                            <p:strVal val="ppt_x"/>
                                          </p:val>
                                        </p:tav>
                                        <p:tav tm="100000">
                                          <p:val>
                                            <p:strVal val="ppt_x"/>
                                          </p:val>
                                        </p:tav>
                                      </p:tavLst>
                                    </p:anim>
                                    <p:anim calcmode="lin" valueType="num">
                                      <p:cBhvr>
                                        <p:cTn id="13" dur="1000"/>
                                        <p:tgtEl>
                                          <p:spTgt spid="18"/>
                                        </p:tgtEl>
                                        <p:attrNameLst>
                                          <p:attrName>ppt_y</p:attrName>
                                        </p:attrNameLst>
                                      </p:cBhvr>
                                      <p:tavLst>
                                        <p:tav tm="0">
                                          <p:val>
                                            <p:strVal val="ppt_y"/>
                                          </p:val>
                                        </p:tav>
                                        <p:tav tm="100000">
                                          <p:val>
                                            <p:strVal val="ppt_y+.1"/>
                                          </p:val>
                                        </p:tav>
                                      </p:tavLst>
                                    </p:anim>
                                    <p:set>
                                      <p:cBhvr>
                                        <p:cTn id="14" dur="1" fill="hold">
                                          <p:stCondLst>
                                            <p:cond delay="999"/>
                                          </p:stCondLst>
                                        </p:cTn>
                                        <p:tgtEl>
                                          <p:spTgt spid="18"/>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6" presetClass="exit" presetSubtype="21" fill="hold" grpId="0" nodeType="clickEffect">
                                  <p:stCondLst>
                                    <p:cond delay="0"/>
                                  </p:stCondLst>
                                  <p:childTnLst>
                                    <p:animEffect transition="out" filter="barn(inVertical)">
                                      <p:cBhvr>
                                        <p:cTn id="18" dur="500"/>
                                        <p:tgtEl>
                                          <p:spTgt spid="19"/>
                                        </p:tgtEl>
                                      </p:cBhvr>
                                    </p:animEffect>
                                    <p:set>
                                      <p:cBhvr>
                                        <p:cTn id="19" dur="1" fill="hold">
                                          <p:stCondLst>
                                            <p:cond delay="499"/>
                                          </p:stCondLst>
                                        </p:cTn>
                                        <p:tgtEl>
                                          <p:spTgt spid="19"/>
                                        </p:tgtEl>
                                        <p:attrNameLst>
                                          <p:attrName>style.visibility</p:attrName>
                                        </p:attrNameLst>
                                      </p:cBhvr>
                                      <p:to>
                                        <p:strVal val="hidden"/>
                                      </p:to>
                                    </p:set>
                                  </p:childTnLst>
                                </p:cTn>
                              </p:par>
                            </p:childTnLst>
                          </p:cTn>
                        </p:par>
                      </p:childTnLst>
                    </p:cTn>
                  </p:par>
                  <p:par>
                    <p:cTn id="20" fill="hold">
                      <p:stCondLst>
                        <p:cond delay="indefinite"/>
                      </p:stCondLst>
                      <p:childTnLst>
                        <p:par>
                          <p:cTn id="21" fill="hold">
                            <p:stCondLst>
                              <p:cond delay="0"/>
                            </p:stCondLst>
                            <p:childTnLst>
                              <p:par>
                                <p:cTn id="22" presetID="6" presetClass="exit" presetSubtype="32" fill="hold" grpId="0" nodeType="clickEffect">
                                  <p:stCondLst>
                                    <p:cond delay="0"/>
                                  </p:stCondLst>
                                  <p:childTnLst>
                                    <p:animEffect transition="out" filter="circle(out)">
                                      <p:cBhvr>
                                        <p:cTn id="23" dur="2000"/>
                                        <p:tgtEl>
                                          <p:spTgt spid="20"/>
                                        </p:tgtEl>
                                      </p:cBhvr>
                                    </p:animEffect>
                                    <p:set>
                                      <p:cBhvr>
                                        <p:cTn id="24" dur="1" fill="hold">
                                          <p:stCondLst>
                                            <p:cond delay="1999"/>
                                          </p:stCondLst>
                                        </p:cTn>
                                        <p:tgtEl>
                                          <p:spTgt spid="2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grpId="0" nodeType="clickEffect">
                                  <p:stCondLst>
                                    <p:cond delay="0"/>
                                  </p:stCondLst>
                                  <p:childTnLst>
                                    <p:anim calcmode="lin" valueType="num">
                                      <p:cBhvr additive="base">
                                        <p:cTn id="28" dur="500"/>
                                        <p:tgtEl>
                                          <p:spTgt spid="21"/>
                                        </p:tgtEl>
                                        <p:attrNameLst>
                                          <p:attrName>ppt_x</p:attrName>
                                        </p:attrNameLst>
                                      </p:cBhvr>
                                      <p:tavLst>
                                        <p:tav tm="0">
                                          <p:val>
                                            <p:strVal val="ppt_x"/>
                                          </p:val>
                                        </p:tav>
                                        <p:tav tm="100000">
                                          <p:val>
                                            <p:strVal val="ppt_x"/>
                                          </p:val>
                                        </p:tav>
                                      </p:tavLst>
                                    </p:anim>
                                    <p:anim calcmode="lin" valueType="num">
                                      <p:cBhvr additive="base">
                                        <p:cTn id="29" dur="500"/>
                                        <p:tgtEl>
                                          <p:spTgt spid="21"/>
                                        </p:tgtEl>
                                        <p:attrNameLst>
                                          <p:attrName>ppt_y</p:attrName>
                                        </p:attrNameLst>
                                      </p:cBhvr>
                                      <p:tavLst>
                                        <p:tav tm="0">
                                          <p:val>
                                            <p:strVal val="ppt_y"/>
                                          </p:val>
                                        </p:tav>
                                        <p:tav tm="100000">
                                          <p:val>
                                            <p:strVal val="1+ppt_h/2"/>
                                          </p:val>
                                        </p:tav>
                                      </p:tavLst>
                                    </p:anim>
                                    <p:set>
                                      <p:cBhvr>
                                        <p:cTn id="30" dur="1" fill="hold">
                                          <p:stCondLst>
                                            <p:cond delay="499"/>
                                          </p:stCondLst>
                                        </p:cTn>
                                        <p:tgtEl>
                                          <p:spTgt spid="21"/>
                                        </p:tgtEl>
                                        <p:attrNameLst>
                                          <p:attrName>style.visibility</p:attrName>
                                        </p:attrNameLst>
                                      </p:cBhvr>
                                      <p:to>
                                        <p:strVal val="hidden"/>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0" nodeType="clickEffect">
                                  <p:stCondLst>
                                    <p:cond delay="0"/>
                                  </p:stCondLst>
                                  <p:childTnLst>
                                    <p:animEffect transition="out" filter="fade">
                                      <p:cBhvr>
                                        <p:cTn id="34" dur="500"/>
                                        <p:tgtEl>
                                          <p:spTgt spid="22"/>
                                        </p:tgtEl>
                                      </p:cBhvr>
                                    </p:animEffect>
                                    <p:set>
                                      <p:cBhvr>
                                        <p:cTn id="35" dur="1" fill="hold">
                                          <p:stCondLst>
                                            <p:cond delay="499"/>
                                          </p:stCondLst>
                                        </p:cTn>
                                        <p:tgtEl>
                                          <p:spTgt spid="22"/>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4" presetClass="exit" presetSubtype="10" fill="hold" grpId="0" nodeType="clickEffect">
                                  <p:stCondLst>
                                    <p:cond delay="0"/>
                                  </p:stCondLst>
                                  <p:childTnLst>
                                    <p:animEffect transition="out" filter="randombar(horizontal)">
                                      <p:cBhvr>
                                        <p:cTn id="39" dur="500"/>
                                        <p:tgtEl>
                                          <p:spTgt spid="23"/>
                                        </p:tgtEl>
                                      </p:cBhvr>
                                    </p:animEffect>
                                    <p:set>
                                      <p:cBhvr>
                                        <p:cTn id="40" dur="1" fill="hold">
                                          <p:stCondLst>
                                            <p:cond delay="499"/>
                                          </p:stCondLst>
                                        </p:cTn>
                                        <p:tgtEl>
                                          <p:spTgt spid="2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18" grpId="0" animBg="1"/>
      <p:bldP spid="19" grpId="0" animBg="1"/>
      <p:bldP spid="20" grpId="0" animBg="1"/>
      <p:bldP spid="21" grpId="0" animBg="1"/>
      <p:bldP spid="22" grpId="0" animBg="1"/>
      <p:bldP spid="23"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129172" y="72436"/>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9" name="TextBox 8">
            <a:extLst>
              <a:ext uri="{FF2B5EF4-FFF2-40B4-BE49-F238E27FC236}">
                <a16:creationId xmlns:a16="http://schemas.microsoft.com/office/drawing/2014/main" id="{4A63EC14-73DA-4C51-A69D-8D2CB76A17D4}"/>
              </a:ext>
            </a:extLst>
          </p:cNvPr>
          <p:cNvSpPr txBox="1"/>
          <p:nvPr/>
        </p:nvSpPr>
        <p:spPr>
          <a:xfrm>
            <a:off x="386444" y="903514"/>
            <a:ext cx="7236415" cy="6370975"/>
          </a:xfrm>
          <a:prstGeom prst="rect">
            <a:avLst/>
          </a:prstGeom>
          <a:noFill/>
        </p:spPr>
        <p:txBody>
          <a:bodyPr wrap="square" rtlCol="0">
            <a:spAutoFit/>
          </a:bodyPr>
          <a:lstStyle/>
          <a:p>
            <a:r>
              <a:rPr lang="en-AU" sz="2400" dirty="0">
                <a:latin typeface="Twinkl" panose="02000000000000000000" pitchFamily="2" charset="0"/>
              </a:rPr>
              <a:t>DNA consists of two chains or “backbones” that twist around each other. This structure is known as a</a:t>
            </a:r>
            <a:r>
              <a:rPr lang="en-AU" sz="2400" b="1" dirty="0">
                <a:latin typeface="Twinkl" panose="02000000000000000000" pitchFamily="2" charset="0"/>
              </a:rPr>
              <a:t> double helix</a:t>
            </a:r>
            <a:r>
              <a:rPr lang="en-AU" sz="2400" dirty="0">
                <a:latin typeface="Twinkl" panose="02000000000000000000" pitchFamily="2" charset="0"/>
              </a:rPr>
              <a:t>. </a:t>
            </a:r>
          </a:p>
          <a:p>
            <a:endParaRPr lang="en-AU" sz="2400" dirty="0">
              <a:latin typeface="Twinkl" panose="02000000000000000000" pitchFamily="2" charset="0"/>
            </a:endParaRPr>
          </a:p>
          <a:p>
            <a:r>
              <a:rPr lang="en-AU" sz="2400" dirty="0">
                <a:latin typeface="Twinkl" panose="02000000000000000000" pitchFamily="2" charset="0"/>
              </a:rPr>
              <a:t>Each step on the ladder is made up of two smaller molecules, known as </a:t>
            </a:r>
            <a:r>
              <a:rPr lang="en-AU" sz="2400" b="1" dirty="0">
                <a:latin typeface="Twinkl" panose="02000000000000000000" pitchFamily="2" charset="0"/>
              </a:rPr>
              <a:t>bases</a:t>
            </a:r>
            <a:r>
              <a:rPr lang="en-AU" sz="2400" dirty="0">
                <a:latin typeface="Twinkl" panose="02000000000000000000" pitchFamily="2" charset="0"/>
              </a:rPr>
              <a:t>.</a:t>
            </a:r>
          </a:p>
          <a:p>
            <a:endParaRPr lang="en-AU" sz="2400" dirty="0">
              <a:latin typeface="Twinkl" panose="02000000000000000000" pitchFamily="2" charset="0"/>
            </a:endParaRPr>
          </a:p>
          <a:p>
            <a:r>
              <a:rPr lang="en-AU" sz="2400" dirty="0">
                <a:solidFill>
                  <a:srgbClr val="0070C0"/>
                </a:solidFill>
                <a:latin typeface="Twinkl" panose="02000000000000000000" pitchFamily="2" charset="0"/>
              </a:rPr>
              <a:t>The four bases are:</a:t>
            </a:r>
          </a:p>
          <a:p>
            <a:r>
              <a:rPr lang="en-AU" sz="2400" dirty="0">
                <a:solidFill>
                  <a:srgbClr val="0070C0"/>
                </a:solidFill>
                <a:latin typeface="Twinkl" panose="02000000000000000000" pitchFamily="2" charset="0"/>
              </a:rPr>
              <a:t>	</a:t>
            </a:r>
            <a:r>
              <a:rPr lang="en-AU" sz="2400" b="1" dirty="0">
                <a:solidFill>
                  <a:srgbClr val="0070C0"/>
                </a:solidFill>
                <a:latin typeface="Twinkl" panose="02000000000000000000" pitchFamily="2" charset="0"/>
              </a:rPr>
              <a:t>1. Adenine (A)</a:t>
            </a:r>
          </a:p>
          <a:p>
            <a:r>
              <a:rPr lang="en-AU" sz="2400" b="1" dirty="0">
                <a:solidFill>
                  <a:srgbClr val="0070C0"/>
                </a:solidFill>
                <a:latin typeface="Twinkl" panose="02000000000000000000" pitchFamily="2" charset="0"/>
              </a:rPr>
              <a:t>	2. Thymine (T)</a:t>
            </a:r>
          </a:p>
          <a:p>
            <a:r>
              <a:rPr lang="en-AU" sz="2400" b="1" dirty="0">
                <a:solidFill>
                  <a:srgbClr val="0070C0"/>
                </a:solidFill>
                <a:latin typeface="Twinkl" panose="02000000000000000000" pitchFamily="2" charset="0"/>
              </a:rPr>
              <a:t>	3. Guanine (G)</a:t>
            </a:r>
          </a:p>
          <a:p>
            <a:r>
              <a:rPr lang="en-AU" sz="2400" b="1" dirty="0">
                <a:solidFill>
                  <a:srgbClr val="0070C0"/>
                </a:solidFill>
                <a:latin typeface="Twinkl" panose="02000000000000000000" pitchFamily="2" charset="0"/>
              </a:rPr>
              <a:t>	4. Cytosine (C</a:t>
            </a:r>
            <a:r>
              <a:rPr lang="en-AU" sz="2400" dirty="0">
                <a:solidFill>
                  <a:srgbClr val="0070C0"/>
                </a:solidFill>
                <a:latin typeface="Twinkl" panose="02000000000000000000" pitchFamily="2" charset="0"/>
              </a:rPr>
              <a:t>)</a:t>
            </a:r>
          </a:p>
          <a:p>
            <a:endParaRPr lang="en-AU" sz="2400" dirty="0">
              <a:latin typeface="Twinkl" panose="02000000000000000000" pitchFamily="2" charset="0"/>
            </a:endParaRPr>
          </a:p>
          <a:p>
            <a:r>
              <a:rPr lang="en-AU" sz="2400" dirty="0">
                <a:latin typeface="Twinkl" panose="02000000000000000000" pitchFamily="2" charset="0"/>
              </a:rPr>
              <a:t>Adenine (A) joins with Thymine (T)       A-T</a:t>
            </a:r>
          </a:p>
          <a:p>
            <a:endParaRPr lang="en-AU" sz="2400" dirty="0">
              <a:latin typeface="Twinkl" panose="02000000000000000000" pitchFamily="2" charset="0"/>
            </a:endParaRPr>
          </a:p>
          <a:p>
            <a:r>
              <a:rPr lang="en-AU" sz="2400" dirty="0">
                <a:latin typeface="Twinkl" panose="02000000000000000000" pitchFamily="2" charset="0"/>
              </a:rPr>
              <a:t>Guanine (G) joins with Cytosine (C)      C-G</a:t>
            </a:r>
          </a:p>
          <a:p>
            <a:endParaRPr lang="en-US" sz="2400" dirty="0">
              <a:latin typeface="Twinkl" panose="02000000000000000000" pitchFamily="2" charset="0"/>
            </a:endParaRPr>
          </a:p>
        </p:txBody>
      </p:sp>
      <p:sp>
        <p:nvSpPr>
          <p:cNvPr id="10" name="TextBox 9">
            <a:extLst>
              <a:ext uri="{FF2B5EF4-FFF2-40B4-BE49-F238E27FC236}">
                <a16:creationId xmlns:a16="http://schemas.microsoft.com/office/drawing/2014/main" id="{0E511A9C-3250-4931-A69F-A136B0892768}"/>
              </a:ext>
            </a:extLst>
          </p:cNvPr>
          <p:cNvSpPr txBox="1"/>
          <p:nvPr/>
        </p:nvSpPr>
        <p:spPr>
          <a:xfrm>
            <a:off x="1959428" y="97972"/>
            <a:ext cx="2996333" cy="523220"/>
          </a:xfrm>
          <a:prstGeom prst="rect">
            <a:avLst/>
          </a:prstGeom>
          <a:noFill/>
        </p:spPr>
        <p:txBody>
          <a:bodyPr wrap="none" rtlCol="0">
            <a:spAutoFit/>
          </a:bodyPr>
          <a:lstStyle/>
          <a:p>
            <a:r>
              <a:rPr lang="en-AU" sz="2800" b="1" u="sng" dirty="0">
                <a:latin typeface="Twinkl" panose="02000000000000000000" pitchFamily="2" charset="0"/>
              </a:rPr>
              <a:t>Structure of DNA</a:t>
            </a:r>
          </a:p>
        </p:txBody>
      </p:sp>
      <p:pic>
        <p:nvPicPr>
          <p:cNvPr id="2050" name="Picture 2" descr="A diagram of the structure of DNA.">
            <a:extLst>
              <a:ext uri="{FF2B5EF4-FFF2-40B4-BE49-F238E27FC236}">
                <a16:creationId xmlns:a16="http://schemas.microsoft.com/office/drawing/2014/main" id="{D9A70A61-358A-4F3E-AFBB-8697BCD59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859" y="1508286"/>
            <a:ext cx="4381221" cy="380872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F3888B1F-6350-4C94-8F3B-7785E524C6F7}"/>
              </a:ext>
            </a:extLst>
          </p:cNvPr>
          <p:cNvSpPr/>
          <p:nvPr/>
        </p:nvSpPr>
        <p:spPr>
          <a:xfrm>
            <a:off x="7086600" y="5747657"/>
            <a:ext cx="402771" cy="990600"/>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 name="TextBox 5">
            <a:extLst>
              <a:ext uri="{FF2B5EF4-FFF2-40B4-BE49-F238E27FC236}">
                <a16:creationId xmlns:a16="http://schemas.microsoft.com/office/drawing/2014/main" id="{E2E061E4-D748-4E7E-A182-9F03BE25EC54}"/>
              </a:ext>
            </a:extLst>
          </p:cNvPr>
          <p:cNvSpPr txBox="1"/>
          <p:nvPr/>
        </p:nvSpPr>
        <p:spPr>
          <a:xfrm>
            <a:off x="7622859" y="6008916"/>
            <a:ext cx="4264309" cy="400110"/>
          </a:xfrm>
          <a:prstGeom prst="rect">
            <a:avLst/>
          </a:prstGeom>
          <a:noFill/>
        </p:spPr>
        <p:txBody>
          <a:bodyPr wrap="none" rtlCol="0">
            <a:spAutoFit/>
          </a:bodyPr>
          <a:lstStyle/>
          <a:p>
            <a:r>
              <a:rPr lang="en-AU" sz="2000" dirty="0">
                <a:latin typeface="Twinkl" panose="02000000000000000000" pitchFamily="2" charset="0"/>
              </a:rPr>
              <a:t>These pairings are called </a:t>
            </a:r>
            <a:r>
              <a:rPr lang="en-AU" sz="2000" b="1" dirty="0">
                <a:latin typeface="Twinkl" panose="02000000000000000000" pitchFamily="2" charset="0"/>
              </a:rPr>
              <a:t>base pairs</a:t>
            </a:r>
          </a:p>
        </p:txBody>
      </p:sp>
    </p:spTree>
    <p:extLst>
      <p:ext uri="{BB962C8B-B14F-4D97-AF65-F5344CB8AC3E}">
        <p14:creationId xmlns:p14="http://schemas.microsoft.com/office/powerpoint/2010/main" val="36001800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E61EFF8-341E-48F3-9901-880866DFF218}"/>
              </a:ext>
            </a:extLst>
          </p:cNvPr>
          <p:cNvGrpSpPr/>
          <p:nvPr/>
        </p:nvGrpSpPr>
        <p:grpSpPr>
          <a:xfrm>
            <a:off x="9129172" y="72436"/>
            <a:ext cx="2206800" cy="743940"/>
            <a:chOff x="1480141" y="2420104"/>
            <a:chExt cx="2206800" cy="743940"/>
          </a:xfrm>
        </p:grpSpPr>
        <p:sp>
          <p:nvSpPr>
            <p:cNvPr id="13" name="TextBox 12">
              <a:extLst>
                <a:ext uri="{FF2B5EF4-FFF2-40B4-BE49-F238E27FC236}">
                  <a16:creationId xmlns:a16="http://schemas.microsoft.com/office/drawing/2014/main" id="{E592133B-4338-4186-9035-EA31FC35780D}"/>
                </a:ext>
              </a:extLst>
            </p:cNvPr>
            <p:cNvSpPr txBox="1"/>
            <p:nvPr/>
          </p:nvSpPr>
          <p:spPr>
            <a:xfrm>
              <a:off x="1480141" y="2733157"/>
              <a:ext cx="2206800" cy="430887"/>
            </a:xfrm>
            <a:custGeom>
              <a:avLst/>
              <a:gdLst>
                <a:gd name="connsiteX0" fmla="*/ 0 w 2203768"/>
                <a:gd name="connsiteY0" fmla="*/ 53917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8" fmla="*/ 0 w 2203768"/>
                <a:gd name="connsiteY8" fmla="*/ 53917 h 323493"/>
                <a:gd name="connsiteX0" fmla="*/ 0 w 2203768"/>
                <a:gd name="connsiteY0" fmla="*/ 269576 h 323493"/>
                <a:gd name="connsiteX1" fmla="*/ 53917 w 2203768"/>
                <a:gd name="connsiteY1" fmla="*/ 0 h 323493"/>
                <a:gd name="connsiteX2" fmla="*/ 2149851 w 2203768"/>
                <a:gd name="connsiteY2" fmla="*/ 0 h 323493"/>
                <a:gd name="connsiteX3" fmla="*/ 2203768 w 2203768"/>
                <a:gd name="connsiteY3" fmla="*/ 53917 h 323493"/>
                <a:gd name="connsiteX4" fmla="*/ 2203768 w 2203768"/>
                <a:gd name="connsiteY4" fmla="*/ 269576 h 323493"/>
                <a:gd name="connsiteX5" fmla="*/ 2149851 w 2203768"/>
                <a:gd name="connsiteY5" fmla="*/ 323493 h 323493"/>
                <a:gd name="connsiteX6" fmla="*/ 53917 w 2203768"/>
                <a:gd name="connsiteY6" fmla="*/ 323493 h 323493"/>
                <a:gd name="connsiteX7" fmla="*/ 0 w 2203768"/>
                <a:gd name="connsiteY7" fmla="*/ 269576 h 323493"/>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56722 h 326298"/>
                <a:gd name="connsiteX4" fmla="*/ 2203768 w 2203768"/>
                <a:gd name="connsiteY4" fmla="*/ 272381 h 326298"/>
                <a:gd name="connsiteX5" fmla="*/ 2149851 w 2203768"/>
                <a:gd name="connsiteY5" fmla="*/ 326298 h 326298"/>
                <a:gd name="connsiteX6" fmla="*/ 53917 w 2203768"/>
                <a:gd name="connsiteY6" fmla="*/ 326298 h 326298"/>
                <a:gd name="connsiteX7" fmla="*/ 0 w 2203768"/>
                <a:gd name="connsiteY7" fmla="*/ 272381 h 326298"/>
                <a:gd name="connsiteX0" fmla="*/ 0 w 2328302"/>
                <a:gd name="connsiteY0" fmla="*/ 272381 h 326298"/>
                <a:gd name="connsiteX1" fmla="*/ 624 w 2328302"/>
                <a:gd name="connsiteY1" fmla="*/ 0 h 326298"/>
                <a:gd name="connsiteX2" fmla="*/ 2149851 w 2328302"/>
                <a:gd name="connsiteY2" fmla="*/ 2805 h 326298"/>
                <a:gd name="connsiteX3" fmla="*/ 2203768 w 2328302"/>
                <a:gd name="connsiteY3" fmla="*/ 272381 h 326298"/>
                <a:gd name="connsiteX4" fmla="*/ 2149851 w 2328302"/>
                <a:gd name="connsiteY4" fmla="*/ 326298 h 326298"/>
                <a:gd name="connsiteX5" fmla="*/ 53917 w 2328302"/>
                <a:gd name="connsiteY5" fmla="*/ 326298 h 326298"/>
                <a:gd name="connsiteX6" fmla="*/ 0 w 2328302"/>
                <a:gd name="connsiteY6" fmla="*/ 272381 h 326298"/>
                <a:gd name="connsiteX0" fmla="*/ 0 w 2203768"/>
                <a:gd name="connsiteY0" fmla="*/ 272381 h 326298"/>
                <a:gd name="connsiteX1" fmla="*/ 624 w 2203768"/>
                <a:gd name="connsiteY1" fmla="*/ 0 h 326298"/>
                <a:gd name="connsiteX2" fmla="*/ 2149851 w 2203768"/>
                <a:gd name="connsiteY2" fmla="*/ 2805 h 326298"/>
                <a:gd name="connsiteX3" fmla="*/ 2203768 w 2203768"/>
                <a:gd name="connsiteY3" fmla="*/ 272381 h 326298"/>
                <a:gd name="connsiteX4" fmla="*/ 2149851 w 2203768"/>
                <a:gd name="connsiteY4" fmla="*/ 326298 h 326298"/>
                <a:gd name="connsiteX5" fmla="*/ 53917 w 2203768"/>
                <a:gd name="connsiteY5" fmla="*/ 326298 h 326298"/>
                <a:gd name="connsiteX6" fmla="*/ 0 w 2203768"/>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8754"/>
                <a:gd name="connsiteY0" fmla="*/ 272381 h 326298"/>
                <a:gd name="connsiteX1" fmla="*/ 624 w 2208754"/>
                <a:gd name="connsiteY1" fmla="*/ 0 h 326298"/>
                <a:gd name="connsiteX2" fmla="*/ 2208754 w 2208754"/>
                <a:gd name="connsiteY2" fmla="*/ 2805 h 326298"/>
                <a:gd name="connsiteX3" fmla="*/ 2203768 w 2208754"/>
                <a:gd name="connsiteY3" fmla="*/ 272381 h 326298"/>
                <a:gd name="connsiteX4" fmla="*/ 2149851 w 2208754"/>
                <a:gd name="connsiteY4" fmla="*/ 326298 h 326298"/>
                <a:gd name="connsiteX5" fmla="*/ 53917 w 2208754"/>
                <a:gd name="connsiteY5" fmla="*/ 326298 h 326298"/>
                <a:gd name="connsiteX6" fmla="*/ 0 w 2208754"/>
                <a:gd name="connsiteY6" fmla="*/ 272381 h 326298"/>
                <a:gd name="connsiteX0" fmla="*/ 0 w 2205949"/>
                <a:gd name="connsiteY0" fmla="*/ 272381 h 326298"/>
                <a:gd name="connsiteX1" fmla="*/ 624 w 2205949"/>
                <a:gd name="connsiteY1" fmla="*/ 0 h 326298"/>
                <a:gd name="connsiteX2" fmla="*/ 2205949 w 2205949"/>
                <a:gd name="connsiteY2" fmla="*/ 5610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2381 h 326298"/>
                <a:gd name="connsiteX1" fmla="*/ 624 w 2205949"/>
                <a:gd name="connsiteY1" fmla="*/ 0 h 326298"/>
                <a:gd name="connsiteX2" fmla="*/ 2205949 w 2205949"/>
                <a:gd name="connsiteY2" fmla="*/ 2805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 name="connsiteX0" fmla="*/ 0 w 2205949"/>
                <a:gd name="connsiteY0" fmla="*/ 275185 h 329102"/>
                <a:gd name="connsiteX1" fmla="*/ 624 w 2205949"/>
                <a:gd name="connsiteY1" fmla="*/ 2804 h 329102"/>
                <a:gd name="connsiteX2" fmla="*/ 2205949 w 2205949"/>
                <a:gd name="connsiteY2" fmla="*/ 0 h 329102"/>
                <a:gd name="connsiteX3" fmla="*/ 2203768 w 2205949"/>
                <a:gd name="connsiteY3" fmla="*/ 275185 h 329102"/>
                <a:gd name="connsiteX4" fmla="*/ 2149851 w 2205949"/>
                <a:gd name="connsiteY4" fmla="*/ 329102 h 329102"/>
                <a:gd name="connsiteX5" fmla="*/ 53917 w 2205949"/>
                <a:gd name="connsiteY5" fmla="*/ 329102 h 329102"/>
                <a:gd name="connsiteX6" fmla="*/ 0 w 2205949"/>
                <a:gd name="connsiteY6" fmla="*/ 275185 h 329102"/>
                <a:gd name="connsiteX0" fmla="*/ 0 w 2205949"/>
                <a:gd name="connsiteY0" fmla="*/ 272381 h 326298"/>
                <a:gd name="connsiteX1" fmla="*/ 624 w 2205949"/>
                <a:gd name="connsiteY1" fmla="*/ 0 h 326298"/>
                <a:gd name="connsiteX2" fmla="*/ 2205949 w 2205949"/>
                <a:gd name="connsiteY2" fmla="*/ 1 h 326298"/>
                <a:gd name="connsiteX3" fmla="*/ 2203768 w 2205949"/>
                <a:gd name="connsiteY3" fmla="*/ 272381 h 326298"/>
                <a:gd name="connsiteX4" fmla="*/ 2149851 w 2205949"/>
                <a:gd name="connsiteY4" fmla="*/ 326298 h 326298"/>
                <a:gd name="connsiteX5" fmla="*/ 53917 w 2205949"/>
                <a:gd name="connsiteY5" fmla="*/ 326298 h 326298"/>
                <a:gd name="connsiteX6" fmla="*/ 0 w 2205949"/>
                <a:gd name="connsiteY6" fmla="*/ 272381 h 326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05949" h="326298">
                  <a:moveTo>
                    <a:pt x="0" y="272381"/>
                  </a:moveTo>
                  <a:lnTo>
                    <a:pt x="624" y="0"/>
                  </a:lnTo>
                  <a:lnTo>
                    <a:pt x="2205949" y="1"/>
                  </a:lnTo>
                  <a:cubicBezTo>
                    <a:pt x="2205697" y="194058"/>
                    <a:pt x="2203768" y="218466"/>
                    <a:pt x="2203768" y="272381"/>
                  </a:cubicBezTo>
                  <a:cubicBezTo>
                    <a:pt x="2203768" y="302159"/>
                    <a:pt x="2179629" y="326298"/>
                    <a:pt x="2149851" y="326298"/>
                  </a:cubicBezTo>
                  <a:lnTo>
                    <a:pt x="53917" y="326298"/>
                  </a:lnTo>
                  <a:cubicBezTo>
                    <a:pt x="24139" y="326298"/>
                    <a:pt x="0" y="302159"/>
                    <a:pt x="0" y="272381"/>
                  </a:cubicBezTo>
                  <a:close/>
                </a:path>
              </a:pathLst>
            </a:custGeom>
            <a:solidFill>
              <a:srgbClr val="EBF7FF"/>
            </a:solidFill>
            <a:ln w="9525">
              <a:solidFill>
                <a:srgbClr val="034785"/>
              </a:solidFill>
            </a:ln>
          </p:spPr>
          <p:txBody>
            <a:bodyPr wrap="square" rtlCol="0" anchor="t" anchorCtr="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kern="0" dirty="0">
                  <a:solidFill>
                    <a:srgbClr val="434343"/>
                  </a:solidFill>
                  <a:latin typeface="Verdana" panose="020B0604030504040204" pitchFamily="34" charset="0"/>
                  <a:cs typeface="Futura Medium" panose="020B0602020204020303" pitchFamily="34" charset="-79"/>
                </a:rPr>
                <a:t>Active tracking, choral reading</a:t>
              </a:r>
            </a:p>
          </p:txBody>
        </p:sp>
        <p:sp>
          <p:nvSpPr>
            <p:cNvPr id="14" name="TextBox 13">
              <a:extLst>
                <a:ext uri="{FF2B5EF4-FFF2-40B4-BE49-F238E27FC236}">
                  <a16:creationId xmlns:a16="http://schemas.microsoft.com/office/drawing/2014/main" id="{48F07032-420C-428E-AE98-B49B6A5BDF5D}"/>
                </a:ext>
              </a:extLst>
            </p:cNvPr>
            <p:cNvSpPr txBox="1">
              <a:spLocks noChangeAspect="1"/>
            </p:cNvSpPr>
            <p:nvPr/>
          </p:nvSpPr>
          <p:spPr>
            <a:xfrm>
              <a:off x="1480141" y="2420104"/>
              <a:ext cx="2206800" cy="311968"/>
            </a:xfrm>
            <a:prstGeom prst="round2SameRect">
              <a:avLst/>
            </a:prstGeom>
            <a:solidFill>
              <a:srgbClr val="034785"/>
            </a:solidFill>
            <a:ln w="9525">
              <a:solidFill>
                <a:srgbClr val="034785"/>
              </a:solidFill>
            </a:ln>
          </p:spPr>
          <p:txBody>
            <a:bodyPr wrap="square" rtlCol="0" anchor="ctr" anchorCtr="0">
              <a:norm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300" b="0" i="0" u="none" strike="noStrike" kern="0" cap="none" spc="0" normalizeH="0" baseline="0" noProof="0" dirty="0">
                  <a:ln>
                    <a:noFill/>
                  </a:ln>
                  <a:solidFill>
                    <a:prstClr val="white">
                      <a:lumMod val="95000"/>
                    </a:prstClr>
                  </a:solidFill>
                  <a:effectLst/>
                  <a:uLnTx/>
                  <a:uFillTx/>
                  <a:latin typeface="Arial Rounded MT Bold"/>
                  <a:cs typeface="Futura Medium" panose="020B0602020204020303" pitchFamily="34" charset="-79"/>
                </a:rPr>
                <a:t>Teacher Cue</a:t>
              </a:r>
            </a:p>
          </p:txBody>
        </p:sp>
      </p:grpSp>
      <p:sp>
        <p:nvSpPr>
          <p:cNvPr id="9" name="TextBox 8">
            <a:extLst>
              <a:ext uri="{FF2B5EF4-FFF2-40B4-BE49-F238E27FC236}">
                <a16:creationId xmlns:a16="http://schemas.microsoft.com/office/drawing/2014/main" id="{4A63EC14-73DA-4C51-A69D-8D2CB76A17D4}"/>
              </a:ext>
            </a:extLst>
          </p:cNvPr>
          <p:cNvSpPr txBox="1"/>
          <p:nvPr/>
        </p:nvSpPr>
        <p:spPr>
          <a:xfrm>
            <a:off x="386444" y="903514"/>
            <a:ext cx="7236415" cy="6370975"/>
          </a:xfrm>
          <a:prstGeom prst="rect">
            <a:avLst/>
          </a:prstGeom>
          <a:noFill/>
        </p:spPr>
        <p:txBody>
          <a:bodyPr wrap="square" rtlCol="0">
            <a:spAutoFit/>
          </a:bodyPr>
          <a:lstStyle/>
          <a:p>
            <a:r>
              <a:rPr lang="en-AU" sz="2400" dirty="0">
                <a:latin typeface="Twinkl" panose="02000000000000000000" pitchFamily="2" charset="0"/>
              </a:rPr>
              <a:t>DNA consists of two chains or “backbones” that twist around each other. This structure is known as a</a:t>
            </a:r>
            <a:r>
              <a:rPr lang="en-AU" sz="2400" b="1" dirty="0">
                <a:latin typeface="Twinkl" panose="02000000000000000000" pitchFamily="2" charset="0"/>
              </a:rPr>
              <a:t> double helix</a:t>
            </a:r>
            <a:r>
              <a:rPr lang="en-AU" sz="2400" dirty="0">
                <a:latin typeface="Twinkl" panose="02000000000000000000" pitchFamily="2" charset="0"/>
              </a:rPr>
              <a:t>. </a:t>
            </a:r>
          </a:p>
          <a:p>
            <a:endParaRPr lang="en-AU" sz="2400" dirty="0">
              <a:latin typeface="Twinkl" panose="02000000000000000000" pitchFamily="2" charset="0"/>
            </a:endParaRPr>
          </a:p>
          <a:p>
            <a:r>
              <a:rPr lang="en-AU" sz="2400" dirty="0">
                <a:latin typeface="Twinkl" panose="02000000000000000000" pitchFamily="2" charset="0"/>
              </a:rPr>
              <a:t>Each step on the ladder is made up of two smaller molecules, known as </a:t>
            </a:r>
            <a:r>
              <a:rPr lang="en-AU" sz="2400" b="1" dirty="0">
                <a:latin typeface="Twinkl" panose="02000000000000000000" pitchFamily="2" charset="0"/>
              </a:rPr>
              <a:t>bases</a:t>
            </a:r>
            <a:r>
              <a:rPr lang="en-AU" sz="2400" dirty="0">
                <a:latin typeface="Twinkl" panose="02000000000000000000" pitchFamily="2" charset="0"/>
              </a:rPr>
              <a:t>.</a:t>
            </a:r>
          </a:p>
          <a:p>
            <a:endParaRPr lang="en-AU" sz="2400" dirty="0">
              <a:latin typeface="Twinkl" panose="02000000000000000000" pitchFamily="2" charset="0"/>
            </a:endParaRPr>
          </a:p>
          <a:p>
            <a:r>
              <a:rPr lang="en-AU" sz="2400" dirty="0">
                <a:latin typeface="Twinkl" panose="02000000000000000000" pitchFamily="2" charset="0"/>
              </a:rPr>
              <a:t>The four bases are:</a:t>
            </a:r>
          </a:p>
          <a:p>
            <a:r>
              <a:rPr lang="en-AU" sz="2400" dirty="0">
                <a:latin typeface="Twinkl" panose="02000000000000000000" pitchFamily="2" charset="0"/>
              </a:rPr>
              <a:t>	</a:t>
            </a:r>
            <a:r>
              <a:rPr lang="en-AU" sz="2400" b="1" dirty="0">
                <a:latin typeface="Twinkl" panose="02000000000000000000" pitchFamily="2" charset="0"/>
              </a:rPr>
              <a:t>1. Adenine (A)</a:t>
            </a:r>
          </a:p>
          <a:p>
            <a:r>
              <a:rPr lang="en-AU" sz="2400" b="1" dirty="0">
                <a:latin typeface="Twinkl" panose="02000000000000000000" pitchFamily="2" charset="0"/>
              </a:rPr>
              <a:t>	2. Thymine (T)</a:t>
            </a:r>
          </a:p>
          <a:p>
            <a:r>
              <a:rPr lang="en-AU" sz="2400" b="1" dirty="0">
                <a:latin typeface="Twinkl" panose="02000000000000000000" pitchFamily="2" charset="0"/>
              </a:rPr>
              <a:t>	3. Guanine (G)</a:t>
            </a:r>
          </a:p>
          <a:p>
            <a:r>
              <a:rPr lang="en-AU" sz="2400" b="1" dirty="0">
                <a:latin typeface="Twinkl" panose="02000000000000000000" pitchFamily="2" charset="0"/>
              </a:rPr>
              <a:t>	4. Cytosine (C</a:t>
            </a:r>
            <a:r>
              <a:rPr lang="en-AU" sz="2400" dirty="0">
                <a:latin typeface="Twinkl" panose="02000000000000000000" pitchFamily="2" charset="0"/>
              </a:rPr>
              <a:t>)</a:t>
            </a:r>
          </a:p>
          <a:p>
            <a:endParaRPr lang="en-AU" sz="2400" dirty="0">
              <a:latin typeface="Twinkl" panose="02000000000000000000" pitchFamily="2" charset="0"/>
            </a:endParaRPr>
          </a:p>
          <a:p>
            <a:r>
              <a:rPr lang="en-AU" sz="2400" dirty="0">
                <a:latin typeface="Twinkl" panose="02000000000000000000" pitchFamily="2" charset="0"/>
              </a:rPr>
              <a:t>Adenine (A) joins with Thymine (T)       A-T</a:t>
            </a:r>
          </a:p>
          <a:p>
            <a:endParaRPr lang="en-AU" sz="2400" dirty="0">
              <a:latin typeface="Twinkl" panose="02000000000000000000" pitchFamily="2" charset="0"/>
            </a:endParaRPr>
          </a:p>
          <a:p>
            <a:r>
              <a:rPr lang="en-AU" sz="2400" dirty="0">
                <a:latin typeface="Twinkl" panose="02000000000000000000" pitchFamily="2" charset="0"/>
              </a:rPr>
              <a:t>Guanine (G) joins with Cytosine (C)      C-G</a:t>
            </a:r>
          </a:p>
          <a:p>
            <a:endParaRPr lang="en-US" sz="2400" dirty="0">
              <a:latin typeface="Twinkl" panose="02000000000000000000" pitchFamily="2" charset="0"/>
            </a:endParaRPr>
          </a:p>
        </p:txBody>
      </p:sp>
      <p:sp>
        <p:nvSpPr>
          <p:cNvPr id="10" name="TextBox 9">
            <a:extLst>
              <a:ext uri="{FF2B5EF4-FFF2-40B4-BE49-F238E27FC236}">
                <a16:creationId xmlns:a16="http://schemas.microsoft.com/office/drawing/2014/main" id="{0E511A9C-3250-4931-A69F-A136B0892768}"/>
              </a:ext>
            </a:extLst>
          </p:cNvPr>
          <p:cNvSpPr txBox="1"/>
          <p:nvPr/>
        </p:nvSpPr>
        <p:spPr>
          <a:xfrm>
            <a:off x="1959428" y="97972"/>
            <a:ext cx="2996333" cy="523220"/>
          </a:xfrm>
          <a:prstGeom prst="rect">
            <a:avLst/>
          </a:prstGeom>
          <a:noFill/>
        </p:spPr>
        <p:txBody>
          <a:bodyPr wrap="none" rtlCol="0">
            <a:spAutoFit/>
          </a:bodyPr>
          <a:lstStyle/>
          <a:p>
            <a:r>
              <a:rPr lang="en-AU" sz="2800" b="1" u="sng" dirty="0">
                <a:latin typeface="Twinkl" panose="02000000000000000000" pitchFamily="2" charset="0"/>
              </a:rPr>
              <a:t>Structure of DNA</a:t>
            </a:r>
          </a:p>
        </p:txBody>
      </p:sp>
      <p:pic>
        <p:nvPicPr>
          <p:cNvPr id="2050" name="Picture 2" descr="A diagram of the structure of DNA.">
            <a:extLst>
              <a:ext uri="{FF2B5EF4-FFF2-40B4-BE49-F238E27FC236}">
                <a16:creationId xmlns:a16="http://schemas.microsoft.com/office/drawing/2014/main" id="{D9A70A61-358A-4F3E-AFBB-8697BCD5919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22859" y="1508286"/>
            <a:ext cx="4381221" cy="3808720"/>
          </a:xfrm>
          <a:prstGeom prst="rect">
            <a:avLst/>
          </a:prstGeom>
          <a:noFill/>
          <a:extLst>
            <a:ext uri="{909E8E84-426E-40DD-AFC4-6F175D3DCCD1}">
              <a14:hiddenFill xmlns:a14="http://schemas.microsoft.com/office/drawing/2010/main">
                <a:solidFill>
                  <a:srgbClr val="FFFFFF"/>
                </a:solidFill>
              </a14:hiddenFill>
            </a:ext>
          </a:extLst>
        </p:spPr>
      </p:pic>
      <p:sp>
        <p:nvSpPr>
          <p:cNvPr id="4" name="Right Brace 3">
            <a:extLst>
              <a:ext uri="{FF2B5EF4-FFF2-40B4-BE49-F238E27FC236}">
                <a16:creationId xmlns:a16="http://schemas.microsoft.com/office/drawing/2014/main" id="{F3888B1F-6350-4C94-8F3B-7785E524C6F7}"/>
              </a:ext>
            </a:extLst>
          </p:cNvPr>
          <p:cNvSpPr/>
          <p:nvPr/>
        </p:nvSpPr>
        <p:spPr>
          <a:xfrm>
            <a:off x="7086600" y="5747657"/>
            <a:ext cx="402771" cy="990600"/>
          </a:xfrm>
          <a:prstGeom prst="rightBrace">
            <a:avLst/>
          </a:prstGeom>
          <a:ln w="57150">
            <a:solidFill>
              <a:srgbClr val="C0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AU" dirty="0"/>
          </a:p>
        </p:txBody>
      </p:sp>
      <p:sp>
        <p:nvSpPr>
          <p:cNvPr id="6" name="TextBox 5">
            <a:extLst>
              <a:ext uri="{FF2B5EF4-FFF2-40B4-BE49-F238E27FC236}">
                <a16:creationId xmlns:a16="http://schemas.microsoft.com/office/drawing/2014/main" id="{E2E061E4-D748-4E7E-A182-9F03BE25EC54}"/>
              </a:ext>
            </a:extLst>
          </p:cNvPr>
          <p:cNvSpPr txBox="1"/>
          <p:nvPr/>
        </p:nvSpPr>
        <p:spPr>
          <a:xfrm>
            <a:off x="7622859" y="6008916"/>
            <a:ext cx="4264309" cy="400110"/>
          </a:xfrm>
          <a:prstGeom prst="rect">
            <a:avLst/>
          </a:prstGeom>
          <a:noFill/>
        </p:spPr>
        <p:txBody>
          <a:bodyPr wrap="none" rtlCol="0">
            <a:spAutoFit/>
          </a:bodyPr>
          <a:lstStyle/>
          <a:p>
            <a:r>
              <a:rPr lang="en-AU" sz="2000" dirty="0">
                <a:latin typeface="Twinkl" panose="02000000000000000000" pitchFamily="2" charset="0"/>
              </a:rPr>
              <a:t>These pairings are called </a:t>
            </a:r>
            <a:r>
              <a:rPr lang="en-AU" sz="2000" b="1" dirty="0">
                <a:latin typeface="Twinkl" panose="02000000000000000000" pitchFamily="2" charset="0"/>
              </a:rPr>
              <a:t>base pairs</a:t>
            </a:r>
          </a:p>
        </p:txBody>
      </p:sp>
      <p:sp>
        <p:nvSpPr>
          <p:cNvPr id="11" name="Rectangle 10">
            <a:extLst>
              <a:ext uri="{FF2B5EF4-FFF2-40B4-BE49-F238E27FC236}">
                <a16:creationId xmlns:a16="http://schemas.microsoft.com/office/drawing/2014/main" id="{14418151-E338-45AD-BFF5-E37810FD7F59}"/>
              </a:ext>
            </a:extLst>
          </p:cNvPr>
          <p:cNvSpPr/>
          <p:nvPr/>
        </p:nvSpPr>
        <p:spPr>
          <a:xfrm>
            <a:off x="413967" y="1636360"/>
            <a:ext cx="1785258"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5" name="Rectangle 14">
            <a:extLst>
              <a:ext uri="{FF2B5EF4-FFF2-40B4-BE49-F238E27FC236}">
                <a16:creationId xmlns:a16="http://schemas.microsoft.com/office/drawing/2014/main" id="{C733C0AE-0D2B-4C1A-B5D8-BC65A968B5FA}"/>
              </a:ext>
            </a:extLst>
          </p:cNvPr>
          <p:cNvSpPr/>
          <p:nvPr/>
        </p:nvSpPr>
        <p:spPr>
          <a:xfrm>
            <a:off x="3062321" y="2718708"/>
            <a:ext cx="1081699"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6" name="Rectangle 15">
            <a:extLst>
              <a:ext uri="{FF2B5EF4-FFF2-40B4-BE49-F238E27FC236}">
                <a16:creationId xmlns:a16="http://schemas.microsoft.com/office/drawing/2014/main" id="{D5289AAF-C3F9-44DD-943B-D0759C0088CA}"/>
              </a:ext>
            </a:extLst>
          </p:cNvPr>
          <p:cNvSpPr/>
          <p:nvPr/>
        </p:nvSpPr>
        <p:spPr>
          <a:xfrm>
            <a:off x="1621971" y="3810001"/>
            <a:ext cx="1154512"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7" name="Rectangle 16">
            <a:extLst>
              <a:ext uri="{FF2B5EF4-FFF2-40B4-BE49-F238E27FC236}">
                <a16:creationId xmlns:a16="http://schemas.microsoft.com/office/drawing/2014/main" id="{BBF245D0-D426-470F-A84D-F76163E5C12F}"/>
              </a:ext>
            </a:extLst>
          </p:cNvPr>
          <p:cNvSpPr/>
          <p:nvPr/>
        </p:nvSpPr>
        <p:spPr>
          <a:xfrm>
            <a:off x="1621970" y="4190999"/>
            <a:ext cx="1154511"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8" name="Rectangle 17">
            <a:extLst>
              <a:ext uri="{FF2B5EF4-FFF2-40B4-BE49-F238E27FC236}">
                <a16:creationId xmlns:a16="http://schemas.microsoft.com/office/drawing/2014/main" id="{6F6D1468-338C-472C-AF76-B1FCD3B093D7}"/>
              </a:ext>
            </a:extLst>
          </p:cNvPr>
          <p:cNvSpPr/>
          <p:nvPr/>
        </p:nvSpPr>
        <p:spPr>
          <a:xfrm>
            <a:off x="1621970" y="4599215"/>
            <a:ext cx="1154511"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9" name="Rectangle 18">
            <a:extLst>
              <a:ext uri="{FF2B5EF4-FFF2-40B4-BE49-F238E27FC236}">
                <a16:creationId xmlns:a16="http://schemas.microsoft.com/office/drawing/2014/main" id="{BB45CEF3-2CAD-4A96-B931-944069D87F53}"/>
              </a:ext>
            </a:extLst>
          </p:cNvPr>
          <p:cNvSpPr/>
          <p:nvPr/>
        </p:nvSpPr>
        <p:spPr>
          <a:xfrm>
            <a:off x="1621970" y="5020254"/>
            <a:ext cx="1154511" cy="346405"/>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0" name="Rectangle 19">
            <a:extLst>
              <a:ext uri="{FF2B5EF4-FFF2-40B4-BE49-F238E27FC236}">
                <a16:creationId xmlns:a16="http://schemas.microsoft.com/office/drawing/2014/main" id="{9EB9727E-DE48-48B8-8EF1-A3CBACAEB337}"/>
              </a:ext>
            </a:extLst>
          </p:cNvPr>
          <p:cNvSpPr/>
          <p:nvPr/>
        </p:nvSpPr>
        <p:spPr>
          <a:xfrm>
            <a:off x="302725" y="5655792"/>
            <a:ext cx="1240972"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1" name="Rectangle 20">
            <a:extLst>
              <a:ext uri="{FF2B5EF4-FFF2-40B4-BE49-F238E27FC236}">
                <a16:creationId xmlns:a16="http://schemas.microsoft.com/office/drawing/2014/main" id="{8AF87F3E-BBF6-4AC5-81C4-6B50FCE5E3C0}"/>
              </a:ext>
            </a:extLst>
          </p:cNvPr>
          <p:cNvSpPr/>
          <p:nvPr/>
        </p:nvSpPr>
        <p:spPr>
          <a:xfrm>
            <a:off x="3257589" y="5681990"/>
            <a:ext cx="1698172"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2" name="Rectangle 21">
            <a:extLst>
              <a:ext uri="{FF2B5EF4-FFF2-40B4-BE49-F238E27FC236}">
                <a16:creationId xmlns:a16="http://schemas.microsoft.com/office/drawing/2014/main" id="{3AE91E47-A8CF-4D46-A823-58C5634ADF17}"/>
              </a:ext>
            </a:extLst>
          </p:cNvPr>
          <p:cNvSpPr/>
          <p:nvPr/>
        </p:nvSpPr>
        <p:spPr>
          <a:xfrm>
            <a:off x="5116699" y="5681989"/>
            <a:ext cx="699271"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3" name="Rectangle 22">
            <a:extLst>
              <a:ext uri="{FF2B5EF4-FFF2-40B4-BE49-F238E27FC236}">
                <a16:creationId xmlns:a16="http://schemas.microsoft.com/office/drawing/2014/main" id="{B5456870-6C43-4F20-9619-55371A2D74EA}"/>
              </a:ext>
            </a:extLst>
          </p:cNvPr>
          <p:cNvSpPr/>
          <p:nvPr/>
        </p:nvSpPr>
        <p:spPr>
          <a:xfrm>
            <a:off x="284459" y="6405084"/>
            <a:ext cx="1240972"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4" name="Rectangle 23">
            <a:extLst>
              <a:ext uri="{FF2B5EF4-FFF2-40B4-BE49-F238E27FC236}">
                <a16:creationId xmlns:a16="http://schemas.microsoft.com/office/drawing/2014/main" id="{E15EAE5C-E156-4994-9A67-9A2B82B49132}"/>
              </a:ext>
            </a:extLst>
          </p:cNvPr>
          <p:cNvSpPr/>
          <p:nvPr/>
        </p:nvSpPr>
        <p:spPr>
          <a:xfrm>
            <a:off x="3275056" y="6427307"/>
            <a:ext cx="1698172"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5" name="Rectangle 24">
            <a:extLst>
              <a:ext uri="{FF2B5EF4-FFF2-40B4-BE49-F238E27FC236}">
                <a16:creationId xmlns:a16="http://schemas.microsoft.com/office/drawing/2014/main" id="{F44D7407-5A9A-4FA3-9F79-31F7609D16EC}"/>
              </a:ext>
            </a:extLst>
          </p:cNvPr>
          <p:cNvSpPr/>
          <p:nvPr/>
        </p:nvSpPr>
        <p:spPr>
          <a:xfrm>
            <a:off x="5109497" y="6427306"/>
            <a:ext cx="868097"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6" name="Rectangle 25">
            <a:extLst>
              <a:ext uri="{FF2B5EF4-FFF2-40B4-BE49-F238E27FC236}">
                <a16:creationId xmlns:a16="http://schemas.microsoft.com/office/drawing/2014/main" id="{B226D4FC-7B65-43EC-BAAF-332274CE9CC2}"/>
              </a:ext>
            </a:extLst>
          </p:cNvPr>
          <p:cNvSpPr/>
          <p:nvPr/>
        </p:nvSpPr>
        <p:spPr>
          <a:xfrm>
            <a:off x="10283020" y="6024535"/>
            <a:ext cx="1372897"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7" name="Rectangle 26">
            <a:extLst>
              <a:ext uri="{FF2B5EF4-FFF2-40B4-BE49-F238E27FC236}">
                <a16:creationId xmlns:a16="http://schemas.microsoft.com/office/drawing/2014/main" id="{5E4B09A9-9CF8-4F1B-9B79-7385AEB68E81}"/>
              </a:ext>
            </a:extLst>
          </p:cNvPr>
          <p:cNvSpPr/>
          <p:nvPr/>
        </p:nvSpPr>
        <p:spPr>
          <a:xfrm>
            <a:off x="7741304" y="2242458"/>
            <a:ext cx="673353" cy="402771"/>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8" name="Rectangle 27">
            <a:extLst>
              <a:ext uri="{FF2B5EF4-FFF2-40B4-BE49-F238E27FC236}">
                <a16:creationId xmlns:a16="http://schemas.microsoft.com/office/drawing/2014/main" id="{239BE3E3-A868-4298-ABD2-CA6F6952D703}"/>
              </a:ext>
            </a:extLst>
          </p:cNvPr>
          <p:cNvSpPr/>
          <p:nvPr/>
        </p:nvSpPr>
        <p:spPr>
          <a:xfrm>
            <a:off x="9951431" y="3034459"/>
            <a:ext cx="1909661" cy="566057"/>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29" name="Rectangle 28">
            <a:extLst>
              <a:ext uri="{FF2B5EF4-FFF2-40B4-BE49-F238E27FC236}">
                <a16:creationId xmlns:a16="http://schemas.microsoft.com/office/drawing/2014/main" id="{6BAEA828-543A-4AF4-95E4-B2B82EC5CFD5}"/>
              </a:ext>
            </a:extLst>
          </p:cNvPr>
          <p:cNvSpPr/>
          <p:nvPr/>
        </p:nvSpPr>
        <p:spPr>
          <a:xfrm>
            <a:off x="9925716" y="3741989"/>
            <a:ext cx="1909661" cy="566057"/>
          </a:xfrm>
          <a:prstGeom prst="rect">
            <a:avLst/>
          </a:prstGeom>
          <a:solidFill>
            <a:srgbClr val="FF0000"/>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3401462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0" nodeType="clickEffect">
                                  <p:stCondLst>
                                    <p:cond delay="0"/>
                                  </p:stCondLst>
                                  <p:childTnLst>
                                    <p:animEffect transition="out" filter="fade">
                                      <p:cBhvr>
                                        <p:cTn id="11" dur="500"/>
                                        <p:tgtEl>
                                          <p:spTgt spid="15"/>
                                        </p:tgtEl>
                                      </p:cBhvr>
                                    </p:animEffect>
                                    <p:set>
                                      <p:cBhvr>
                                        <p:cTn id="12" dur="1" fill="hold">
                                          <p:stCondLst>
                                            <p:cond delay="499"/>
                                          </p:stCondLst>
                                        </p:cTn>
                                        <p:tgtEl>
                                          <p:spTgt spid="1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0" presetClass="exit" presetSubtype="0" fill="hold" grpId="0" nodeType="clickEffect">
                                  <p:stCondLst>
                                    <p:cond delay="0"/>
                                  </p:stCondLst>
                                  <p:childTnLst>
                                    <p:animEffect transition="out" filter="fade">
                                      <p:cBhvr>
                                        <p:cTn id="16" dur="500"/>
                                        <p:tgtEl>
                                          <p:spTgt spid="16"/>
                                        </p:tgtEl>
                                      </p:cBhvr>
                                    </p:animEffect>
                                    <p:set>
                                      <p:cBhvr>
                                        <p:cTn id="17" dur="1" fill="hold">
                                          <p:stCondLst>
                                            <p:cond delay="499"/>
                                          </p:stCondLst>
                                        </p:cTn>
                                        <p:tgtEl>
                                          <p:spTgt spid="16"/>
                                        </p:tgtEl>
                                        <p:attrNameLst>
                                          <p:attrName>style.visibility</p:attrName>
                                        </p:attrNameLst>
                                      </p:cBhvr>
                                      <p:to>
                                        <p:strVal val="hidden"/>
                                      </p:to>
                                    </p:set>
                                  </p:childTnLst>
                                </p:cTn>
                              </p:par>
                            </p:childTnLst>
                          </p:cTn>
                        </p:par>
                      </p:childTnLst>
                    </p:cTn>
                  </p:par>
                  <p:par>
                    <p:cTn id="18" fill="hold">
                      <p:stCondLst>
                        <p:cond delay="indefinite"/>
                      </p:stCondLst>
                      <p:childTnLst>
                        <p:par>
                          <p:cTn id="19" fill="hold">
                            <p:stCondLst>
                              <p:cond delay="0"/>
                            </p:stCondLst>
                            <p:childTnLst>
                              <p:par>
                                <p:cTn id="20" presetID="10" presetClass="exit" presetSubtype="0" fill="hold" grpId="0" nodeType="clickEffect">
                                  <p:stCondLst>
                                    <p:cond delay="0"/>
                                  </p:stCondLst>
                                  <p:childTnLst>
                                    <p:animEffect transition="out" filter="fade">
                                      <p:cBhvr>
                                        <p:cTn id="21" dur="500"/>
                                        <p:tgtEl>
                                          <p:spTgt spid="17"/>
                                        </p:tgtEl>
                                      </p:cBhvr>
                                    </p:animEffect>
                                    <p:set>
                                      <p:cBhvr>
                                        <p:cTn id="22" dur="1" fill="hold">
                                          <p:stCondLst>
                                            <p:cond delay="499"/>
                                          </p:stCondLst>
                                        </p:cTn>
                                        <p:tgtEl>
                                          <p:spTgt spid="17"/>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0" nodeType="clickEffect">
                                  <p:stCondLst>
                                    <p:cond delay="0"/>
                                  </p:stCondLst>
                                  <p:childTnLst>
                                    <p:animEffect transition="out" filter="fade">
                                      <p:cBhvr>
                                        <p:cTn id="26" dur="500"/>
                                        <p:tgtEl>
                                          <p:spTgt spid="18"/>
                                        </p:tgtEl>
                                      </p:cBhvr>
                                    </p:animEffect>
                                    <p:set>
                                      <p:cBhvr>
                                        <p:cTn id="27" dur="1" fill="hold">
                                          <p:stCondLst>
                                            <p:cond delay="499"/>
                                          </p:stCondLst>
                                        </p:cTn>
                                        <p:tgtEl>
                                          <p:spTgt spid="18"/>
                                        </p:tgtEl>
                                        <p:attrNameLst>
                                          <p:attrName>style.visibility</p:attrName>
                                        </p:attrNameLst>
                                      </p:cBhvr>
                                      <p:to>
                                        <p:strVal val="hidden"/>
                                      </p:to>
                                    </p:set>
                                  </p:childTnLst>
                                </p:cTn>
                              </p:par>
                            </p:childTnLst>
                          </p:cTn>
                        </p:par>
                      </p:childTnLst>
                    </p:cTn>
                  </p:par>
                  <p:par>
                    <p:cTn id="28" fill="hold">
                      <p:stCondLst>
                        <p:cond delay="indefinite"/>
                      </p:stCondLst>
                      <p:childTnLst>
                        <p:par>
                          <p:cTn id="29" fill="hold">
                            <p:stCondLst>
                              <p:cond delay="0"/>
                            </p:stCondLst>
                            <p:childTnLst>
                              <p:par>
                                <p:cTn id="30" presetID="10" presetClass="exit" presetSubtype="0" fill="hold" grpId="0" nodeType="clickEffect">
                                  <p:stCondLst>
                                    <p:cond delay="0"/>
                                  </p:stCondLst>
                                  <p:childTnLst>
                                    <p:animEffect transition="out" filter="fade">
                                      <p:cBhvr>
                                        <p:cTn id="31" dur="500"/>
                                        <p:tgtEl>
                                          <p:spTgt spid="19"/>
                                        </p:tgtEl>
                                      </p:cBhvr>
                                    </p:animEffect>
                                    <p:set>
                                      <p:cBhvr>
                                        <p:cTn id="32" dur="1" fill="hold">
                                          <p:stCondLst>
                                            <p:cond delay="499"/>
                                          </p:stCondLst>
                                        </p:cTn>
                                        <p:tgtEl>
                                          <p:spTgt spid="19"/>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0" nodeType="clickEffect">
                                  <p:stCondLst>
                                    <p:cond delay="0"/>
                                  </p:stCondLst>
                                  <p:childTnLst>
                                    <p:animEffect transition="out" filter="fade">
                                      <p:cBhvr>
                                        <p:cTn id="36" dur="500"/>
                                        <p:tgtEl>
                                          <p:spTgt spid="20"/>
                                        </p:tgtEl>
                                      </p:cBhvr>
                                    </p:animEffect>
                                    <p:set>
                                      <p:cBhvr>
                                        <p:cTn id="37" dur="1" fill="hold">
                                          <p:stCondLst>
                                            <p:cond delay="499"/>
                                          </p:stCondLst>
                                        </p:cTn>
                                        <p:tgtEl>
                                          <p:spTgt spid="20"/>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0" nodeType="clickEffect">
                                  <p:stCondLst>
                                    <p:cond delay="0"/>
                                  </p:stCondLst>
                                  <p:childTnLst>
                                    <p:animEffect transition="out" filter="fade">
                                      <p:cBhvr>
                                        <p:cTn id="41" dur="500"/>
                                        <p:tgtEl>
                                          <p:spTgt spid="21"/>
                                        </p:tgtEl>
                                      </p:cBhvr>
                                    </p:animEffect>
                                    <p:set>
                                      <p:cBhvr>
                                        <p:cTn id="42" dur="1" fill="hold">
                                          <p:stCondLst>
                                            <p:cond delay="499"/>
                                          </p:stCondLst>
                                        </p:cTn>
                                        <p:tgtEl>
                                          <p:spTgt spid="21"/>
                                        </p:tgtEl>
                                        <p:attrNameLst>
                                          <p:attrName>style.visibility</p:attrName>
                                        </p:attrNameLst>
                                      </p:cBhvr>
                                      <p:to>
                                        <p:strVal val="hidden"/>
                                      </p:to>
                                    </p:set>
                                  </p:childTnLst>
                                </p:cTn>
                              </p:par>
                            </p:childTnLst>
                          </p:cTn>
                        </p:par>
                      </p:childTnLst>
                    </p:cTn>
                  </p:par>
                  <p:par>
                    <p:cTn id="43" fill="hold">
                      <p:stCondLst>
                        <p:cond delay="indefinite"/>
                      </p:stCondLst>
                      <p:childTnLst>
                        <p:par>
                          <p:cTn id="44" fill="hold">
                            <p:stCondLst>
                              <p:cond delay="0"/>
                            </p:stCondLst>
                            <p:childTnLst>
                              <p:par>
                                <p:cTn id="45" presetID="10" presetClass="exit" presetSubtype="0" fill="hold" grpId="0" nodeType="clickEffect">
                                  <p:stCondLst>
                                    <p:cond delay="0"/>
                                  </p:stCondLst>
                                  <p:childTnLst>
                                    <p:animEffect transition="out" filter="fade">
                                      <p:cBhvr>
                                        <p:cTn id="46" dur="500"/>
                                        <p:tgtEl>
                                          <p:spTgt spid="22"/>
                                        </p:tgtEl>
                                      </p:cBhvr>
                                    </p:animEffect>
                                    <p:set>
                                      <p:cBhvr>
                                        <p:cTn id="47" dur="1" fill="hold">
                                          <p:stCondLst>
                                            <p:cond delay="499"/>
                                          </p:stCondLst>
                                        </p:cTn>
                                        <p:tgtEl>
                                          <p:spTgt spid="22"/>
                                        </p:tgtEl>
                                        <p:attrNameLst>
                                          <p:attrName>style.visibility</p:attrName>
                                        </p:attrNameLst>
                                      </p:cBhvr>
                                      <p:to>
                                        <p:strVal val="hidden"/>
                                      </p:to>
                                    </p:set>
                                  </p:childTnLst>
                                </p:cTn>
                              </p:par>
                            </p:childTnLst>
                          </p:cTn>
                        </p:par>
                      </p:childTnLst>
                    </p:cTn>
                  </p:par>
                  <p:par>
                    <p:cTn id="48" fill="hold">
                      <p:stCondLst>
                        <p:cond delay="indefinite"/>
                      </p:stCondLst>
                      <p:childTnLst>
                        <p:par>
                          <p:cTn id="49" fill="hold">
                            <p:stCondLst>
                              <p:cond delay="0"/>
                            </p:stCondLst>
                            <p:childTnLst>
                              <p:par>
                                <p:cTn id="50" presetID="10" presetClass="exit" presetSubtype="0" fill="hold" grpId="0" nodeType="clickEffect">
                                  <p:stCondLst>
                                    <p:cond delay="0"/>
                                  </p:stCondLst>
                                  <p:childTnLst>
                                    <p:animEffect transition="out" filter="fade">
                                      <p:cBhvr>
                                        <p:cTn id="51" dur="500"/>
                                        <p:tgtEl>
                                          <p:spTgt spid="23"/>
                                        </p:tgtEl>
                                      </p:cBhvr>
                                    </p:animEffect>
                                    <p:set>
                                      <p:cBhvr>
                                        <p:cTn id="52" dur="1" fill="hold">
                                          <p:stCondLst>
                                            <p:cond delay="499"/>
                                          </p:stCondLst>
                                        </p:cTn>
                                        <p:tgtEl>
                                          <p:spTgt spid="23"/>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10" presetClass="exit" presetSubtype="0" fill="hold" grpId="0" nodeType="clickEffect">
                                  <p:stCondLst>
                                    <p:cond delay="0"/>
                                  </p:stCondLst>
                                  <p:childTnLst>
                                    <p:animEffect transition="out" filter="fade">
                                      <p:cBhvr>
                                        <p:cTn id="56" dur="500"/>
                                        <p:tgtEl>
                                          <p:spTgt spid="24"/>
                                        </p:tgtEl>
                                      </p:cBhvr>
                                    </p:animEffect>
                                    <p:set>
                                      <p:cBhvr>
                                        <p:cTn id="57" dur="1" fill="hold">
                                          <p:stCondLst>
                                            <p:cond delay="499"/>
                                          </p:stCondLst>
                                        </p:cTn>
                                        <p:tgtEl>
                                          <p:spTgt spid="24"/>
                                        </p:tgtEl>
                                        <p:attrNameLst>
                                          <p:attrName>style.visibility</p:attrName>
                                        </p:attrNameLst>
                                      </p:cBhvr>
                                      <p:to>
                                        <p:strVal val="hidden"/>
                                      </p:to>
                                    </p:set>
                                  </p:childTnLst>
                                </p:cTn>
                              </p:par>
                            </p:childTnLst>
                          </p:cTn>
                        </p:par>
                      </p:childTnLst>
                    </p:cTn>
                  </p:par>
                  <p:par>
                    <p:cTn id="58" fill="hold">
                      <p:stCondLst>
                        <p:cond delay="indefinite"/>
                      </p:stCondLst>
                      <p:childTnLst>
                        <p:par>
                          <p:cTn id="59" fill="hold">
                            <p:stCondLst>
                              <p:cond delay="0"/>
                            </p:stCondLst>
                            <p:childTnLst>
                              <p:par>
                                <p:cTn id="60" presetID="10" presetClass="exit" presetSubtype="0" fill="hold" grpId="0" nodeType="clickEffect">
                                  <p:stCondLst>
                                    <p:cond delay="0"/>
                                  </p:stCondLst>
                                  <p:childTnLst>
                                    <p:animEffect transition="out" filter="fade">
                                      <p:cBhvr>
                                        <p:cTn id="61" dur="500"/>
                                        <p:tgtEl>
                                          <p:spTgt spid="25"/>
                                        </p:tgtEl>
                                      </p:cBhvr>
                                    </p:animEffect>
                                    <p:set>
                                      <p:cBhvr>
                                        <p:cTn id="62" dur="1" fill="hold">
                                          <p:stCondLst>
                                            <p:cond delay="499"/>
                                          </p:stCondLst>
                                        </p:cTn>
                                        <p:tgtEl>
                                          <p:spTgt spid="25"/>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ID="10" presetClass="exit" presetSubtype="0" fill="hold" grpId="0" nodeType="clickEffect">
                                  <p:stCondLst>
                                    <p:cond delay="0"/>
                                  </p:stCondLst>
                                  <p:childTnLst>
                                    <p:animEffect transition="out" filter="fade">
                                      <p:cBhvr>
                                        <p:cTn id="66" dur="500"/>
                                        <p:tgtEl>
                                          <p:spTgt spid="26"/>
                                        </p:tgtEl>
                                      </p:cBhvr>
                                    </p:animEffect>
                                    <p:set>
                                      <p:cBhvr>
                                        <p:cTn id="67" dur="1" fill="hold">
                                          <p:stCondLst>
                                            <p:cond delay="499"/>
                                          </p:stCondLst>
                                        </p:cTn>
                                        <p:tgtEl>
                                          <p:spTgt spid="26"/>
                                        </p:tgtEl>
                                        <p:attrNameLst>
                                          <p:attrName>style.visibility</p:attrName>
                                        </p:attrNameLst>
                                      </p:cBhvr>
                                      <p:to>
                                        <p:strVal val="hidden"/>
                                      </p:to>
                                    </p:set>
                                  </p:childTnLst>
                                </p:cTn>
                              </p:par>
                            </p:childTnLst>
                          </p:cTn>
                        </p:par>
                      </p:childTnLst>
                    </p:cTn>
                  </p:par>
                  <p:par>
                    <p:cTn id="68" fill="hold">
                      <p:stCondLst>
                        <p:cond delay="indefinite"/>
                      </p:stCondLst>
                      <p:childTnLst>
                        <p:par>
                          <p:cTn id="69" fill="hold">
                            <p:stCondLst>
                              <p:cond delay="0"/>
                            </p:stCondLst>
                            <p:childTnLst>
                              <p:par>
                                <p:cTn id="70" presetID="10" presetClass="exit" presetSubtype="0" fill="hold" grpId="0" nodeType="clickEffect">
                                  <p:stCondLst>
                                    <p:cond delay="0"/>
                                  </p:stCondLst>
                                  <p:childTnLst>
                                    <p:animEffect transition="out" filter="fade">
                                      <p:cBhvr>
                                        <p:cTn id="71" dur="500"/>
                                        <p:tgtEl>
                                          <p:spTgt spid="27"/>
                                        </p:tgtEl>
                                      </p:cBhvr>
                                    </p:animEffect>
                                    <p:set>
                                      <p:cBhvr>
                                        <p:cTn id="72" dur="1" fill="hold">
                                          <p:stCondLst>
                                            <p:cond delay="499"/>
                                          </p:stCondLst>
                                        </p:cTn>
                                        <p:tgtEl>
                                          <p:spTgt spid="27"/>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10" presetClass="exit" presetSubtype="0" fill="hold" grpId="0" nodeType="clickEffect">
                                  <p:stCondLst>
                                    <p:cond delay="0"/>
                                  </p:stCondLst>
                                  <p:childTnLst>
                                    <p:animEffect transition="out" filter="fade">
                                      <p:cBhvr>
                                        <p:cTn id="76" dur="500"/>
                                        <p:tgtEl>
                                          <p:spTgt spid="28"/>
                                        </p:tgtEl>
                                      </p:cBhvr>
                                    </p:animEffect>
                                    <p:set>
                                      <p:cBhvr>
                                        <p:cTn id="77" dur="1" fill="hold">
                                          <p:stCondLst>
                                            <p:cond delay="499"/>
                                          </p:stCondLst>
                                        </p:cTn>
                                        <p:tgtEl>
                                          <p:spTgt spid="28"/>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ID="10" presetClass="exit" presetSubtype="0" fill="hold" grpId="0" nodeType="clickEffect">
                                  <p:stCondLst>
                                    <p:cond delay="0"/>
                                  </p:stCondLst>
                                  <p:childTnLst>
                                    <p:animEffect transition="out" filter="fade">
                                      <p:cBhvr>
                                        <p:cTn id="81" dur="500"/>
                                        <p:tgtEl>
                                          <p:spTgt spid="29"/>
                                        </p:tgtEl>
                                      </p:cBhvr>
                                    </p:animEffect>
                                    <p:set>
                                      <p:cBhvr>
                                        <p:cTn id="82" dur="1" fill="hold">
                                          <p:stCondLst>
                                            <p:cond delay="499"/>
                                          </p:stCondLst>
                                        </p:cTn>
                                        <p:tgtEl>
                                          <p:spTgt spid="2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01A18FF-DC31-46E9-9787-D19F4F88D8C1}"/>
              </a:ext>
            </a:extLst>
          </p:cNvPr>
          <p:cNvPicPr>
            <a:picLocks noChangeAspect="1"/>
          </p:cNvPicPr>
          <p:nvPr/>
        </p:nvPicPr>
        <p:blipFill>
          <a:blip r:embed="rId2"/>
          <a:stretch>
            <a:fillRect/>
          </a:stretch>
        </p:blipFill>
        <p:spPr>
          <a:xfrm>
            <a:off x="1483556" y="1143000"/>
            <a:ext cx="5424164" cy="5499799"/>
          </a:xfrm>
          <a:prstGeom prst="rect">
            <a:avLst/>
          </a:prstGeom>
        </p:spPr>
      </p:pic>
      <p:sp>
        <p:nvSpPr>
          <p:cNvPr id="7" name="TextBox 6">
            <a:extLst>
              <a:ext uri="{FF2B5EF4-FFF2-40B4-BE49-F238E27FC236}">
                <a16:creationId xmlns:a16="http://schemas.microsoft.com/office/drawing/2014/main" id="{A21782BF-EE6F-497B-BB85-DF636F04459B}"/>
              </a:ext>
            </a:extLst>
          </p:cNvPr>
          <p:cNvSpPr txBox="1"/>
          <p:nvPr/>
        </p:nvSpPr>
        <p:spPr>
          <a:xfrm>
            <a:off x="2078207" y="119743"/>
            <a:ext cx="9101422" cy="830997"/>
          </a:xfrm>
          <a:prstGeom prst="rect">
            <a:avLst/>
          </a:prstGeom>
          <a:noFill/>
        </p:spPr>
        <p:txBody>
          <a:bodyPr wrap="square">
            <a:spAutoFit/>
          </a:bodyPr>
          <a:lstStyle/>
          <a:p>
            <a:r>
              <a:rPr lang="en-US" sz="2400" b="0" i="0" dirty="0">
                <a:solidFill>
                  <a:srgbClr val="000000"/>
                </a:solidFill>
                <a:effectLst/>
                <a:latin typeface="Twinkl" panose="02000000000000000000" pitchFamily="2" charset="0"/>
              </a:rPr>
              <a:t>One side of a section of DNA is shown. </a:t>
            </a:r>
            <a:br>
              <a:rPr lang="en-US" sz="2400" b="0" i="0" dirty="0">
                <a:solidFill>
                  <a:srgbClr val="000000"/>
                </a:solidFill>
                <a:effectLst/>
                <a:latin typeface="Twinkl" panose="02000000000000000000" pitchFamily="2" charset="0"/>
              </a:rPr>
            </a:br>
            <a:r>
              <a:rPr lang="en-US" sz="2400" b="1" i="0" dirty="0">
                <a:solidFill>
                  <a:srgbClr val="000000"/>
                </a:solidFill>
                <a:effectLst/>
                <a:latin typeface="Twinkl" panose="02000000000000000000" pitchFamily="2" charset="0"/>
              </a:rPr>
              <a:t>Complete</a:t>
            </a:r>
            <a:r>
              <a:rPr lang="en-US" sz="2400" b="0" i="0" dirty="0">
                <a:solidFill>
                  <a:srgbClr val="000000"/>
                </a:solidFill>
                <a:effectLst/>
                <a:latin typeface="Twinkl" panose="02000000000000000000" pitchFamily="2" charset="0"/>
              </a:rPr>
              <a:t> the other side of the molecule by adding bases.</a:t>
            </a:r>
            <a:endParaRPr lang="en-AU" sz="2400" dirty="0">
              <a:latin typeface="Twinkl" panose="02000000000000000000" pitchFamily="2" charset="0"/>
            </a:endParaRPr>
          </a:p>
        </p:txBody>
      </p:sp>
      <p:pic>
        <p:nvPicPr>
          <p:cNvPr id="9" name="Picture 8">
            <a:extLst>
              <a:ext uri="{FF2B5EF4-FFF2-40B4-BE49-F238E27FC236}">
                <a16:creationId xmlns:a16="http://schemas.microsoft.com/office/drawing/2014/main" id="{28949800-1213-406F-8F37-A7FB75A54F82}"/>
              </a:ext>
            </a:extLst>
          </p:cNvPr>
          <p:cNvPicPr>
            <a:picLocks noChangeAspect="1"/>
          </p:cNvPicPr>
          <p:nvPr/>
        </p:nvPicPr>
        <p:blipFill>
          <a:blip r:embed="rId3"/>
          <a:stretch>
            <a:fillRect/>
          </a:stretch>
        </p:blipFill>
        <p:spPr>
          <a:xfrm>
            <a:off x="9635778" y="1491343"/>
            <a:ext cx="2469136" cy="5246914"/>
          </a:xfrm>
          <a:prstGeom prst="rect">
            <a:avLst/>
          </a:prstGeom>
        </p:spPr>
      </p:pic>
    </p:spTree>
    <p:extLst>
      <p:ext uri="{BB962C8B-B14F-4D97-AF65-F5344CB8AC3E}">
        <p14:creationId xmlns:p14="http://schemas.microsoft.com/office/powerpoint/2010/main" val="5519986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A21782BF-EE6F-497B-BB85-DF636F04459B}"/>
              </a:ext>
            </a:extLst>
          </p:cNvPr>
          <p:cNvSpPr txBox="1"/>
          <p:nvPr/>
        </p:nvSpPr>
        <p:spPr>
          <a:xfrm>
            <a:off x="2703240" y="198979"/>
            <a:ext cx="9101422" cy="830997"/>
          </a:xfrm>
          <a:prstGeom prst="rect">
            <a:avLst/>
          </a:prstGeom>
          <a:noFill/>
        </p:spPr>
        <p:txBody>
          <a:bodyPr wrap="square">
            <a:spAutoFit/>
          </a:bodyPr>
          <a:lstStyle/>
          <a:p>
            <a:r>
              <a:rPr lang="en-US" sz="2400" b="0" i="0" dirty="0">
                <a:solidFill>
                  <a:srgbClr val="000000"/>
                </a:solidFill>
                <a:effectLst/>
                <a:latin typeface="Twinkl" panose="02000000000000000000" pitchFamily="2" charset="0"/>
              </a:rPr>
              <a:t>One side of a section of DNA is shown. </a:t>
            </a:r>
            <a:br>
              <a:rPr lang="en-US" sz="2400" b="0" i="0" dirty="0">
                <a:solidFill>
                  <a:srgbClr val="000000"/>
                </a:solidFill>
                <a:effectLst/>
                <a:latin typeface="Twinkl" panose="02000000000000000000" pitchFamily="2" charset="0"/>
              </a:rPr>
            </a:br>
            <a:r>
              <a:rPr lang="en-US" sz="2400" b="1" i="0" dirty="0">
                <a:solidFill>
                  <a:srgbClr val="000000"/>
                </a:solidFill>
                <a:effectLst/>
                <a:latin typeface="Twinkl" panose="02000000000000000000" pitchFamily="2" charset="0"/>
              </a:rPr>
              <a:t>Complete</a:t>
            </a:r>
            <a:r>
              <a:rPr lang="en-US" sz="2400" b="0" i="0" dirty="0">
                <a:solidFill>
                  <a:srgbClr val="000000"/>
                </a:solidFill>
                <a:effectLst/>
                <a:latin typeface="Twinkl" panose="02000000000000000000" pitchFamily="2" charset="0"/>
              </a:rPr>
              <a:t> the other side of the molecule by adding bases.</a:t>
            </a:r>
            <a:endParaRPr lang="en-AU" sz="2400" dirty="0">
              <a:latin typeface="Twinkl" panose="02000000000000000000" pitchFamily="2" charset="0"/>
            </a:endParaRPr>
          </a:p>
        </p:txBody>
      </p:sp>
      <p:pic>
        <p:nvPicPr>
          <p:cNvPr id="9" name="Picture 8">
            <a:extLst>
              <a:ext uri="{FF2B5EF4-FFF2-40B4-BE49-F238E27FC236}">
                <a16:creationId xmlns:a16="http://schemas.microsoft.com/office/drawing/2014/main" id="{28949800-1213-406F-8F37-A7FB75A54F82}"/>
              </a:ext>
            </a:extLst>
          </p:cNvPr>
          <p:cNvPicPr>
            <a:picLocks noChangeAspect="1"/>
          </p:cNvPicPr>
          <p:nvPr/>
        </p:nvPicPr>
        <p:blipFill>
          <a:blip r:embed="rId3"/>
          <a:stretch>
            <a:fillRect/>
          </a:stretch>
        </p:blipFill>
        <p:spPr>
          <a:xfrm>
            <a:off x="9794388" y="1658850"/>
            <a:ext cx="2353022" cy="5000171"/>
          </a:xfrm>
          <a:prstGeom prst="rect">
            <a:avLst/>
          </a:prstGeom>
        </p:spPr>
      </p:pic>
      <p:pic>
        <p:nvPicPr>
          <p:cNvPr id="4" name="Picture 3">
            <a:extLst>
              <a:ext uri="{FF2B5EF4-FFF2-40B4-BE49-F238E27FC236}">
                <a16:creationId xmlns:a16="http://schemas.microsoft.com/office/drawing/2014/main" id="{53E2340F-5C97-445F-AA2E-8A0C38727849}"/>
              </a:ext>
            </a:extLst>
          </p:cNvPr>
          <p:cNvPicPr>
            <a:picLocks noChangeAspect="1"/>
          </p:cNvPicPr>
          <p:nvPr/>
        </p:nvPicPr>
        <p:blipFill>
          <a:blip r:embed="rId4"/>
          <a:stretch>
            <a:fillRect/>
          </a:stretch>
        </p:blipFill>
        <p:spPr>
          <a:xfrm>
            <a:off x="1221101" y="1165163"/>
            <a:ext cx="5573238" cy="5360113"/>
          </a:xfrm>
          <a:prstGeom prst="rect">
            <a:avLst/>
          </a:prstGeom>
        </p:spPr>
      </p:pic>
    </p:spTree>
    <p:extLst>
      <p:ext uri="{BB962C8B-B14F-4D97-AF65-F5344CB8AC3E}">
        <p14:creationId xmlns:p14="http://schemas.microsoft.com/office/powerpoint/2010/main" val="17475732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742B2F-A71B-4F68-B768-5E27038DA67F}"/>
              </a:ext>
            </a:extLst>
          </p:cNvPr>
          <p:cNvSpPr txBox="1"/>
          <p:nvPr/>
        </p:nvSpPr>
        <p:spPr>
          <a:xfrm>
            <a:off x="359229" y="801078"/>
            <a:ext cx="12061372" cy="1815882"/>
          </a:xfrm>
          <a:prstGeom prst="rect">
            <a:avLst/>
          </a:prstGeom>
          <a:noFill/>
        </p:spPr>
        <p:txBody>
          <a:bodyPr wrap="square">
            <a:spAutoFit/>
          </a:bodyPr>
          <a:lstStyle/>
          <a:p>
            <a:r>
              <a:rPr lang="en-US" sz="2800" b="0" i="0" dirty="0">
                <a:solidFill>
                  <a:srgbClr val="000000"/>
                </a:solidFill>
                <a:effectLst/>
                <a:latin typeface="Open Sans" panose="020B0606030504020204" pitchFamily="34" charset="0"/>
              </a:rPr>
              <a:t>If 30% of the bases in a particular DNA molecule are guanine (G), </a:t>
            </a:r>
            <a:br>
              <a:rPr lang="en-US" sz="2800" b="0" i="0" dirty="0">
                <a:solidFill>
                  <a:srgbClr val="000000"/>
                </a:solidFill>
                <a:effectLst/>
                <a:latin typeface="Open Sans" panose="020B0606030504020204" pitchFamily="34" charset="0"/>
              </a:rPr>
            </a:br>
            <a:r>
              <a:rPr lang="en-US" sz="2800" b="1" i="0" dirty="0">
                <a:solidFill>
                  <a:srgbClr val="000000"/>
                </a:solidFill>
                <a:effectLst/>
                <a:latin typeface="Open Sans" panose="020B0606030504020204" pitchFamily="34" charset="0"/>
              </a:rPr>
              <a:t>calculate</a:t>
            </a:r>
            <a:r>
              <a:rPr lang="en-US" sz="2800" b="0" i="0" dirty="0">
                <a:solidFill>
                  <a:srgbClr val="000000"/>
                </a:solidFill>
                <a:effectLst/>
                <a:latin typeface="Open Sans" panose="020B0606030504020204" pitchFamily="34" charset="0"/>
              </a:rPr>
              <a:t> the percentage of the bases would be thymine (T). </a:t>
            </a:r>
            <a:br>
              <a:rPr lang="en-US" sz="2800" b="0" i="0" dirty="0">
                <a:solidFill>
                  <a:srgbClr val="000000"/>
                </a:solidFill>
                <a:effectLst/>
                <a:latin typeface="Open Sans" panose="020B0606030504020204" pitchFamily="34" charset="0"/>
              </a:rPr>
            </a:br>
            <a:br>
              <a:rPr lang="en-US" sz="2800" b="0" i="0" dirty="0">
                <a:solidFill>
                  <a:srgbClr val="000000"/>
                </a:solidFill>
                <a:effectLst/>
                <a:latin typeface="Open Sans" panose="020B0606030504020204" pitchFamily="34" charset="0"/>
              </a:rPr>
            </a:br>
            <a:r>
              <a:rPr lang="en-US" sz="2800" b="1" i="0" dirty="0">
                <a:solidFill>
                  <a:srgbClr val="000000"/>
                </a:solidFill>
                <a:effectLst/>
                <a:latin typeface="Open Sans" panose="020B0606030504020204" pitchFamily="34" charset="0"/>
              </a:rPr>
              <a:t>Explain</a:t>
            </a:r>
            <a:r>
              <a:rPr lang="en-US" sz="2800" b="0" i="0" dirty="0">
                <a:solidFill>
                  <a:srgbClr val="000000"/>
                </a:solidFill>
                <a:effectLst/>
                <a:latin typeface="Open Sans" panose="020B0606030504020204" pitchFamily="34" charset="0"/>
              </a:rPr>
              <a:t> your reasoning.</a:t>
            </a:r>
            <a:endParaRPr lang="en-AU" sz="2800" dirty="0"/>
          </a:p>
        </p:txBody>
      </p:sp>
    </p:spTree>
    <p:extLst>
      <p:ext uri="{BB962C8B-B14F-4D97-AF65-F5344CB8AC3E}">
        <p14:creationId xmlns:p14="http://schemas.microsoft.com/office/powerpoint/2010/main" val="1093846950"/>
      </p:ext>
    </p:extLst>
  </p:cSld>
  <p:clrMapOvr>
    <a:masterClrMapping/>
  </p:clrMapOvr>
</p:sld>
</file>

<file path=ppt/theme/theme1.xml><?xml version="1.0" encoding="utf-8"?>
<a:theme xmlns:a="http://schemas.openxmlformats.org/drawingml/2006/main" name="Office Theme">
  <a:themeElements>
    <a:clrScheme name="Teach Well">
      <a:dk1>
        <a:srgbClr val="0C0C0C"/>
      </a:dk1>
      <a:lt1>
        <a:sysClr val="window" lastClr="FFFFFF"/>
      </a:lt1>
      <a:dk2>
        <a:srgbClr val="262626"/>
      </a:dk2>
      <a:lt2>
        <a:srgbClr val="E7E6E6"/>
      </a:lt2>
      <a:accent1>
        <a:srgbClr val="034785"/>
      </a:accent1>
      <a:accent2>
        <a:srgbClr val="0088A5"/>
      </a:accent2>
      <a:accent3>
        <a:srgbClr val="FFD530"/>
      </a:accent3>
      <a:accent4>
        <a:srgbClr val="F36424"/>
      </a:accent4>
      <a:accent5>
        <a:srgbClr val="852F9B"/>
      </a:accent5>
      <a:accent6>
        <a:srgbClr val="E1208C"/>
      </a:accent6>
      <a:hlink>
        <a:srgbClr val="0088A5"/>
      </a:hlink>
      <a:folHlink>
        <a:srgbClr val="0088A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8157990E5B9394AB60DC397E95032F9" ma:contentTypeVersion="17" ma:contentTypeDescription="Create a new document." ma:contentTypeScope="" ma:versionID="a80bebadbce44e7a05ce0f8ed1bf3577">
  <xsd:schema xmlns:xsd="http://www.w3.org/2001/XMLSchema" xmlns:xs="http://www.w3.org/2001/XMLSchema" xmlns:p="http://schemas.microsoft.com/office/2006/metadata/properties" xmlns:ns2="8f659357-f805-491c-ad0b-5621b2de6466" xmlns:ns3="d5c732d2-f217-444a-91d8-37c5714ca695" targetNamespace="http://schemas.microsoft.com/office/2006/metadata/properties" ma:root="true" ma:fieldsID="400fe0a1a6d11ddc4d41185554cf8274" ns2:_="" ns3:_="">
    <xsd:import namespace="8f659357-f805-491c-ad0b-5621b2de6466"/>
    <xsd:import namespace="d5c732d2-f217-444a-91d8-37c5714ca695"/>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f659357-f805-491c-ad0b-5621b2de646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LengthInSeconds" ma:index="14" nillable="true" ma:displayName="Length (seconds)" ma:internalName="MediaLengthInSeconds" ma:readOnly="true">
      <xsd:simpleType>
        <xsd:restriction base="dms:Unknown"/>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ea606fe5-00d0-49e1-aa33-d9ffd020910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5c732d2-f217-444a-91d8-37c5714ca69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TaxCatchAll" ma:index="22" nillable="true" ma:displayName="Taxonomy Catch All Column" ma:hidden="true" ma:list="{787221a7-1fed-4694-a1ec-bb608177e353}" ma:internalName="TaxCatchAll" ma:showField="CatchAllData" ma:web="d5c732d2-f217-444a-91d8-37c5714ca69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d5c732d2-f217-444a-91d8-37c5714ca695" xsi:nil="true"/>
    <lcf76f155ced4ddcb4097134ff3c332f xmlns="8f659357-f805-491c-ad0b-5621b2de646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1AFDF4C-3972-4B54-81B0-D1B345F68FF9}"/>
</file>

<file path=customXml/itemProps2.xml><?xml version="1.0" encoding="utf-8"?>
<ds:datastoreItem xmlns:ds="http://schemas.openxmlformats.org/officeDocument/2006/customXml" ds:itemID="{74ADD2C3-49C6-4913-940C-2A2EFD0EC524}"/>
</file>

<file path=customXml/itemProps3.xml><?xml version="1.0" encoding="utf-8"?>
<ds:datastoreItem xmlns:ds="http://schemas.openxmlformats.org/officeDocument/2006/customXml" ds:itemID="{CB19C4D2-8AD1-41B8-BC3E-3445D5CF90B5}"/>
</file>

<file path=docProps/app.xml><?xml version="1.0" encoding="utf-8"?>
<Properties xmlns="http://schemas.openxmlformats.org/officeDocument/2006/extended-properties" xmlns:vt="http://schemas.openxmlformats.org/officeDocument/2006/docPropsVTypes">
  <Template>Teach Well</Template>
  <TotalTime>7468</TotalTime>
  <Words>1469</Words>
  <Application>Microsoft Office PowerPoint</Application>
  <PresentationFormat>Widescreen</PresentationFormat>
  <Paragraphs>201</Paragraphs>
  <Slides>26</Slides>
  <Notes>6</Notes>
  <HiddenSlides>2</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Office Theme</vt:lpstr>
      <vt:lpstr>Biological Science Genetics</vt:lpstr>
      <vt:lpstr>In this Daily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Jordan O'Sullivan</dc:creator>
  <cp:lastModifiedBy>COOPER Sarina [Southern River College]</cp:lastModifiedBy>
  <cp:revision>91</cp:revision>
  <dcterms:created xsi:type="dcterms:W3CDTF">2020-10-07T06:32:09Z</dcterms:created>
  <dcterms:modified xsi:type="dcterms:W3CDTF">2022-02-15T05:00:02Z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0x010100C8157990E5B9394AB60DC397E95032F9</vt:lpwstr>
  </property>
  <property fmtid="{D5CDD505-2E9C-101B-9397-08002B2CF9AE}" pid="3" name="MediaServiceImageTags">
    <vt:lpwstr/>
  </property>
</Properties>
</file>