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7/30/2019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Energy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7492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Think to yourself what concept these pictures may be representing</a:t>
            </a:r>
            <a:endParaRPr lang="en-AU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8442" y="2109289"/>
            <a:ext cx="4340792" cy="17582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34" y="4717072"/>
            <a:ext cx="1982875" cy="19333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8442" y="4338139"/>
            <a:ext cx="3750129" cy="21500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055" y="2009525"/>
            <a:ext cx="2796108" cy="23837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2772" y="4717072"/>
            <a:ext cx="21526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928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Does what you were thinking match up with these examples of the concept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182" y="2600756"/>
            <a:ext cx="7796540" cy="3997828"/>
          </a:xfrm>
        </p:spPr>
        <p:txBody>
          <a:bodyPr>
            <a:normAutofit fontScale="92500"/>
          </a:bodyPr>
          <a:lstStyle/>
          <a:p>
            <a:r>
              <a:rPr lang="en-AU" sz="2800" dirty="0" smtClean="0">
                <a:solidFill>
                  <a:srgbClr val="FF0000"/>
                </a:solidFill>
              </a:rPr>
              <a:t>A clothes dryer converts most of its electrical energy to heat energy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A person is frustrated that their washing machine is wasting most of its energy as heat and sound</a:t>
            </a:r>
          </a:p>
          <a:p>
            <a:r>
              <a:rPr lang="en-AU" sz="2800" dirty="0" smtClean="0">
                <a:solidFill>
                  <a:srgbClr val="FF0000"/>
                </a:solidFill>
              </a:rPr>
              <a:t>A person swaps to a diesel car so they can get more kinetic energy from the chemical energy provided by fuel</a:t>
            </a:r>
          </a:p>
          <a:p>
            <a:endParaRPr lang="en-AU" sz="2800" dirty="0" smtClean="0"/>
          </a:p>
          <a:p>
            <a:endParaRPr lang="en-AU" dirty="0"/>
          </a:p>
        </p:txBody>
      </p:sp>
      <p:pic>
        <p:nvPicPr>
          <p:cNvPr id="4" name="Picture 3" descr="Are you looking for a &lt;strong&gt;Diesel&lt;/strong&gt; Hatchback ? | Zimbly &lt;strong&gt;Cars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722" y="4885509"/>
            <a:ext cx="1950720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49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These are more examples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2800" dirty="0" smtClean="0"/>
              <a:t>A car converts 30% of its chemical energy as kinetic and loses 70% as heat, sound and light.</a:t>
            </a:r>
          </a:p>
          <a:p>
            <a:r>
              <a:rPr lang="en-AU" sz="2800" dirty="0" smtClean="0"/>
              <a:t>An athlete converts 10% of their chemical energy into kinetic. </a:t>
            </a:r>
          </a:p>
          <a:p>
            <a:r>
              <a:rPr lang="en-AU" sz="2800" dirty="0" smtClean="0"/>
              <a:t>A fridge wastes 68% of its energy on sound and heat.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7481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What is the concept?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200" dirty="0" smtClean="0"/>
              <a:t>Energy efficiency: The percentage of total energy input that is consumed in useful work and not wasted.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176792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68" y="5523748"/>
            <a:ext cx="7958331" cy="1077229"/>
          </a:xfrm>
        </p:spPr>
        <p:txBody>
          <a:bodyPr/>
          <a:lstStyle/>
          <a:p>
            <a:r>
              <a:rPr lang="en-AU" dirty="0" smtClean="0"/>
              <a:t>Fill in the blanks on your worksheet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3688149"/>
              </p:ext>
            </p:extLst>
          </p:nvPr>
        </p:nvGraphicFramePr>
        <p:xfrm>
          <a:off x="2773363" y="2052637"/>
          <a:ext cx="7796776" cy="297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194">
                  <a:extLst>
                    <a:ext uri="{9D8B030D-6E8A-4147-A177-3AD203B41FA5}">
                      <a16:colId xmlns:a16="http://schemas.microsoft.com/office/drawing/2014/main" val="846147861"/>
                    </a:ext>
                  </a:extLst>
                </a:gridCol>
                <a:gridCol w="1949194">
                  <a:extLst>
                    <a:ext uri="{9D8B030D-6E8A-4147-A177-3AD203B41FA5}">
                      <a16:colId xmlns:a16="http://schemas.microsoft.com/office/drawing/2014/main" val="2715236740"/>
                    </a:ext>
                  </a:extLst>
                </a:gridCol>
                <a:gridCol w="1949194">
                  <a:extLst>
                    <a:ext uri="{9D8B030D-6E8A-4147-A177-3AD203B41FA5}">
                      <a16:colId xmlns:a16="http://schemas.microsoft.com/office/drawing/2014/main" val="407117777"/>
                    </a:ext>
                  </a:extLst>
                </a:gridCol>
                <a:gridCol w="1949194">
                  <a:extLst>
                    <a:ext uri="{9D8B030D-6E8A-4147-A177-3AD203B41FA5}">
                      <a16:colId xmlns:a16="http://schemas.microsoft.com/office/drawing/2014/main" val="1603994116"/>
                    </a:ext>
                  </a:extLst>
                </a:gridCol>
              </a:tblGrid>
              <a:tr h="991009">
                <a:tc>
                  <a:txBody>
                    <a:bodyPr/>
                    <a:lstStyle/>
                    <a:p>
                      <a:r>
                        <a:rPr lang="en-AU" dirty="0" smtClean="0"/>
                        <a:t>Example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Initial Energy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Useful Energy 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Wasted Energy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6640"/>
                  </a:ext>
                </a:extLst>
              </a:tr>
              <a:tr h="991678">
                <a:tc>
                  <a:txBody>
                    <a:bodyPr/>
                    <a:lstStyle/>
                    <a:p>
                      <a:r>
                        <a:rPr lang="en-AU" dirty="0" smtClean="0"/>
                        <a:t>Car accelerating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Chemical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Kinetic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Heat</a:t>
                      </a:r>
                      <a:r>
                        <a:rPr lang="en-AU" baseline="0" dirty="0" smtClean="0"/>
                        <a:t> + </a:t>
                      </a:r>
                      <a:r>
                        <a:rPr lang="en-AU" dirty="0" smtClean="0"/>
                        <a:t>Sound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8214"/>
                  </a:ext>
                </a:extLst>
              </a:tr>
              <a:tr h="991678"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r>
                        <a:rPr lang="en-AU" baseline="0" dirty="0" smtClean="0"/>
                        <a:t> fan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Electrical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Kinetic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Heat + Sound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6010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764208" y="9604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Energy Efficiency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495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How to calculate Energy Efficiency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Energy Efficiency =    </a:t>
            </a:r>
            <a:r>
              <a:rPr lang="en-AU" u="sng" dirty="0" smtClean="0"/>
              <a:t>Useful Energy </a:t>
            </a:r>
            <a:r>
              <a:rPr lang="en-AU" dirty="0" smtClean="0"/>
              <a:t>     x 100</a:t>
            </a:r>
          </a:p>
          <a:p>
            <a:r>
              <a:rPr lang="en-AU" dirty="0"/>
              <a:t> </a:t>
            </a:r>
            <a:r>
              <a:rPr lang="en-AU" dirty="0" smtClean="0"/>
              <a:t>                                   Total Energy</a:t>
            </a:r>
            <a:br>
              <a:rPr lang="en-AU" dirty="0" smtClean="0"/>
            </a:br>
            <a:r>
              <a:rPr lang="en-AU" dirty="0" smtClean="0"/>
              <a:t/>
            </a:r>
            <a:br>
              <a:rPr lang="en-AU" dirty="0" smtClean="0"/>
            </a:br>
            <a:r>
              <a:rPr lang="en-AU" dirty="0" smtClean="0"/>
              <a:t>Worked Example:  A hairdryer starts with 600J of electrical energy and uses 350J as heat energy.</a:t>
            </a:r>
          </a:p>
          <a:p>
            <a:r>
              <a:rPr lang="en-AU" dirty="0" smtClean="0"/>
              <a:t>350/600 x 100 = 58.3%Efficient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465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0368" y="5523748"/>
            <a:ext cx="7958331" cy="1077229"/>
          </a:xfrm>
        </p:spPr>
        <p:txBody>
          <a:bodyPr/>
          <a:lstStyle/>
          <a:p>
            <a:r>
              <a:rPr lang="en-AU" dirty="0" smtClean="0"/>
              <a:t>Fill in the blanks and then complete </a:t>
            </a:r>
            <a:r>
              <a:rPr lang="en-AU" smtClean="0"/>
              <a:t>your worksheet</a:t>
            </a:r>
            <a:endParaRPr lang="en-AU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324189"/>
              </p:ext>
            </p:extLst>
          </p:nvPr>
        </p:nvGraphicFramePr>
        <p:xfrm>
          <a:off x="2773363" y="2052637"/>
          <a:ext cx="7796776" cy="2974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9194">
                  <a:extLst>
                    <a:ext uri="{9D8B030D-6E8A-4147-A177-3AD203B41FA5}">
                      <a16:colId xmlns:a16="http://schemas.microsoft.com/office/drawing/2014/main" val="846147861"/>
                    </a:ext>
                  </a:extLst>
                </a:gridCol>
                <a:gridCol w="1949194">
                  <a:extLst>
                    <a:ext uri="{9D8B030D-6E8A-4147-A177-3AD203B41FA5}">
                      <a16:colId xmlns:a16="http://schemas.microsoft.com/office/drawing/2014/main" val="2715236740"/>
                    </a:ext>
                  </a:extLst>
                </a:gridCol>
                <a:gridCol w="1949194">
                  <a:extLst>
                    <a:ext uri="{9D8B030D-6E8A-4147-A177-3AD203B41FA5}">
                      <a16:colId xmlns:a16="http://schemas.microsoft.com/office/drawing/2014/main" val="407117777"/>
                    </a:ext>
                  </a:extLst>
                </a:gridCol>
                <a:gridCol w="1949194">
                  <a:extLst>
                    <a:ext uri="{9D8B030D-6E8A-4147-A177-3AD203B41FA5}">
                      <a16:colId xmlns:a16="http://schemas.microsoft.com/office/drawing/2014/main" val="1603994116"/>
                    </a:ext>
                  </a:extLst>
                </a:gridCol>
              </a:tblGrid>
              <a:tr h="991009">
                <a:tc>
                  <a:txBody>
                    <a:bodyPr/>
                    <a:lstStyle/>
                    <a:p>
                      <a:r>
                        <a:rPr lang="en-AU" dirty="0" smtClean="0"/>
                        <a:t>Example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Useful</a:t>
                      </a:r>
                      <a:r>
                        <a:rPr lang="en-AU" baseline="0" dirty="0" smtClean="0"/>
                        <a:t> Energy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Total</a:t>
                      </a:r>
                      <a:r>
                        <a:rPr lang="en-AU" baseline="0" dirty="0" smtClean="0"/>
                        <a:t> Energy (input)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Efficiency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0776640"/>
                  </a:ext>
                </a:extLst>
              </a:tr>
              <a:tr h="991678">
                <a:tc>
                  <a:txBody>
                    <a:bodyPr/>
                    <a:lstStyle/>
                    <a:p>
                      <a:r>
                        <a:rPr lang="en-AU" dirty="0" smtClean="0"/>
                        <a:t>Car accelerating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10 000 J Kinetic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35 000J Chemical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628214"/>
                  </a:ext>
                </a:extLst>
              </a:tr>
              <a:tr h="991678">
                <a:tc>
                  <a:txBody>
                    <a:bodyPr/>
                    <a:lstStyle/>
                    <a:p>
                      <a:r>
                        <a:rPr lang="en-AU" dirty="0" smtClean="0"/>
                        <a:t>A</a:t>
                      </a:r>
                      <a:r>
                        <a:rPr lang="en-AU" baseline="0" dirty="0" smtClean="0"/>
                        <a:t> fan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150J</a:t>
                      </a:r>
                      <a:r>
                        <a:rPr lang="en-AU" baseline="0" dirty="0" smtClean="0"/>
                        <a:t> Kinetic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400J Electrical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160108"/>
                  </a:ext>
                </a:extLst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2764208" y="9604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AU" smtClean="0"/>
              <a:t>Energy Efficiency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18817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659357-f805-491c-ad0b-5621b2de6466">
      <Terms xmlns="http://schemas.microsoft.com/office/infopath/2007/PartnerControls"/>
    </lcf76f155ced4ddcb4097134ff3c332f>
    <TaxCatchAll xmlns="d5c732d2-f217-444a-91d8-37c5714ca695" xsi:nil="true"/>
  </documentManagement>
</p:properties>
</file>

<file path=customXml/itemProps1.xml><?xml version="1.0" encoding="utf-8"?>
<ds:datastoreItem xmlns:ds="http://schemas.openxmlformats.org/officeDocument/2006/customXml" ds:itemID="{C2F9EBBB-38E3-476E-913A-8A95E81C1DDC}"/>
</file>

<file path=customXml/itemProps2.xml><?xml version="1.0" encoding="utf-8"?>
<ds:datastoreItem xmlns:ds="http://schemas.openxmlformats.org/officeDocument/2006/customXml" ds:itemID="{F4006719-8EAE-47EE-8F12-35ED355D9D5B}"/>
</file>

<file path=customXml/itemProps3.xml><?xml version="1.0" encoding="utf-8"?>
<ds:datastoreItem xmlns:ds="http://schemas.openxmlformats.org/officeDocument/2006/customXml" ds:itemID="{3E0445D3-DE54-4BF6-B46E-93AB551A9C03}"/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32</TotalTime>
  <Words>230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MS Shell Dlg 2</vt:lpstr>
      <vt:lpstr>Wingdings</vt:lpstr>
      <vt:lpstr>Wingdings 3</vt:lpstr>
      <vt:lpstr>Madison</vt:lpstr>
      <vt:lpstr>Energy</vt:lpstr>
      <vt:lpstr>Think to yourself what concept these pictures may be representing</vt:lpstr>
      <vt:lpstr>Does what you were thinking match up with these examples of the concept</vt:lpstr>
      <vt:lpstr>These are more examples</vt:lpstr>
      <vt:lpstr>What is the concept?</vt:lpstr>
      <vt:lpstr>Fill in the blanks on your worksheet</vt:lpstr>
      <vt:lpstr>How to calculate Energy Efficiency</vt:lpstr>
      <vt:lpstr>Fill in the blanks and then complete your 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</dc:title>
  <dc:creator>DEL BORRELLO Daniel [Ellenbrook Secondary College]</dc:creator>
  <cp:lastModifiedBy>DEL BORRELLO Daniel [Ellenbrook Secondary College]</cp:lastModifiedBy>
  <cp:revision>4</cp:revision>
  <dcterms:created xsi:type="dcterms:W3CDTF">2019-07-30T01:54:14Z</dcterms:created>
  <dcterms:modified xsi:type="dcterms:W3CDTF">2019-07-30T02:26:44Z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