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4"/>
  </p:sldMasterIdLst>
  <p:notesMasterIdLst>
    <p:notesMasterId r:id="rId18"/>
  </p:notesMasterIdLst>
  <p:sldIdLst>
    <p:sldId id="332" r:id="rId5"/>
    <p:sldId id="350" r:id="rId6"/>
    <p:sldId id="366" r:id="rId7"/>
    <p:sldId id="369" r:id="rId8"/>
    <p:sldId id="293" r:id="rId9"/>
    <p:sldId id="259" r:id="rId10"/>
    <p:sldId id="260" r:id="rId11"/>
    <p:sldId id="370" r:id="rId12"/>
    <p:sldId id="371" r:id="rId13"/>
    <p:sldId id="372" r:id="rId14"/>
    <p:sldId id="374" r:id="rId15"/>
    <p:sldId id="375" r:id="rId16"/>
    <p:sldId id="376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69432"/>
  </p:normalViewPr>
  <p:slideViewPr>
    <p:cSldViewPr snapToGrid="0">
      <p:cViewPr varScale="1">
        <p:scale>
          <a:sx n="109" d="100"/>
          <a:sy n="109" d="100"/>
        </p:scale>
        <p:origin x="662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Blank Slid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721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preserve="1" userDrawn="1">
  <p:cSld name="1_Daily Review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Google Shape;18;p3">
            <a:extLst>
              <a:ext uri="{FF2B5EF4-FFF2-40B4-BE49-F238E27FC236}">
                <a16:creationId xmlns:a16="http://schemas.microsoft.com/office/drawing/2014/main" id="{2D99AB61-213D-A04E-971A-64F80C5218B6}"/>
              </a:ext>
            </a:extLst>
          </p:cNvPr>
          <p:cNvSpPr txBox="1"/>
          <p:nvPr userDrawn="1"/>
        </p:nvSpPr>
        <p:spPr>
          <a:xfrm rot="-5400000">
            <a:off x="-811550" y="2427000"/>
            <a:ext cx="20592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4077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 preserve="1">
  <p:cSld name="1_Relevanc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490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 preserve="1">
  <p:cSld name="1_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LESSON CLOSURE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552550" y="689050"/>
            <a:ext cx="6173700" cy="42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03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95;p14">
            <a:extLst>
              <a:ext uri="{FF2B5EF4-FFF2-40B4-BE49-F238E27FC236}">
                <a16:creationId xmlns:a16="http://schemas.microsoft.com/office/drawing/2014/main" id="{586E2318-5473-F044-8CF6-3131AC0DA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314231"/>
              </p:ext>
            </p:extLst>
          </p:nvPr>
        </p:nvGraphicFramePr>
        <p:xfrm>
          <a:off x="6827802" y="333957"/>
          <a:ext cx="2134475" cy="1270786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6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u="none" strike="noStrike" cap="none" dirty="0"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CFU</a:t>
                      </a:r>
                      <a:endParaRPr sz="14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78;p12">
            <a:extLst>
              <a:ext uri="{FF2B5EF4-FFF2-40B4-BE49-F238E27FC236}">
                <a16:creationId xmlns:a16="http://schemas.microsoft.com/office/drawing/2014/main" id="{0AC21EE6-6A42-3B4E-96FD-6335373F40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309706"/>
              </p:ext>
            </p:extLst>
          </p:nvPr>
        </p:nvGraphicFramePr>
        <p:xfrm>
          <a:off x="6827802" y="1706603"/>
          <a:ext cx="2134475" cy="96006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entury Gothic" panose="020B0502020202020204" pitchFamily="34" charset="0"/>
                        </a:rPr>
                        <a:t>Scaffolding for students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oogle Shape;95;p14">
            <a:extLst>
              <a:ext uri="{FF2B5EF4-FFF2-40B4-BE49-F238E27FC236}">
                <a16:creationId xmlns:a16="http://schemas.microsoft.com/office/drawing/2014/main" id="{E7E44A34-2CE7-3E4A-A36C-BB694BEEF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564664"/>
              </p:ext>
            </p:extLst>
          </p:nvPr>
        </p:nvGraphicFramePr>
        <p:xfrm>
          <a:off x="6827802" y="2843000"/>
          <a:ext cx="2134475" cy="1121385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b="1" u="none" strike="noStrike" cap="none" dirty="0">
                          <a:solidFill>
                            <a:srgbClr val="FFFFFF"/>
                          </a:solidFill>
                          <a:latin typeface="Century Gothic" panose="020B0502020202020204" pitchFamily="34" charset="0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200" b="1" u="none" strike="noStrike" cap="none" dirty="0">
                        <a:solidFill>
                          <a:srgbClr val="FFFFFF"/>
                        </a:solidFill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A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  <a:cs typeface="Arial"/>
                          <a:sym typeface="Arial"/>
                        </a:rPr>
                        <a:t>Allow students to make the connection</a:t>
                      </a:r>
                      <a:endParaRPr sz="1100" u="none" strike="noStrike" cap="none" dirty="0">
                        <a:latin typeface="Century Gothic" panose="020B0502020202020204" pitchFamily="34" charset="0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34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EB53672-294A-43C1-A68D-BEA164126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90F2-CD50-4703-9096-FAA2AA777EF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767450"/>
            <a:ext cx="4596225" cy="4150975"/>
          </a:xfrm>
        </p:spPr>
        <p:txBody>
          <a:bodyPr/>
          <a:lstStyle/>
          <a:p>
            <a:pPr marL="114300" indent="0">
              <a:buNone/>
            </a:pPr>
            <a:r>
              <a:rPr lang="en-AU" b="1" dirty="0"/>
              <a:t>Drag racing</a:t>
            </a:r>
          </a:p>
          <a:p>
            <a:pPr marL="114300" indent="0">
              <a:buNone/>
            </a:pPr>
            <a:r>
              <a:rPr lang="en-AU" dirty="0"/>
              <a:t>In drag racing, from a standing start cars need to cover a distance of 400 metres in the fastest possible time. This means they need to reach very high speeds very quickly.  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The fastest drag racing cars can reach speed of more than 500km/hr in less than 5.0 seconds</a:t>
            </a:r>
          </a:p>
        </p:txBody>
      </p:sp>
      <p:pic>
        <p:nvPicPr>
          <p:cNvPr id="2050" name="Picture 2" descr="Perth Motorplex | WA Drag Racing Champs Round 3 – Wrap Up">
            <a:extLst>
              <a:ext uri="{FF2B5EF4-FFF2-40B4-BE49-F238E27FC236}">
                <a16:creationId xmlns:a16="http://schemas.microsoft.com/office/drawing/2014/main" id="{DE4E1ABD-E613-4821-9113-7D95ED347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75" y="1695156"/>
            <a:ext cx="3769263" cy="251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364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EB53672-294A-43C1-A68D-BEA164126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90F2-CD50-4703-9096-FAA2AA777EF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767450"/>
            <a:ext cx="5337415" cy="4150975"/>
          </a:xfrm>
        </p:spPr>
        <p:txBody>
          <a:bodyPr/>
          <a:lstStyle/>
          <a:p>
            <a:pPr marL="114300" indent="0">
              <a:buNone/>
            </a:pPr>
            <a:r>
              <a:rPr lang="en-AU" b="1" dirty="0"/>
              <a:t>Drag racing</a:t>
            </a:r>
          </a:p>
          <a:p>
            <a:pPr marL="114300" indent="0">
              <a:buNone/>
            </a:pPr>
            <a:r>
              <a:rPr lang="en-AU" dirty="0"/>
              <a:t>The average acceleration of a drag car that reaches a speed of 506 km/hr in 4.6 seconds is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Average acceleration = </a:t>
            </a:r>
            <a:r>
              <a:rPr lang="en-AU" u="sng" dirty="0"/>
              <a:t>change in speed</a:t>
            </a:r>
          </a:p>
          <a:p>
            <a:pPr marL="114300" indent="0">
              <a:buNone/>
            </a:pPr>
            <a:r>
              <a:rPr lang="en-AU" dirty="0"/>
              <a:t>			  time taken</a:t>
            </a:r>
          </a:p>
          <a:p>
            <a:pPr marL="114300" indent="0">
              <a:buNone/>
            </a:pPr>
            <a:r>
              <a:rPr lang="en-AU" dirty="0"/>
              <a:t>			= </a:t>
            </a:r>
            <a:r>
              <a:rPr lang="en-AU" u="sng" dirty="0"/>
              <a:t>506 km/hr </a:t>
            </a:r>
          </a:p>
          <a:p>
            <a:pPr marL="114300" indent="0">
              <a:buNone/>
            </a:pPr>
            <a:r>
              <a:rPr lang="en-AU" dirty="0"/>
              <a:t>			      4.6 s </a:t>
            </a:r>
          </a:p>
          <a:p>
            <a:pPr marL="114300" indent="0">
              <a:buNone/>
            </a:pPr>
            <a:r>
              <a:rPr lang="en-AU" dirty="0"/>
              <a:t>			= 110 km/hr per second</a:t>
            </a:r>
          </a:p>
        </p:txBody>
      </p:sp>
      <p:pic>
        <p:nvPicPr>
          <p:cNvPr id="2050" name="Picture 2" descr="Perth Motorplex | WA Drag Racing Champs Round 3 – Wrap Up">
            <a:extLst>
              <a:ext uri="{FF2B5EF4-FFF2-40B4-BE49-F238E27FC236}">
                <a16:creationId xmlns:a16="http://schemas.microsoft.com/office/drawing/2014/main" id="{DE4E1ABD-E613-4821-9113-7D95ED347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965" y="1695156"/>
            <a:ext cx="3028073" cy="2018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43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B5C50D0-0361-4794-99D0-638C17109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2DDF3-8C2E-47E4-8635-CE8DEFB3862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AU" dirty="0"/>
              <a:t>Explain the difference between acceleration and deceleration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97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28DCAB7-64DA-4D6B-B525-8429AB43D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CE46F-B94B-4ACA-A5BF-9FF9CC5D51A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3, A car has stopped at a set of traffic lights sets off when the light turns green. It increases its speed by 5 m/s during each of the first 3 s after it starts off, and by 3 ,/s during the following 2 s.</a:t>
            </a:r>
          </a:p>
          <a:p>
            <a:pPr marL="114300" indent="0">
              <a:buNone/>
            </a:pPr>
            <a:endParaRPr lang="en-AU" dirty="0"/>
          </a:p>
          <a:p>
            <a:pPr>
              <a:buAutoNum type="alphaLcParenR"/>
            </a:pPr>
            <a:r>
              <a:rPr lang="en-AU" dirty="0"/>
              <a:t>What is the speed after </a:t>
            </a:r>
          </a:p>
          <a:p>
            <a:pPr marL="996950" lvl="1" indent="-400050">
              <a:buAutoNum type="romanLcPeriod"/>
            </a:pPr>
            <a:r>
              <a:rPr lang="en-AU" dirty="0"/>
              <a:t>1 sec</a:t>
            </a:r>
          </a:p>
          <a:p>
            <a:pPr marL="996950" lvl="1" indent="-400050">
              <a:buAutoNum type="romanLcPeriod"/>
            </a:pPr>
            <a:r>
              <a:rPr lang="en-AU" dirty="0"/>
              <a:t>2 sec</a:t>
            </a:r>
          </a:p>
          <a:p>
            <a:pPr marL="996950" lvl="1" indent="-400050">
              <a:buAutoNum type="romanLcPeriod"/>
            </a:pPr>
            <a:r>
              <a:rPr lang="en-AU" dirty="0"/>
              <a:t>5 sec</a:t>
            </a:r>
          </a:p>
          <a:p>
            <a:pPr marL="0" lvl="1" indent="0">
              <a:buNone/>
            </a:pPr>
            <a:r>
              <a:rPr lang="en-AU" sz="1800" dirty="0"/>
              <a:t>b) What is the average acceleration of the car during the first 5 s after it sets off</a:t>
            </a:r>
          </a:p>
        </p:txBody>
      </p:sp>
    </p:spTree>
    <p:extLst>
      <p:ext uri="{BB962C8B-B14F-4D97-AF65-F5344CB8AC3E}">
        <p14:creationId xmlns:p14="http://schemas.microsoft.com/office/powerpoint/2010/main" val="2186659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3AB0EA-AB2B-4565-8565-A24727D7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450" y="566200"/>
            <a:ext cx="4284581" cy="4097100"/>
          </a:xfrm>
        </p:spPr>
        <p:txBody>
          <a:bodyPr/>
          <a:lstStyle/>
          <a:p>
            <a:pPr>
              <a:buAutoNum type="arabicParenR"/>
            </a:pPr>
            <a:r>
              <a:rPr lang="en-AU" sz="2000" dirty="0"/>
              <a:t>What distance does a aeroplane travel flying at 500 km/hr for 10 hours</a:t>
            </a:r>
          </a:p>
          <a:p>
            <a:pPr>
              <a:buAutoNum type="arabicParenR"/>
            </a:pPr>
            <a:endParaRPr lang="en-US" sz="2000" dirty="0"/>
          </a:p>
        </p:txBody>
      </p:sp>
      <p:pic>
        <p:nvPicPr>
          <p:cNvPr id="1026" name="Picture 2" descr="Distance Speed Time Pyramid Maths Formula Triangle Secondary Black and">
            <a:extLst>
              <a:ext uri="{FF2B5EF4-FFF2-40B4-BE49-F238E27FC236}">
                <a16:creationId xmlns:a16="http://schemas.microsoft.com/office/drawing/2014/main" id="{4D2EF28C-4103-457F-AD95-86AF47711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9" r="6401"/>
          <a:stretch/>
        </p:blipFill>
        <p:spPr bwMode="auto">
          <a:xfrm>
            <a:off x="5282419" y="267287"/>
            <a:ext cx="3622430" cy="250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96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3AB0EA-AB2B-4565-8565-A24727D7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450" y="566200"/>
            <a:ext cx="4284581" cy="4097100"/>
          </a:xfrm>
        </p:spPr>
        <p:txBody>
          <a:bodyPr/>
          <a:lstStyle/>
          <a:p>
            <a:pPr marL="114300" indent="0">
              <a:buNone/>
            </a:pPr>
            <a:r>
              <a:rPr lang="en-AU" sz="2000" dirty="0"/>
              <a:t>4) A mouse can run at 10 km/hr. How far can it run in 0.5 hour?</a:t>
            </a:r>
            <a:endParaRPr lang="en-US" sz="2000" dirty="0"/>
          </a:p>
        </p:txBody>
      </p:sp>
      <p:pic>
        <p:nvPicPr>
          <p:cNvPr id="1026" name="Picture 2" descr="Distance Speed Time Pyramid Maths Formula Triangle Secondary Black and">
            <a:extLst>
              <a:ext uri="{FF2B5EF4-FFF2-40B4-BE49-F238E27FC236}">
                <a16:creationId xmlns:a16="http://schemas.microsoft.com/office/drawing/2014/main" id="{4D2EF28C-4103-457F-AD95-86AF47711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9" r="6401"/>
          <a:stretch/>
        </p:blipFill>
        <p:spPr bwMode="auto">
          <a:xfrm>
            <a:off x="5282419" y="267287"/>
            <a:ext cx="3622430" cy="250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317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AB32B-1642-4201-AFBF-A3C76F5FD2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461" t="39521" r="21308" b="51179"/>
          <a:stretch/>
        </p:blipFill>
        <p:spPr>
          <a:xfrm>
            <a:off x="873844" y="633046"/>
            <a:ext cx="6849319" cy="626011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3AB0EA-AB2B-4565-8565-A24727D77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450" y="566200"/>
            <a:ext cx="4284581" cy="4097100"/>
          </a:xfrm>
        </p:spPr>
        <p:txBody>
          <a:bodyPr/>
          <a:lstStyle/>
          <a:p>
            <a:pPr marL="114300" indent="0">
              <a:buNone/>
            </a:pPr>
            <a:r>
              <a:rPr lang="en-AU" sz="2000" dirty="0"/>
              <a:t>7) </a:t>
            </a:r>
            <a:endParaRPr lang="en-US" sz="2000" dirty="0"/>
          </a:p>
        </p:txBody>
      </p:sp>
      <p:pic>
        <p:nvPicPr>
          <p:cNvPr id="1026" name="Picture 2" descr="Distance Speed Time Pyramid Maths Formula Triangle Secondary Black and">
            <a:extLst>
              <a:ext uri="{FF2B5EF4-FFF2-40B4-BE49-F238E27FC236}">
                <a16:creationId xmlns:a16="http://schemas.microsoft.com/office/drawing/2014/main" id="{4D2EF28C-4103-457F-AD95-86AF47711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9" r="6401"/>
          <a:stretch/>
        </p:blipFill>
        <p:spPr bwMode="auto">
          <a:xfrm>
            <a:off x="5911948" y="1259057"/>
            <a:ext cx="3622430" cy="250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09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define acceleration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AU" sz="3200" baseline="300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AU" sz="3200" baseline="30000" dirty="0"/>
              <a:t>I can calculate </a:t>
            </a:r>
            <a:r>
              <a:rPr lang="en-AU" sz="3200" baseline="30000"/>
              <a:t>average acceleration</a:t>
            </a:r>
            <a:endParaRPr lang="en-AU" sz="3200" baseline="30000"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4" y="477525"/>
            <a:ext cx="5198099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/>
              <a:t>We will be able to calculate and describe acceleration of a moving object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30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9EED21-1757-A245-9067-53A56D641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E6786C1F-98C1-ED4A-890F-1BFFCD7598F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200" dirty="0"/>
              <a:t>The accelerator of a car is given that name because pushing down on it usually makes the car accelerate. </a:t>
            </a:r>
            <a:endParaRPr sz="2200" dirty="0"/>
          </a:p>
        </p:txBody>
      </p:sp>
      <p:pic>
        <p:nvPicPr>
          <p:cNvPr id="1026" name="Picture 2" descr="Car Accelerator Pedal High Res Stock Images | Shutterstock">
            <a:extLst>
              <a:ext uri="{FF2B5EF4-FFF2-40B4-BE49-F238E27FC236}">
                <a16:creationId xmlns:a16="http://schemas.microsoft.com/office/drawing/2014/main" id="{F0E6D55A-235D-4A5A-8856-56BF911F5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687" y="2251300"/>
            <a:ext cx="37052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600" dirty="0"/>
          </a:p>
        </p:txBody>
      </p:sp>
      <p:sp>
        <p:nvSpPr>
          <p:cNvPr id="4" name="Google Shape;93;p14">
            <a:extLst>
              <a:ext uri="{FF2B5EF4-FFF2-40B4-BE49-F238E27FC236}">
                <a16:creationId xmlns:a16="http://schemas.microsoft.com/office/drawing/2014/main" id="{D12FC4CD-456D-9049-AFD4-F45BBEFC165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000" b="1" dirty="0"/>
              <a:t>Acceleration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000" b="1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000" dirty="0"/>
              <a:t>When an object is moving in a straight line the </a:t>
            </a:r>
            <a:r>
              <a:rPr lang="en-AU" sz="2000" b="1" dirty="0"/>
              <a:t>acceleration </a:t>
            </a:r>
            <a:r>
              <a:rPr lang="en-AU" sz="2000" dirty="0"/>
              <a:t>is a measure of the rate at which it changes speed.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000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000" dirty="0"/>
              <a:t>Average acceleration = </a:t>
            </a:r>
            <a:r>
              <a:rPr lang="en-AU" sz="2000" u="sng" dirty="0"/>
              <a:t>change in speed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000" dirty="0"/>
              <a:t>				time taken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endParaRPr lang="en-AU" sz="2000" dirty="0"/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000" dirty="0"/>
              <a:t>a = </a:t>
            </a:r>
            <a:r>
              <a:rPr lang="en-AU" sz="2000" u="sng" dirty="0"/>
              <a:t>v(end) – v(start)</a:t>
            </a:r>
          </a:p>
          <a:p>
            <a:pPr marL="0" lvl="0" indent="0" algn="l" rtl="0">
              <a:lnSpc>
                <a:spcPct val="115000"/>
              </a:lnSpc>
              <a:buSzPts val="1800"/>
              <a:buNone/>
            </a:pPr>
            <a:r>
              <a:rPr lang="en-AU" sz="2000" dirty="0"/>
              <a:t>	time taken</a:t>
            </a: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0557F3A-64D8-4A62-AB7D-BCCFD6081D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84AC1-7792-494A-849D-4A942CFD8D5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AU" dirty="0"/>
              <a:t>Example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A car travelling at 60 km/hr that increases its speed to 100 km/hr in 5.0 seconds has an average acceleration of:</a:t>
            </a:r>
          </a:p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r>
              <a:rPr lang="en-AU" dirty="0"/>
              <a:t>Average acceleration = </a:t>
            </a:r>
            <a:r>
              <a:rPr lang="en-AU" u="sng" dirty="0"/>
              <a:t>change in speed</a:t>
            </a:r>
            <a:endParaRPr lang="en-US" u="sng" dirty="0"/>
          </a:p>
          <a:p>
            <a:pPr marL="114300" indent="0">
              <a:buNone/>
            </a:pPr>
            <a:r>
              <a:rPr lang="en-US" dirty="0"/>
              <a:t>			time taken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= (</a:t>
            </a:r>
            <a:r>
              <a:rPr lang="en-US" u="sng" dirty="0"/>
              <a:t>100 km/</a:t>
            </a:r>
            <a:r>
              <a:rPr lang="en-US" u="sng" dirty="0" err="1"/>
              <a:t>hr</a:t>
            </a:r>
            <a:r>
              <a:rPr lang="en-US" u="sng" dirty="0"/>
              <a:t> – 60km/</a:t>
            </a:r>
            <a:r>
              <a:rPr lang="en-US" u="sng" dirty="0" err="1"/>
              <a:t>hr</a:t>
            </a:r>
            <a:r>
              <a:rPr lang="en-US" u="sng" dirty="0"/>
              <a:t>)</a:t>
            </a:r>
          </a:p>
          <a:p>
            <a:pPr marL="114300" indent="0">
              <a:buNone/>
            </a:pPr>
            <a:r>
              <a:rPr lang="en-US" dirty="0"/>
              <a:t>    5.0 s</a:t>
            </a:r>
          </a:p>
          <a:p>
            <a:pPr marL="114300" indent="0">
              <a:buNone/>
            </a:pPr>
            <a:r>
              <a:rPr lang="en-US" dirty="0"/>
              <a:t>= 8.0 km per second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8579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45CDAC2-7AED-403B-B1FD-F6EB05BB5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0D897-2EEA-4771-A10A-8DF5B498146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endParaRPr lang="en-AU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sz="2400" dirty="0"/>
              <a:t>If the change in speed is an increase then the acceleration is positive. 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If the change in speed is a decrease then the acceleration is negative.</a:t>
            </a:r>
          </a:p>
        </p:txBody>
      </p:sp>
    </p:spTree>
    <p:extLst>
      <p:ext uri="{BB962C8B-B14F-4D97-AF65-F5344CB8AC3E}">
        <p14:creationId xmlns:p14="http://schemas.microsoft.com/office/powerpoint/2010/main" val="19781576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E537B60B-C924-CB46-990A-730EC40F8177}" vid="{CB89637F-0F8C-4540-8136-D7886A0EAE8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0AA4D1C-067B-42E8-A6D2-1490DDA0A9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D99445-B71B-446E-967D-3C0E6E000D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f659357-f805-491c-ad0b-5621b2de6466"/>
    <ds:schemaRef ds:uri="d5c732d2-f217-444a-91d8-37c5714ca6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1950C4-CA01-4FFF-9C34-6C1F3A7D1EC8}">
  <ds:schemaRefs>
    <ds:schemaRef ds:uri="http://schemas.microsoft.com/office/2006/metadata/properties"/>
    <ds:schemaRef ds:uri="http://schemas.microsoft.com/office/infopath/2007/PartnerControls"/>
    <ds:schemaRef ds:uri="d5c732d2-f217-444a-91d8-37c5714ca695"/>
    <ds:schemaRef ds:uri="8f659357-f805-491c-ad0b-5621b2de646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EI template.pptx</Template>
  <TotalTime>18</TotalTime>
  <Words>440</Words>
  <Application>Microsoft Office PowerPoint</Application>
  <PresentationFormat>On-screen Show (16:9)</PresentationFormat>
  <Paragraphs>60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Simple Light</vt:lpstr>
      <vt:lpstr>PowerPoint Presentation</vt:lpstr>
      <vt:lpstr>PowerPoint Presentation</vt:lpstr>
      <vt:lpstr>PowerPoint Presentation</vt:lpstr>
      <vt:lpstr>PowerPoint Presentation</vt:lpstr>
      <vt:lpstr>We will be able to calculate and describe acceleration of a moving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Leanne Ward</dc:creator>
  <cp:lastModifiedBy>COOPER Sarina [Southern River College]</cp:lastModifiedBy>
  <cp:revision>3</cp:revision>
  <dcterms:created xsi:type="dcterms:W3CDTF">2021-07-18T08:12:39Z</dcterms:created>
  <dcterms:modified xsi:type="dcterms:W3CDTF">2024-08-26T00:04:43Z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28800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