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1"/>
  </p:notesMasterIdLst>
  <p:sldIdLst>
    <p:sldId id="262" r:id="rId5"/>
    <p:sldId id="263" r:id="rId6"/>
    <p:sldId id="268" r:id="rId7"/>
    <p:sldId id="269" r:id="rId8"/>
    <p:sldId id="266" r:id="rId9"/>
    <p:sldId id="267" r:id="rId10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A18D0C6-F206-442E-94A4-8948BE6B8BA6}">
          <p14:sldIdLst>
            <p14:sldId id="262"/>
            <p14:sldId id="263"/>
            <p14:sldId id="268"/>
            <p14:sldId id="269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7BFB53-A5B4-4EF6-912F-DE1AD50BABB2}" v="27" dt="2021-07-18T12:14:59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4" autoAdjust="0"/>
    <p:restoredTop sz="96770"/>
  </p:normalViewPr>
  <p:slideViewPr>
    <p:cSldViewPr snapToGrid="0" snapToObjects="1">
      <p:cViewPr>
        <p:scale>
          <a:sx n="100" d="100"/>
          <a:sy n="100" d="100"/>
        </p:scale>
        <p:origin x="4208" y="-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RTE Robert [Southern River College]" userId="S::robert.forte@education.wa.edu.au::fb834569-7589-4a7a-8d6a-f95d2d5f36a3" providerId="AD" clId="Web-{437BFB53-A5B4-4EF6-912F-DE1AD50BABB2}"/>
    <pc:docChg chg="modSld">
      <pc:chgData name="FORTE Robert [Southern River College]" userId="S::robert.forte@education.wa.edu.au::fb834569-7589-4a7a-8d6a-f95d2d5f36a3" providerId="AD" clId="Web-{437BFB53-A5B4-4EF6-912F-DE1AD50BABB2}" dt="2021-07-18T12:14:58.836" v="11" actId="20577"/>
      <pc:docMkLst>
        <pc:docMk/>
      </pc:docMkLst>
      <pc:sldChg chg="modSp">
        <pc:chgData name="FORTE Robert [Southern River College]" userId="S::robert.forte@education.wa.edu.au::fb834569-7589-4a7a-8d6a-f95d2d5f36a3" providerId="AD" clId="Web-{437BFB53-A5B4-4EF6-912F-DE1AD50BABB2}" dt="2021-07-18T12:14:58.836" v="11" actId="20577"/>
        <pc:sldMkLst>
          <pc:docMk/>
          <pc:sldMk cId="935302456" sldId="262"/>
        </pc:sldMkLst>
        <pc:spChg chg="mod">
          <ac:chgData name="FORTE Robert [Southern River College]" userId="S::robert.forte@education.wa.edu.au::fb834569-7589-4a7a-8d6a-f95d2d5f36a3" providerId="AD" clId="Web-{437BFB53-A5B4-4EF6-912F-DE1AD50BABB2}" dt="2021-07-18T12:14:58.836" v="11" actId="20577"/>
          <ac:spMkLst>
            <pc:docMk/>
            <pc:sldMk cId="935302456" sldId="26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7F324-8C5F-8C40-9D93-9886A5509104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E35E3-20C5-CE40-AA59-6497C2127C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0BA-2ABE-B042-B985-5E0D82FCC980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9E41-344B-8E4D-9B45-2E66F9574F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5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0BA-2ABE-B042-B985-5E0D82FCC980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9E41-344B-8E4D-9B45-2E66F9574F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5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0BA-2ABE-B042-B985-5E0D82FCC980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9E41-344B-8E4D-9B45-2E66F9574F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0BA-2ABE-B042-B985-5E0D82FCC980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9E41-344B-8E4D-9B45-2E66F9574F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0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0BA-2ABE-B042-B985-5E0D82FCC980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9E41-344B-8E4D-9B45-2E66F9574F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1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0BA-2ABE-B042-B985-5E0D82FCC980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9E41-344B-8E4D-9B45-2E66F9574F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9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0BA-2ABE-B042-B985-5E0D82FCC980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9E41-344B-8E4D-9B45-2E66F9574F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1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0BA-2ABE-B042-B985-5E0D82FCC980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9E41-344B-8E4D-9B45-2E66F9574F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55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0BA-2ABE-B042-B985-5E0D82FCC980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9E41-344B-8E4D-9B45-2E66F9574F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2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0BA-2ABE-B042-B985-5E0D82FCC980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9E41-344B-8E4D-9B45-2E66F9574F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9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0BA-2ABE-B042-B985-5E0D82FCC980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9E41-344B-8E4D-9B45-2E66F9574F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1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210BA-2ABE-B042-B985-5E0D82FCC980}" type="datetimeFigureOut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39E41-344B-8E4D-9B45-2E66F9574F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9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704088"/>
            <a:ext cx="6819900" cy="87977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-228600" algn="l">
              <a:buAutoNum type="arabicPeriod"/>
            </a:pPr>
            <a:r>
              <a:rPr lang="en-US" sz="1200" dirty="0">
                <a:latin typeface="Century Gothic" panose="020B0502020202020204" pitchFamily="34" charset="0"/>
              </a:rPr>
              <a:t>The formula d/t is used for calculating __________ and _____________.</a:t>
            </a:r>
          </a:p>
          <a:p>
            <a:pPr marL="228600" indent="-228600" algn="l">
              <a:buAutoNum type="arabicPeriod"/>
            </a:pPr>
            <a:r>
              <a:rPr lang="en-US" sz="1200" dirty="0">
                <a:latin typeface="Century Gothic" panose="020B0502020202020204" pitchFamily="34" charset="0"/>
              </a:rPr>
              <a:t>What is a unit for speed?  ____________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en-US" sz="1200" dirty="0">
                <a:latin typeface="Century Gothic" panose="020B0502020202020204" pitchFamily="34" charset="0"/>
              </a:rPr>
              <a:t>Some students were investigating the speed of a toy car they built. They performed </a:t>
            </a:r>
          </a:p>
          <a:p>
            <a:pPr algn="l"/>
            <a:r>
              <a:rPr lang="en-US" sz="1200" dirty="0">
                <a:latin typeface="Century Gothic" panose="020B0502020202020204" pitchFamily="34" charset="0"/>
              </a:rPr>
              <a:t>     two trials and recorded their data in the table below.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sz="1200" dirty="0">
              <a:latin typeface="Century Gothic" panose="020B0502020202020204" pitchFamily="34" charset="0"/>
            </a:endParaRPr>
          </a:p>
          <a:p>
            <a:pPr algn="l"/>
            <a:r>
              <a:rPr lang="en-US" sz="1200" dirty="0">
                <a:latin typeface="Century Gothic" panose="020B0502020202020204" pitchFamily="34" charset="0"/>
              </a:rPr>
              <a:t>What was the average speed of the toy car during the two trials to the nearest tenth of a</a:t>
            </a:r>
          </a:p>
          <a:p>
            <a:pPr algn="l"/>
            <a:r>
              <a:rPr lang="en-US" sz="1200" dirty="0">
                <a:latin typeface="Century Gothic" panose="020B0502020202020204" pitchFamily="34" charset="0"/>
              </a:rPr>
              <a:t> m/s? Be sure to use the correct place value.  _______________</a:t>
            </a:r>
          </a:p>
          <a:p>
            <a:pPr algn="l"/>
            <a:endParaRPr lang="en-US" sz="1200" dirty="0">
              <a:latin typeface="Century Gothic" panose="020B0502020202020204" pitchFamily="34" charset="0"/>
            </a:endParaRPr>
          </a:p>
          <a:p>
            <a:pPr algn="l"/>
            <a:r>
              <a:rPr lang="en-US" sz="1200" dirty="0">
                <a:latin typeface="Century Gothic" panose="020B0502020202020204" pitchFamily="34" charset="0"/>
              </a:rPr>
              <a:t>4. Which of the following best describes the velocity of an object?</a:t>
            </a:r>
          </a:p>
          <a:p>
            <a:pPr marL="461645" indent="-461645" algn="l"/>
            <a:r>
              <a:rPr lang="en-US" sz="1200" dirty="0">
                <a:latin typeface="Century Gothic" panose="020B0502020202020204" pitchFamily="34" charset="0"/>
              </a:rPr>
              <a:t>    A. 50 m/s</a:t>
            </a:r>
          </a:p>
          <a:p>
            <a:pPr marL="461645" indent="-461645" algn="l"/>
            <a:r>
              <a:rPr lang="en-US" sz="1200" dirty="0">
                <a:latin typeface="Century Gothic" panose="020B0502020202020204" pitchFamily="34" charset="0"/>
              </a:rPr>
              <a:t>    B.  50 m east </a:t>
            </a:r>
          </a:p>
          <a:p>
            <a:pPr marL="461645" indent="-461645" algn="l"/>
            <a:r>
              <a:rPr lang="en-US" sz="1200" dirty="0">
                <a:latin typeface="Century Gothic" panose="020B0502020202020204" pitchFamily="34" charset="0"/>
              </a:rPr>
              <a:t>    C. 50 m/s east </a:t>
            </a:r>
          </a:p>
          <a:p>
            <a:pPr marL="461645" indent="-461645" algn="l"/>
            <a:r>
              <a:rPr lang="en-US" sz="1200" dirty="0">
                <a:latin typeface="Century Gothic" panose="020B0502020202020204" pitchFamily="34" charset="0"/>
              </a:rPr>
              <a:t>    D. 50 m/s</a:t>
            </a:r>
            <a:r>
              <a:rPr lang="en-US" sz="1200" baseline="30000" dirty="0">
                <a:latin typeface="Century Gothic" panose="020B0502020202020204" pitchFamily="34" charset="0"/>
              </a:rPr>
              <a:t>2</a:t>
            </a:r>
          </a:p>
          <a:p>
            <a:pPr marL="461645" indent="-461645" algn="l"/>
            <a:endParaRPr lang="en-US" sz="1200" dirty="0">
              <a:latin typeface="Century Gothic" panose="020B0502020202020204" pitchFamily="34" charset="0"/>
            </a:endParaRPr>
          </a:p>
          <a:p>
            <a:pPr algn="l"/>
            <a:r>
              <a:rPr lang="en-US" sz="1200" dirty="0">
                <a:latin typeface="Century Gothic" panose="020B0502020202020204" pitchFamily="34" charset="0"/>
              </a:rPr>
              <a:t>5. What is the difference between the velocity and the speed of an object?</a:t>
            </a:r>
          </a:p>
          <a:p>
            <a:pPr marL="393700" indent="-393700" algn="l"/>
            <a:r>
              <a:rPr lang="en-US" sz="1200" dirty="0">
                <a:latin typeface="Century Gothic" panose="020B0502020202020204" pitchFamily="34" charset="0"/>
              </a:rPr>
              <a:t>    A. Velocity is the change in distance over time, while speed is the change	   velocity over time. </a:t>
            </a:r>
          </a:p>
          <a:p>
            <a:pPr marL="393700" indent="-385445" algn="l"/>
            <a:r>
              <a:rPr lang="en-US" sz="1200" dirty="0">
                <a:latin typeface="Century Gothic" panose="020B0502020202020204" pitchFamily="34" charset="0"/>
              </a:rPr>
              <a:t>    B.  Velocity has a direction associated with it, while speed has no specific 	     direction. </a:t>
            </a:r>
          </a:p>
          <a:p>
            <a:pPr marL="393700" indent="-385445" algn="l"/>
            <a:r>
              <a:rPr lang="en-US" sz="1200" dirty="0">
                <a:latin typeface="Century Gothic" panose="020B0502020202020204" pitchFamily="34" charset="0"/>
              </a:rPr>
              <a:t>    C. Velocity has no direction associated with it, while speed has a specific 	   direction. </a:t>
            </a:r>
          </a:p>
          <a:p>
            <a:pPr marL="393700" indent="-385445" algn="l"/>
            <a:r>
              <a:rPr lang="en-US" sz="1200" dirty="0">
                <a:latin typeface="Century Gothic" panose="020B0502020202020204" pitchFamily="34" charset="0"/>
              </a:rPr>
              <a:t>    D.  Velocity is the change in speed over time, while speed is the change in 	    distance over time.</a:t>
            </a:r>
          </a:p>
          <a:p>
            <a:pPr marL="461645" indent="-461645" algn="l"/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 algn="l">
              <a:buAutoNum type="arabicPeriod" startAt="6"/>
            </a:pPr>
            <a:r>
              <a:rPr lang="en-US" sz="1200" dirty="0">
                <a:latin typeface="Century Gothic"/>
              </a:rPr>
              <a:t>A golf ball is hit a distance of 300 </a:t>
            </a:r>
            <a:r>
              <a:rPr lang="en-US" sz="1200" dirty="0" err="1">
                <a:latin typeface="Century Gothic"/>
              </a:rPr>
              <a:t>metres</a:t>
            </a:r>
            <a:r>
              <a:rPr lang="en-US" sz="1200" dirty="0">
                <a:latin typeface="Century Gothic"/>
              </a:rPr>
              <a:t> in 10 sec.  What is the speed of the golf ball?</a:t>
            </a:r>
          </a:p>
          <a:p>
            <a:pPr algn="l"/>
            <a:r>
              <a:rPr lang="en-US" sz="1200" dirty="0">
                <a:latin typeface="Century Gothic" panose="020B0502020202020204" pitchFamily="34" charset="0"/>
              </a:rPr>
              <a:t>     ________________</a:t>
            </a:r>
          </a:p>
          <a:p>
            <a:pPr algn="l"/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 algn="l">
              <a:buAutoNum type="arabicPeriod" startAt="7"/>
            </a:pPr>
            <a:r>
              <a:rPr lang="en-US" sz="1200" dirty="0">
                <a:latin typeface="Century Gothic" panose="020B0502020202020204" pitchFamily="34" charset="0"/>
              </a:rPr>
              <a:t>Mr. Smith is traveling from Houston, TX to Dallas, TX.  It takes 4 hours to make the 224</a:t>
            </a:r>
          </a:p>
          <a:p>
            <a:pPr algn="l"/>
            <a:r>
              <a:rPr lang="en-US" sz="1200" dirty="0">
                <a:latin typeface="Century Gothic"/>
              </a:rPr>
              <a:t>  </a:t>
            </a:r>
            <a:r>
              <a:rPr lang="en-US" sz="1200" dirty="0" err="1">
                <a:latin typeface="Century Gothic"/>
              </a:rPr>
              <a:t>kilometre</a:t>
            </a:r>
            <a:r>
              <a:rPr lang="en-US" sz="1200" dirty="0">
                <a:latin typeface="Century Gothic"/>
              </a:rPr>
              <a:t> trip.  What is his velocity? ___________</a:t>
            </a:r>
          </a:p>
          <a:p>
            <a:pPr algn="l"/>
            <a:endParaRPr lang="en-US" sz="1200" dirty="0">
              <a:latin typeface="Century Gothic" panose="020B0502020202020204" pitchFamily="34" charset="0"/>
            </a:endParaRPr>
          </a:p>
          <a:p>
            <a:pPr algn="l"/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 algn="l">
              <a:buAutoNum type="arabicPeriod"/>
            </a:pP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50" y="169525"/>
            <a:ext cx="746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Average Speed Assessment                          Name ______________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57358"/>
              </p:ext>
            </p:extLst>
          </p:nvPr>
        </p:nvGraphicFramePr>
        <p:xfrm>
          <a:off x="1313333" y="1924304"/>
          <a:ext cx="5181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Trial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Trial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Trial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Trial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in (sec)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302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353" y="809028"/>
            <a:ext cx="6703695" cy="53814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entury Gothic" charset="0"/>
                <a:ea typeface="Century Gothic" charset="0"/>
                <a:cs typeface="Century Gothic" charset="0"/>
              </a:rPr>
              <a:t>8. What is the average speed of the object at 8 seconds? _____________</a:t>
            </a:r>
          </a:p>
          <a:p>
            <a:pPr marL="0" indent="0">
              <a:buNone/>
            </a:pP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0" indent="0">
              <a:buNone/>
            </a:pP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0" indent="0">
              <a:buNone/>
            </a:pP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0" indent="0">
              <a:buNone/>
            </a:pP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0" indent="0">
              <a:buNone/>
            </a:pP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0" indent="0">
              <a:buNone/>
            </a:pP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0" indent="0">
              <a:buNone/>
            </a:pP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0" indent="0">
              <a:buNone/>
            </a:pP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228600" indent="-228600">
              <a:buAutoNum type="arabicPeriod" startAt="9"/>
            </a:pPr>
            <a:r>
              <a:rPr lang="en-US" sz="1200" dirty="0">
                <a:latin typeface="Century Gothic" charset="0"/>
                <a:ea typeface="Century Gothic" charset="0"/>
                <a:cs typeface="Century Gothic" charset="0"/>
              </a:rPr>
              <a:t>What are two ways an object can accelerate without speeding up?</a:t>
            </a:r>
          </a:p>
          <a:p>
            <a:pPr marL="0" indent="0">
              <a:buNone/>
            </a:pPr>
            <a:r>
              <a:rPr lang="en-US" sz="1200" dirty="0">
                <a:latin typeface="Century Gothic" charset="0"/>
                <a:ea typeface="Century Gothic" charset="0"/>
                <a:cs typeface="Century Gothic" charset="0"/>
              </a:rPr>
              <a:t>____________________________________________________________________________________</a:t>
            </a:r>
          </a:p>
          <a:p>
            <a:pPr marL="0" indent="0">
              <a:buNone/>
            </a:pPr>
            <a:r>
              <a:rPr lang="en-US" sz="1200" dirty="0">
                <a:latin typeface="Century Gothic" charset="0"/>
                <a:ea typeface="Century Gothic" charset="0"/>
                <a:cs typeface="Century Gothic" charset="0"/>
              </a:rPr>
              <a:t>____________________________________________________________________________________</a:t>
            </a:r>
          </a:p>
          <a:p>
            <a:pPr marL="0" indent="0">
              <a:buNone/>
            </a:pPr>
            <a:r>
              <a:rPr lang="en-US" sz="1200" dirty="0">
                <a:latin typeface="Century Gothic" charset="0"/>
                <a:ea typeface="Century Gothic" charset="0"/>
                <a:cs typeface="Century Gothic" charset="0"/>
              </a:rPr>
              <a:t>____________________________________________________________________________________</a:t>
            </a:r>
          </a:p>
          <a:p>
            <a:pPr marL="0" indent="0">
              <a:buNone/>
            </a:pPr>
            <a:r>
              <a:rPr lang="en-US" sz="1200" dirty="0">
                <a:latin typeface="Century Gothic" charset="0"/>
                <a:ea typeface="Century Gothic" charset="0"/>
                <a:cs typeface="Century Gothic" charset="0"/>
              </a:rPr>
              <a:t>____________________________________________________________________________________</a:t>
            </a:r>
          </a:p>
          <a:p>
            <a:pPr marL="228600" indent="-228600">
              <a:buAutoNum type="arabicPeriod" startAt="10"/>
            </a:pPr>
            <a:r>
              <a:rPr lang="en-US" sz="1200" dirty="0">
                <a:latin typeface="Century Gothic" charset="0"/>
                <a:ea typeface="Century Gothic" charset="0"/>
                <a:cs typeface="Century Gothic" charset="0"/>
              </a:rPr>
              <a:t>Acceleration is measured in ______________ units.</a:t>
            </a:r>
          </a:p>
          <a:p>
            <a:pPr marL="228600" indent="-228600">
              <a:buAutoNum type="arabicPeriod" startAt="10"/>
            </a:pPr>
            <a:r>
              <a:rPr lang="en-US" sz="1200" dirty="0">
                <a:latin typeface="Century Gothic" charset="0"/>
                <a:ea typeface="Century Gothic" charset="0"/>
                <a:cs typeface="Century Gothic" charset="0"/>
              </a:rPr>
              <a:t>Acceleration on a distance time graph shows up as a ________________ line.</a:t>
            </a:r>
          </a:p>
          <a:p>
            <a:pPr marL="228600" indent="-228600">
              <a:buAutoNum type="arabicPeriod" startAt="10"/>
            </a:pPr>
            <a:r>
              <a:rPr lang="en-US" sz="1200" dirty="0">
                <a:latin typeface="Century Gothic" charset="0"/>
                <a:ea typeface="Century Gothic" charset="0"/>
                <a:cs typeface="Century Gothic" charset="0"/>
              </a:rPr>
              <a:t>Speed on a distance time graph shows up as a straight _______________ line.</a:t>
            </a:r>
          </a:p>
          <a:p>
            <a:pPr marL="228600" indent="-228600">
              <a:buAutoNum type="arabicPeriod" startAt="10"/>
            </a:pPr>
            <a:r>
              <a:rPr lang="en-US" sz="1200" dirty="0">
                <a:latin typeface="Century Gothic" charset="0"/>
                <a:ea typeface="Century Gothic" charset="0"/>
                <a:cs typeface="Century Gothic" charset="0"/>
              </a:rPr>
              <a:t>No motion on a distance time graph shows up as a straight __________________ line.</a:t>
            </a:r>
          </a:p>
          <a:p>
            <a:pPr marL="0" indent="0">
              <a:buNone/>
            </a:pPr>
            <a:r>
              <a:rPr lang="en-US" sz="1200" dirty="0">
                <a:latin typeface="Century Gothic" charset="0"/>
                <a:ea typeface="Century Gothic" charset="0"/>
                <a:cs typeface="Century Gothic" charset="0"/>
              </a:rPr>
              <a:t>14.-19.  Give a </a:t>
            </a:r>
            <a:r>
              <a:rPr lang="en-US" sz="1200" u="sng" dirty="0">
                <a:latin typeface="Century Gothic" charset="0"/>
                <a:ea typeface="Century Gothic" charset="0"/>
                <a:cs typeface="Century Gothic" charset="0"/>
              </a:rPr>
              <a:t>definition</a:t>
            </a:r>
            <a:r>
              <a:rPr lang="en-US" sz="1200" dirty="0">
                <a:latin typeface="Century Gothic" charset="0"/>
                <a:ea typeface="Century Gothic" charset="0"/>
                <a:cs typeface="Century Gothic" charset="0"/>
              </a:rPr>
              <a:t> and an </a:t>
            </a:r>
            <a:r>
              <a:rPr lang="en-US" sz="1200" u="sng" dirty="0">
                <a:latin typeface="Century Gothic" charset="0"/>
                <a:ea typeface="Century Gothic" charset="0"/>
                <a:cs typeface="Century Gothic" charset="0"/>
              </a:rPr>
              <a:t>example</a:t>
            </a:r>
            <a:r>
              <a:rPr lang="en-US" sz="1200" dirty="0">
                <a:latin typeface="Century Gothic" charset="0"/>
                <a:ea typeface="Century Gothic" charset="0"/>
                <a:cs typeface="Century Gothic" charset="0"/>
              </a:rPr>
              <a:t> of each word.</a:t>
            </a:r>
            <a:r>
              <a:rPr lang="en-US" sz="1200" dirty="0"/>
              <a:t>						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450" y="169525"/>
            <a:ext cx="746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Average Speed Assessment                          Name ______________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97" y="1346380"/>
            <a:ext cx="2717814" cy="1810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690626"/>
              </p:ext>
            </p:extLst>
          </p:nvPr>
        </p:nvGraphicFramePr>
        <p:xfrm>
          <a:off x="534353" y="6046104"/>
          <a:ext cx="6680263" cy="3027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1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0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Speed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Acceleration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00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053888"/>
            <a:ext cx="6819900" cy="8447921"/>
          </a:xfrm>
        </p:spPr>
        <p:txBody>
          <a:bodyPr>
            <a:normAutofit/>
          </a:bodyPr>
          <a:lstStyle/>
          <a:p>
            <a:pPr marL="228600" indent="-228600" algn="l">
              <a:buAutoNum type="arabicPeriod"/>
            </a:pPr>
            <a:r>
              <a:rPr lang="en-US" sz="1200" dirty="0">
                <a:latin typeface="Century Gothic" panose="020B0502020202020204" pitchFamily="34" charset="0"/>
              </a:rPr>
              <a:t>The formula d/t is used for calculating __________ and _____________.</a:t>
            </a:r>
          </a:p>
          <a:p>
            <a:pPr marL="228600" indent="-228600" algn="l">
              <a:buAutoNum type="arabicPeriod"/>
            </a:pPr>
            <a:r>
              <a:rPr lang="en-US" sz="1200" dirty="0">
                <a:latin typeface="Century Gothic" panose="020B0502020202020204" pitchFamily="34" charset="0"/>
              </a:rPr>
              <a:t>What is the unit for speed?  ____________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en-US" sz="1200" dirty="0">
                <a:latin typeface="Century Gothic" panose="020B0502020202020204" pitchFamily="34" charset="0"/>
              </a:rPr>
              <a:t>Some students were investigating the speed of a toy car they built. They performed </a:t>
            </a:r>
          </a:p>
          <a:p>
            <a:pPr algn="l"/>
            <a:r>
              <a:rPr lang="en-US" sz="1200" dirty="0">
                <a:latin typeface="Century Gothic" panose="020B0502020202020204" pitchFamily="34" charset="0"/>
              </a:rPr>
              <a:t>     two trials and recorded their data in the table below.</a:t>
            </a: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sz="1200" dirty="0">
              <a:latin typeface="Century Gothic" panose="020B0502020202020204" pitchFamily="34" charset="0"/>
            </a:endParaRPr>
          </a:p>
          <a:p>
            <a:pPr algn="l"/>
            <a:r>
              <a:rPr lang="en-US" sz="1200" dirty="0">
                <a:latin typeface="Century Gothic" panose="020B0502020202020204" pitchFamily="34" charset="0"/>
              </a:rPr>
              <a:t>What was the average speed of the toy car during the two trials to the nearest tenth of a</a:t>
            </a:r>
          </a:p>
          <a:p>
            <a:pPr algn="l"/>
            <a:r>
              <a:rPr lang="en-US" sz="1200" dirty="0">
                <a:latin typeface="Century Gothic" panose="020B0502020202020204" pitchFamily="34" charset="0"/>
              </a:rPr>
              <a:t> m/s? Be sure to use the correct place value.  _______________</a:t>
            </a:r>
          </a:p>
          <a:p>
            <a:pPr algn="l"/>
            <a:r>
              <a:rPr lang="en-US" sz="1200" dirty="0">
                <a:latin typeface="Century Gothic" panose="020B0502020202020204" pitchFamily="34" charset="0"/>
              </a:rPr>
              <a:t>4. Which of the following best describes the velocity of an object?</a:t>
            </a:r>
          </a:p>
          <a:p>
            <a:pPr algn="l"/>
            <a:r>
              <a:rPr lang="en-US" sz="1200" dirty="0">
                <a:latin typeface="Century Gothic" panose="020B0502020202020204" pitchFamily="34" charset="0"/>
              </a:rPr>
              <a:t>    A. 50 m/s</a:t>
            </a:r>
          </a:p>
          <a:p>
            <a:pPr algn="l"/>
            <a:r>
              <a:rPr lang="en-US" sz="1200" dirty="0">
                <a:latin typeface="Century Gothic" panose="020B0502020202020204" pitchFamily="34" charset="0"/>
              </a:rPr>
              <a:t>    B.  50 m east </a:t>
            </a:r>
          </a:p>
          <a:p>
            <a:pPr algn="l"/>
            <a:r>
              <a:rPr lang="en-US" sz="1200" dirty="0">
                <a:latin typeface="Century Gothic" panose="020B0502020202020204" pitchFamily="34" charset="0"/>
              </a:rPr>
              <a:t>   </a:t>
            </a:r>
            <a:r>
              <a:rPr lang="en-US" sz="1200" dirty="0">
                <a:solidFill>
                  <a:srgbClr val="FF0000"/>
                </a:solidFill>
                <a:latin typeface="Century Gothic" panose="020B0502020202020204" pitchFamily="34" charset="0"/>
              </a:rPr>
              <a:t> C</a:t>
            </a:r>
            <a:r>
              <a:rPr lang="en-US" sz="1200" dirty="0">
                <a:latin typeface="Century Gothic" panose="020B0502020202020204" pitchFamily="34" charset="0"/>
              </a:rPr>
              <a:t>. 50 m/s east </a:t>
            </a:r>
          </a:p>
          <a:p>
            <a:pPr algn="l"/>
            <a:r>
              <a:rPr lang="en-US" sz="1200" dirty="0">
                <a:latin typeface="Century Gothic" panose="020B0502020202020204" pitchFamily="34" charset="0"/>
              </a:rPr>
              <a:t>    D. 50 m/s2</a:t>
            </a:r>
          </a:p>
          <a:p>
            <a:pPr algn="l"/>
            <a:r>
              <a:rPr lang="en-US" sz="1200" dirty="0">
                <a:latin typeface="Century Gothic" panose="020B0502020202020204" pitchFamily="34" charset="0"/>
              </a:rPr>
              <a:t>5. What is the difference between the velocity and the speed of an object?</a:t>
            </a:r>
          </a:p>
          <a:p>
            <a:pPr algn="l"/>
            <a:r>
              <a:rPr lang="en-US" sz="1200" dirty="0">
                <a:latin typeface="Century Gothic" panose="020B0502020202020204" pitchFamily="34" charset="0"/>
              </a:rPr>
              <a:t>    A. Velocity is the change in distance over time, while speed is the change in                                            velocity over time. </a:t>
            </a:r>
          </a:p>
          <a:p>
            <a:pPr algn="l"/>
            <a:r>
              <a:rPr lang="en-US" sz="1200" dirty="0">
                <a:latin typeface="Century Gothic" panose="020B0502020202020204" pitchFamily="34" charset="0"/>
              </a:rPr>
              <a:t>    </a:t>
            </a:r>
            <a:r>
              <a:rPr lang="en-US" sz="1200" dirty="0">
                <a:solidFill>
                  <a:srgbClr val="FF0000"/>
                </a:solidFill>
                <a:latin typeface="Century Gothic" panose="020B0502020202020204" pitchFamily="34" charset="0"/>
              </a:rPr>
              <a:t>B. </a:t>
            </a:r>
            <a:r>
              <a:rPr lang="en-US" sz="1200" dirty="0">
                <a:latin typeface="Century Gothic" panose="020B0502020202020204" pitchFamily="34" charset="0"/>
              </a:rPr>
              <a:t>Velocity has a direction associated with it, while speed has no specific 	     direction. </a:t>
            </a:r>
          </a:p>
          <a:p>
            <a:pPr algn="l"/>
            <a:r>
              <a:rPr lang="en-US" sz="1200" dirty="0">
                <a:latin typeface="Century Gothic" panose="020B0502020202020204" pitchFamily="34" charset="0"/>
              </a:rPr>
              <a:t>    C .Velocity has no direction associated with it, while speed has a specific 	     direction. </a:t>
            </a:r>
          </a:p>
          <a:p>
            <a:pPr algn="l"/>
            <a:r>
              <a:rPr lang="en-US" sz="1200" dirty="0">
                <a:latin typeface="Century Gothic" panose="020B0502020202020204" pitchFamily="34" charset="0"/>
              </a:rPr>
              <a:t>    D. Velocity is the change in speed over time, while speed is the change in 	    distance over time.</a:t>
            </a:r>
          </a:p>
          <a:p>
            <a:pPr marL="228600" indent="-228600" algn="l">
              <a:buAutoNum type="arabicPeriod" startAt="6"/>
            </a:pPr>
            <a:r>
              <a:rPr lang="en-US" sz="1200" dirty="0">
                <a:latin typeface="Century Gothic" panose="020B0502020202020204" pitchFamily="34" charset="0"/>
              </a:rPr>
              <a:t>A golf ball is hit a distance of 300 yards in 10 sec.  What is the speed of the golf ball?</a:t>
            </a:r>
          </a:p>
          <a:p>
            <a:pPr algn="l"/>
            <a:r>
              <a:rPr lang="en-US" sz="1200" dirty="0">
                <a:latin typeface="Century Gothic" panose="020B0502020202020204" pitchFamily="34" charset="0"/>
              </a:rPr>
              <a:t>     ________________</a:t>
            </a:r>
          </a:p>
          <a:p>
            <a:pPr marL="228600" indent="-228600" algn="l">
              <a:buAutoNum type="arabicPeriod" startAt="7"/>
            </a:pPr>
            <a:r>
              <a:rPr lang="en-US" sz="1200" dirty="0">
                <a:latin typeface="Century Gothic" panose="020B0502020202020204" pitchFamily="34" charset="0"/>
              </a:rPr>
              <a:t>Mr. Smith is traveling from Houston, TX to Dallas, TX.  It takes 4 hours to make the 224</a:t>
            </a:r>
          </a:p>
          <a:p>
            <a:pPr algn="l"/>
            <a:r>
              <a:rPr lang="en-US" sz="1200" dirty="0">
                <a:latin typeface="Century Gothic" panose="020B0502020202020204" pitchFamily="34" charset="0"/>
              </a:rPr>
              <a:t>     mile trip.  What is his velocity? ___________</a:t>
            </a:r>
          </a:p>
          <a:p>
            <a:pPr algn="l"/>
            <a:endParaRPr lang="en-US" sz="1200" dirty="0">
              <a:latin typeface="Century Gothic" panose="020B0502020202020204" pitchFamily="34" charset="0"/>
            </a:endParaRPr>
          </a:p>
          <a:p>
            <a:pPr algn="l"/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 algn="l">
              <a:buAutoNum type="arabicPeriod"/>
            </a:pP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50" y="169525"/>
            <a:ext cx="746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Average Speed Assessment                          Name ______________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9487" y="926825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Speed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21963" y="3728695"/>
            <a:ext cx="809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1.5 m/s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37664" y="1263056"/>
            <a:ext cx="3161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m/s  mph (answers may vary)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024561"/>
              </p:ext>
            </p:extLst>
          </p:nvPr>
        </p:nvGraphicFramePr>
        <p:xfrm>
          <a:off x="1295400" y="2189480"/>
          <a:ext cx="5181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Trial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Trial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Trial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Trial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in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in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in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in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98426" y="7770829"/>
            <a:ext cx="1039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30 yards/s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3072" y="8324311"/>
            <a:ext cx="2513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56 mph North or Northwest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4603" y="931384"/>
            <a:ext cx="844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Velocity</a:t>
            </a:r>
          </a:p>
        </p:txBody>
      </p:sp>
    </p:spTree>
    <p:extLst>
      <p:ext uri="{BB962C8B-B14F-4D97-AF65-F5344CB8AC3E}">
        <p14:creationId xmlns:p14="http://schemas.microsoft.com/office/powerpoint/2010/main" val="508500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353" y="809028"/>
            <a:ext cx="6703695" cy="6381962"/>
          </a:xfrm>
        </p:spPr>
        <p:txBody>
          <a:bodyPr>
            <a:normAutofit/>
          </a:bodyPr>
          <a:lstStyle/>
          <a:p>
            <a:r>
              <a:rPr lang="en-US" sz="1200" dirty="0">
                <a:latin typeface="Century Gothic" charset="0"/>
                <a:ea typeface="Century Gothic" charset="0"/>
                <a:cs typeface="Century Gothic" charset="0"/>
              </a:rPr>
              <a:t>8. What is the average speed of the object at 8 seconds? _____________</a:t>
            </a:r>
          </a:p>
          <a:p>
            <a:pPr marL="0" indent="0">
              <a:buNone/>
            </a:pP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0" indent="0">
              <a:buNone/>
            </a:pP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0" indent="0">
              <a:buNone/>
            </a:pP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0" indent="0">
              <a:buNone/>
            </a:pP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0" indent="0">
              <a:buNone/>
            </a:pP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0" indent="0">
              <a:buNone/>
            </a:pP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0" indent="0">
              <a:buNone/>
            </a:pP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0" indent="0">
              <a:buNone/>
            </a:pPr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228600" indent="-228600">
              <a:buAutoNum type="arabicPeriod" startAt="9"/>
            </a:pPr>
            <a:r>
              <a:rPr lang="en-US" sz="1200" dirty="0">
                <a:latin typeface="Century Gothic" charset="0"/>
                <a:ea typeface="Century Gothic" charset="0"/>
                <a:cs typeface="Century Gothic" charset="0"/>
              </a:rPr>
              <a:t>What are two ways an object can accelerate without speeding up?</a:t>
            </a:r>
          </a:p>
          <a:p>
            <a:pPr marL="0" indent="0">
              <a:buNone/>
            </a:pPr>
            <a:r>
              <a:rPr lang="en-US" sz="1200" dirty="0">
                <a:latin typeface="Century Gothic" charset="0"/>
                <a:ea typeface="Century Gothic" charset="0"/>
                <a:cs typeface="Century Gothic" charset="0"/>
              </a:rPr>
              <a:t>____________________________________________________________________________________</a:t>
            </a:r>
          </a:p>
          <a:p>
            <a:pPr marL="0" indent="0">
              <a:buNone/>
            </a:pPr>
            <a:r>
              <a:rPr lang="en-US" sz="1200" dirty="0">
                <a:latin typeface="Century Gothic" charset="0"/>
                <a:ea typeface="Century Gothic" charset="0"/>
                <a:cs typeface="Century Gothic" charset="0"/>
              </a:rPr>
              <a:t>____________________________________________________________________________________</a:t>
            </a:r>
          </a:p>
          <a:p>
            <a:pPr marL="0" indent="0">
              <a:buNone/>
            </a:pPr>
            <a:r>
              <a:rPr lang="en-US" sz="1200" dirty="0">
                <a:latin typeface="Century Gothic" charset="0"/>
                <a:ea typeface="Century Gothic" charset="0"/>
                <a:cs typeface="Century Gothic" charset="0"/>
              </a:rPr>
              <a:t>____________________________________________________________________________________</a:t>
            </a:r>
          </a:p>
          <a:p>
            <a:pPr marL="0" indent="0">
              <a:buNone/>
            </a:pPr>
            <a:r>
              <a:rPr lang="en-US" sz="1200" dirty="0">
                <a:latin typeface="Century Gothic" charset="0"/>
                <a:ea typeface="Century Gothic" charset="0"/>
                <a:cs typeface="Century Gothic" charset="0"/>
              </a:rPr>
              <a:t>____________________________________________________________________________________</a:t>
            </a:r>
          </a:p>
          <a:p>
            <a:pPr marL="228600" indent="-228600">
              <a:buAutoNum type="arabicPeriod" startAt="10"/>
            </a:pPr>
            <a:r>
              <a:rPr lang="en-US" sz="1200" dirty="0">
                <a:latin typeface="Century Gothic" charset="0"/>
                <a:ea typeface="Century Gothic" charset="0"/>
                <a:cs typeface="Century Gothic" charset="0"/>
              </a:rPr>
              <a:t>Acceleration is measured in ______________ units.</a:t>
            </a:r>
          </a:p>
          <a:p>
            <a:pPr marL="228600" indent="-228600">
              <a:buAutoNum type="arabicPeriod" startAt="10"/>
            </a:pPr>
            <a:r>
              <a:rPr lang="en-US" sz="1200" dirty="0">
                <a:latin typeface="Century Gothic" charset="0"/>
                <a:ea typeface="Century Gothic" charset="0"/>
                <a:cs typeface="Century Gothic" charset="0"/>
              </a:rPr>
              <a:t>Acceleration on a distance time graph shows up as a __________ line.</a:t>
            </a:r>
          </a:p>
          <a:p>
            <a:pPr marL="228600" indent="-228600">
              <a:buAutoNum type="arabicPeriod" startAt="10"/>
            </a:pPr>
            <a:r>
              <a:rPr lang="en-US" sz="1200" dirty="0">
                <a:latin typeface="Century Gothic" charset="0"/>
                <a:ea typeface="Century Gothic" charset="0"/>
                <a:cs typeface="Century Gothic" charset="0"/>
              </a:rPr>
              <a:t>Speed on a distance time graph shows up as a straight __________ line.</a:t>
            </a:r>
          </a:p>
          <a:p>
            <a:pPr marL="228600" indent="-228600">
              <a:buAutoNum type="arabicPeriod" startAt="10"/>
            </a:pPr>
            <a:r>
              <a:rPr lang="en-US" sz="1200" dirty="0">
                <a:latin typeface="Century Gothic" charset="0"/>
                <a:ea typeface="Century Gothic" charset="0"/>
                <a:cs typeface="Century Gothic" charset="0"/>
              </a:rPr>
              <a:t>No motion on a distance time graph shows up as a straight __________ line.</a:t>
            </a:r>
          </a:p>
          <a:p>
            <a:pPr marL="228600" indent="-228600">
              <a:buAutoNum type="arabicPeriod" startAt="10"/>
            </a:pPr>
            <a:r>
              <a:rPr lang="en-US" sz="1200" dirty="0">
                <a:latin typeface="Century Gothic" charset="0"/>
                <a:ea typeface="Century Gothic" charset="0"/>
                <a:cs typeface="Century Gothic" charset="0"/>
              </a:rPr>
              <a:t>14.-19.  Give a </a:t>
            </a:r>
            <a:r>
              <a:rPr lang="en-US" sz="1200" u="sng" dirty="0">
                <a:latin typeface="Century Gothic" charset="0"/>
                <a:ea typeface="Century Gothic" charset="0"/>
                <a:cs typeface="Century Gothic" charset="0"/>
              </a:rPr>
              <a:t>definition</a:t>
            </a:r>
            <a:r>
              <a:rPr lang="en-US" sz="1200" dirty="0">
                <a:latin typeface="Century Gothic" charset="0"/>
                <a:ea typeface="Century Gothic" charset="0"/>
                <a:cs typeface="Century Gothic" charset="0"/>
              </a:rPr>
              <a:t> and an </a:t>
            </a:r>
            <a:r>
              <a:rPr lang="en-US" sz="1200" u="sng" dirty="0">
                <a:latin typeface="Century Gothic" charset="0"/>
                <a:ea typeface="Century Gothic" charset="0"/>
                <a:cs typeface="Century Gothic" charset="0"/>
              </a:rPr>
              <a:t>example</a:t>
            </a:r>
            <a:r>
              <a:rPr lang="en-US" sz="1200" dirty="0">
                <a:latin typeface="Century Gothic" charset="0"/>
                <a:ea typeface="Century Gothic" charset="0"/>
                <a:cs typeface="Century Gothic" charset="0"/>
              </a:rPr>
              <a:t> of each word.      </a:t>
            </a:r>
          </a:p>
          <a:p>
            <a:pPr marL="0" indent="0">
              <a:buNone/>
            </a:pPr>
            <a:r>
              <a:rPr lang="en-US" sz="1200" dirty="0">
                <a:latin typeface="Century Gothic" charset="0"/>
                <a:ea typeface="Century Gothic" charset="0"/>
                <a:cs typeface="Century Gothic" charset="0"/>
              </a:rPr>
              <a:t>						</a:t>
            </a:r>
            <a:r>
              <a:rPr lang="en-US" sz="1200" dirty="0"/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1450" y="169525"/>
            <a:ext cx="746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Average Speed Assessment                          Name ______________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97" y="1346380"/>
            <a:ext cx="2717814" cy="1810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94249" y="741957"/>
            <a:ext cx="757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10 m/s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4178" y="3526828"/>
            <a:ext cx="2886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The object can change direction.</a:t>
            </a:r>
          </a:p>
          <a:p>
            <a:r>
              <a:rPr lang="en-US" sz="1600" dirty="0">
                <a:solidFill>
                  <a:srgbClr val="FF0000"/>
                </a:solidFill>
              </a:rPr>
              <a:t>The object can slow down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99775" y="4619015"/>
            <a:ext cx="571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m/s</a:t>
            </a:r>
            <a:r>
              <a:rPr lang="en-US" sz="1600" baseline="30000" dirty="0">
                <a:solidFill>
                  <a:srgbClr val="FF0000"/>
                </a:solidFill>
              </a:rPr>
              <a:t>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84043" y="4904015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curved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4186" y="5174186"/>
            <a:ext cx="891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diagonal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26546" y="5477645"/>
            <a:ext cx="1022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horizontal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936271"/>
              </p:ext>
            </p:extLst>
          </p:nvPr>
        </p:nvGraphicFramePr>
        <p:xfrm>
          <a:off x="397828" y="6374374"/>
          <a:ext cx="6953948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0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6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6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Speed</a:t>
                      </a:r>
                      <a:r>
                        <a:rPr lang="en-US" baseline="0" dirty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 </a:t>
                      </a:r>
                      <a:endParaRPr lang="en-US" dirty="0"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Acceleration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FF0000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Change</a:t>
                      </a:r>
                      <a:r>
                        <a:rPr lang="en-US" sz="1200" baseline="0" dirty="0">
                          <a:solidFill>
                            <a:srgbClr val="FF0000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 in distance over a specific amount of time.</a:t>
                      </a:r>
                    </a:p>
                    <a:p>
                      <a:pPr algn="l"/>
                      <a:endParaRPr lang="en-US" sz="1200" baseline="0" dirty="0">
                        <a:solidFill>
                          <a:srgbClr val="FF0000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  <a:p>
                      <a:pPr algn="l"/>
                      <a:endParaRPr lang="en-US" sz="1200" dirty="0">
                        <a:solidFill>
                          <a:srgbClr val="FF0000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  <a:p>
                      <a:pPr algn="l"/>
                      <a:r>
                        <a:rPr lang="en-US" sz="1200" dirty="0">
                          <a:solidFill>
                            <a:srgbClr val="FF0000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A car moving at 60 mph.</a:t>
                      </a:r>
                    </a:p>
                    <a:p>
                      <a:pPr algn="ctr"/>
                      <a:endParaRPr lang="en-US" sz="1200" dirty="0">
                        <a:solidFill>
                          <a:srgbClr val="FF0000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  <a:p>
                      <a:pPr algn="ctr"/>
                      <a:endParaRPr lang="en-US" sz="1200" dirty="0">
                        <a:solidFill>
                          <a:srgbClr val="FF0000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  <a:p>
                      <a:pPr algn="ctr"/>
                      <a:endParaRPr lang="en-US" sz="1200" dirty="0">
                        <a:solidFill>
                          <a:srgbClr val="FF0000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  <a:p>
                      <a:pPr algn="ctr"/>
                      <a:endParaRPr lang="en-US" sz="1200" dirty="0">
                        <a:solidFill>
                          <a:srgbClr val="FF0000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  <a:p>
                      <a:pPr algn="ctr"/>
                      <a:endParaRPr lang="en-US" sz="1200" dirty="0">
                        <a:solidFill>
                          <a:srgbClr val="FF0000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  <a:p>
                      <a:pPr algn="ctr"/>
                      <a:endParaRPr lang="en-US" sz="1200" dirty="0">
                        <a:solidFill>
                          <a:srgbClr val="FF0000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Change</a:t>
                      </a:r>
                      <a:r>
                        <a:rPr lang="en-US" sz="1200" baseline="0" dirty="0">
                          <a:solidFill>
                            <a:srgbClr val="FF0000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 in distance over a specific amount of time (speed) plus direction.</a:t>
                      </a:r>
                    </a:p>
                    <a:p>
                      <a:pPr algn="l"/>
                      <a:endParaRPr lang="en-US" sz="1200" baseline="0" dirty="0">
                        <a:solidFill>
                          <a:srgbClr val="FF0000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  <a:p>
                      <a:pPr algn="l"/>
                      <a:endParaRPr lang="en-US" sz="1200" baseline="0" dirty="0">
                        <a:solidFill>
                          <a:srgbClr val="FF0000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  <a:p>
                      <a:pPr algn="l"/>
                      <a:endParaRPr lang="en-US" sz="1200" baseline="0" dirty="0">
                        <a:solidFill>
                          <a:srgbClr val="FF0000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  <a:p>
                      <a:pPr algn="l"/>
                      <a:r>
                        <a:rPr lang="en-US" sz="1200" baseline="0" dirty="0">
                          <a:solidFill>
                            <a:srgbClr val="FF0000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A car moving at 60 mph east.</a:t>
                      </a:r>
                      <a:endParaRPr lang="en-US" sz="1200" dirty="0">
                        <a:solidFill>
                          <a:srgbClr val="FF0000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FF0000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The change in velocity over a specific amount of time.  Includes speeding up, slowing down or changing direction.  </a:t>
                      </a:r>
                    </a:p>
                    <a:p>
                      <a:pPr algn="l"/>
                      <a:endParaRPr lang="en-US" sz="1200" dirty="0">
                        <a:solidFill>
                          <a:srgbClr val="FF0000"/>
                        </a:solidFill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  <a:p>
                      <a:pPr algn="l"/>
                      <a:r>
                        <a:rPr lang="en-US" sz="1200" dirty="0">
                          <a:solidFill>
                            <a:srgbClr val="FF0000"/>
                          </a:solidFill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A car accelerating at 60 m/s/s.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25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353" y="749300"/>
            <a:ext cx="6703695" cy="6381962"/>
          </a:xfrm>
        </p:spPr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sz="1200" dirty="0">
                <a:latin typeface="Century Gothic" panose="020B0502020202020204" pitchFamily="34" charset="0"/>
              </a:rPr>
              <a:t>The formula d/t is used for calculating __________ and _____________.</a:t>
            </a:r>
          </a:p>
          <a:p>
            <a:pPr marL="0" indent="0">
              <a:buNone/>
            </a:pPr>
            <a:r>
              <a:rPr lang="en-US" sz="1200" dirty="0">
                <a:latin typeface="Century Gothic" panose="020B0502020202020204" pitchFamily="34" charset="0"/>
              </a:rPr>
              <a:t>     A.  Speed and acceleration</a:t>
            </a:r>
          </a:p>
          <a:p>
            <a:pPr marL="0" indent="0">
              <a:buNone/>
            </a:pPr>
            <a:r>
              <a:rPr lang="en-US" sz="1200" dirty="0">
                <a:latin typeface="Century Gothic" panose="020B0502020202020204" pitchFamily="34" charset="0"/>
              </a:rPr>
              <a:t>     B.   Speed and average speed</a:t>
            </a:r>
          </a:p>
          <a:p>
            <a:pPr marL="0" indent="0">
              <a:buNone/>
            </a:pPr>
            <a:r>
              <a:rPr lang="en-US" sz="1200" dirty="0">
                <a:latin typeface="Century Gothic" panose="020B0502020202020204" pitchFamily="34" charset="0"/>
              </a:rPr>
              <a:t>     C.  Speed and velocity</a:t>
            </a:r>
            <a:br>
              <a:rPr lang="en-US" sz="1200" dirty="0">
                <a:latin typeface="Century Gothic" panose="020B0502020202020204" pitchFamily="34" charset="0"/>
              </a:rPr>
            </a:br>
            <a:endParaRPr lang="en-US" sz="12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Century Gothic" panose="020B0502020202020204" pitchFamily="34" charset="0"/>
              </a:rPr>
              <a:t>2.  What is the unit for speed?  ____________</a:t>
            </a:r>
          </a:p>
          <a:p>
            <a:pPr marL="117475" indent="-117475">
              <a:buNone/>
            </a:pPr>
            <a:r>
              <a:rPr lang="en-US" sz="1200" dirty="0">
                <a:latin typeface="Century Gothic" panose="020B0502020202020204" pitchFamily="34" charset="0"/>
              </a:rPr>
              <a:t>	    A.  m/s</a:t>
            </a:r>
            <a:r>
              <a:rPr lang="en-US" sz="1200" baseline="30000" dirty="0">
                <a:latin typeface="Century Gothic" panose="020B0502020202020204" pitchFamily="34" charset="0"/>
              </a:rPr>
              <a:t>2</a:t>
            </a:r>
          </a:p>
          <a:p>
            <a:pPr marL="117475" indent="-117475">
              <a:buNone/>
            </a:pPr>
            <a:r>
              <a:rPr lang="en-US" sz="1200" baseline="30000" dirty="0">
                <a:latin typeface="Century Gothic" panose="020B0502020202020204" pitchFamily="34" charset="0"/>
              </a:rPr>
              <a:t>	      </a:t>
            </a:r>
            <a:r>
              <a:rPr lang="en-US" sz="1200" dirty="0">
                <a:latin typeface="Century Gothic" panose="020B0502020202020204" pitchFamily="34" charset="0"/>
              </a:rPr>
              <a:t>B.   m/s</a:t>
            </a:r>
          </a:p>
          <a:p>
            <a:pPr marL="117475" indent="-117475">
              <a:buNone/>
            </a:pPr>
            <a:r>
              <a:rPr lang="en-US" sz="1200" dirty="0">
                <a:latin typeface="Century Gothic" panose="020B0502020202020204" pitchFamily="34" charset="0"/>
              </a:rPr>
              <a:t> 	    C.  d/t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450" y="169525"/>
            <a:ext cx="746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Average Speed Assessment Modified    Name __________________</a:t>
            </a:r>
          </a:p>
        </p:txBody>
      </p:sp>
      <p:sp>
        <p:nvSpPr>
          <p:cNvPr id="5" name="Rectangle 4"/>
          <p:cNvSpPr/>
          <p:nvPr/>
        </p:nvSpPr>
        <p:spPr>
          <a:xfrm>
            <a:off x="534353" y="3232150"/>
            <a:ext cx="656013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3.  Which of the following best describes the velocity of an object?</a:t>
            </a:r>
          </a:p>
          <a:p>
            <a:pPr marL="234950" indent="-234950"/>
            <a:endParaRPr lang="en-US" sz="1200" dirty="0">
              <a:latin typeface="Century Gothic" panose="020B0502020202020204" pitchFamily="34" charset="0"/>
            </a:endParaRPr>
          </a:p>
          <a:p>
            <a:pPr marL="234950" indent="-234950"/>
            <a:r>
              <a:rPr lang="en-US" sz="1200" dirty="0">
                <a:latin typeface="Century Gothic" panose="020B0502020202020204" pitchFamily="34" charset="0"/>
              </a:rPr>
              <a:t>	 A. 50 m/s</a:t>
            </a:r>
          </a:p>
          <a:p>
            <a:pPr marL="234950" indent="-234950"/>
            <a:endParaRPr lang="en-US" sz="1200" dirty="0">
              <a:latin typeface="Century Gothic" panose="020B0502020202020204" pitchFamily="34" charset="0"/>
            </a:endParaRPr>
          </a:p>
          <a:p>
            <a:pPr marL="234950" indent="-234950"/>
            <a:r>
              <a:rPr lang="en-US" sz="1200" dirty="0">
                <a:latin typeface="Century Gothic" panose="020B0502020202020204" pitchFamily="34" charset="0"/>
              </a:rPr>
              <a:t>	 B.  50 m east </a:t>
            </a:r>
          </a:p>
          <a:p>
            <a:pPr marL="234950" indent="-234950"/>
            <a:endParaRPr lang="en-US" sz="1200" dirty="0">
              <a:latin typeface="Century Gothic" panose="020B0502020202020204" pitchFamily="34" charset="0"/>
            </a:endParaRPr>
          </a:p>
          <a:p>
            <a:pPr marL="234950" indent="-234950"/>
            <a:r>
              <a:rPr lang="en-US" sz="1200" dirty="0">
                <a:latin typeface="Century Gothic" panose="020B0502020202020204" pitchFamily="34" charset="0"/>
              </a:rPr>
              <a:t>	 C. 50 m/s east 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	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4.  What is the difference between the velocity and the speed of an object?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pPr marL="288925" indent="-288925"/>
            <a:r>
              <a:rPr lang="en-US" sz="1200" dirty="0">
                <a:latin typeface="Century Gothic" panose="020B0502020202020204" pitchFamily="34" charset="0"/>
              </a:rPr>
              <a:t>	A. Velocity is the change in distance over time, while speed is the velocity over        </a:t>
            </a:r>
          </a:p>
          <a:p>
            <a:pPr marL="288925" indent="-288925"/>
            <a:r>
              <a:rPr lang="en-US" sz="1200" dirty="0">
                <a:latin typeface="Century Gothic" panose="020B0502020202020204" pitchFamily="34" charset="0"/>
              </a:rPr>
              <a:t>            time.  </a:t>
            </a:r>
          </a:p>
          <a:p>
            <a:pPr marL="288925" indent="-288925"/>
            <a:endParaRPr lang="en-US" sz="1200" dirty="0">
              <a:latin typeface="Century Gothic" panose="020B0502020202020204" pitchFamily="34" charset="0"/>
            </a:endParaRPr>
          </a:p>
          <a:p>
            <a:pPr marL="288925" indent="-288925"/>
            <a:r>
              <a:rPr lang="en-US" sz="1200" dirty="0">
                <a:latin typeface="Century Gothic" panose="020B0502020202020204" pitchFamily="34" charset="0"/>
              </a:rPr>
              <a:t>	B. Velocity has a direction associated with it, while speed has no specific </a:t>
            </a:r>
          </a:p>
          <a:p>
            <a:pPr marL="288925" indent="-288925"/>
            <a:r>
              <a:rPr lang="en-US" sz="1200" dirty="0">
                <a:latin typeface="Century Gothic" panose="020B0502020202020204" pitchFamily="34" charset="0"/>
              </a:rPr>
              <a:t>           direction.</a:t>
            </a:r>
          </a:p>
          <a:p>
            <a:pPr marL="288925" indent="-288925"/>
            <a:r>
              <a:rPr lang="en-US" sz="1200" dirty="0">
                <a:latin typeface="Century Gothic" panose="020B0502020202020204" pitchFamily="34" charset="0"/>
              </a:rPr>
              <a:t> </a:t>
            </a:r>
          </a:p>
          <a:p>
            <a:pPr marL="288925" indent="-288925"/>
            <a:r>
              <a:rPr lang="en-US" sz="1200" dirty="0">
                <a:latin typeface="Century Gothic" panose="020B0502020202020204" pitchFamily="34" charset="0"/>
              </a:rPr>
              <a:t>	C.  Velocity is the change in speed over time, while speed is the change   </a:t>
            </a:r>
          </a:p>
          <a:p>
            <a:pPr marL="288925" indent="-288925"/>
            <a:r>
              <a:rPr lang="en-US" sz="1200" dirty="0">
                <a:latin typeface="Century Gothic" panose="020B0502020202020204" pitchFamily="34" charset="0"/>
              </a:rPr>
              <a:t>             in distance over time.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5.  Acceleration is measured in ______________ units.</a:t>
            </a:r>
          </a:p>
          <a:p>
            <a:pPr marL="228600" indent="-228600">
              <a:buAutoNum type="arabicPeriod" startAt="10"/>
            </a:pPr>
            <a:endParaRPr lang="en-US" sz="1200" dirty="0">
              <a:latin typeface="Century Gothic" panose="020B0502020202020204" pitchFamily="34" charset="0"/>
            </a:endParaRPr>
          </a:p>
          <a:p>
            <a:pPr marL="288925" indent="-288925"/>
            <a:r>
              <a:rPr lang="en-US" sz="1200" dirty="0">
                <a:latin typeface="Century Gothic" panose="020B0502020202020204" pitchFamily="34" charset="0"/>
              </a:rPr>
              <a:t>	A.  m/s</a:t>
            </a:r>
            <a:r>
              <a:rPr lang="en-US" sz="1200" baseline="30000" dirty="0">
                <a:latin typeface="Century Gothic" panose="020B0502020202020204" pitchFamily="34" charset="0"/>
              </a:rPr>
              <a:t>2</a:t>
            </a:r>
          </a:p>
          <a:p>
            <a:pPr marL="288925" indent="-288925"/>
            <a:endParaRPr lang="en-US" sz="1200" dirty="0">
              <a:latin typeface="Century Gothic" panose="020B0502020202020204" pitchFamily="34" charset="0"/>
            </a:endParaRPr>
          </a:p>
          <a:p>
            <a:pPr marL="288925" indent="-288925"/>
            <a:r>
              <a:rPr lang="en-US" sz="1200" dirty="0">
                <a:latin typeface="Century Gothic" panose="020B0502020202020204" pitchFamily="34" charset="0"/>
              </a:rPr>
              <a:t>	B.  m/s</a:t>
            </a:r>
          </a:p>
          <a:p>
            <a:pPr marL="288925" indent="-288925"/>
            <a:endParaRPr lang="en-US" sz="1200" dirty="0">
              <a:latin typeface="Century Gothic" panose="020B0502020202020204" pitchFamily="34" charset="0"/>
            </a:endParaRPr>
          </a:p>
          <a:p>
            <a:pPr marL="288925" indent="-288925"/>
            <a:r>
              <a:rPr lang="en-US" sz="1200" dirty="0">
                <a:latin typeface="Century Gothic" panose="020B0502020202020204" pitchFamily="34" charset="0"/>
              </a:rPr>
              <a:t>	C.  Mph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6.  Acceleration on a distance time graph shows up as a __________ line.</a:t>
            </a:r>
          </a:p>
          <a:p>
            <a:pPr marL="228600" indent="-228600">
              <a:buAutoNum type="arabicPeriod" startAt="10"/>
            </a:pPr>
            <a:endParaRPr lang="en-US" sz="1200" dirty="0">
              <a:latin typeface="Century Gothic" panose="020B0502020202020204" pitchFamily="34" charset="0"/>
            </a:endParaRPr>
          </a:p>
          <a:p>
            <a:pPr marL="288925"/>
            <a:r>
              <a:rPr lang="en-US" sz="1200" dirty="0">
                <a:latin typeface="Century Gothic" panose="020B0502020202020204" pitchFamily="34" charset="0"/>
              </a:rPr>
              <a:t>A.  Straight diagonal</a:t>
            </a:r>
          </a:p>
          <a:p>
            <a:pPr marL="288925"/>
            <a:endParaRPr lang="en-US" sz="1200" dirty="0">
              <a:latin typeface="Century Gothic" panose="020B0502020202020204" pitchFamily="34" charset="0"/>
            </a:endParaRPr>
          </a:p>
          <a:p>
            <a:pPr marL="288925"/>
            <a:r>
              <a:rPr lang="en-US" sz="1200" dirty="0">
                <a:latin typeface="Century Gothic" panose="020B0502020202020204" pitchFamily="34" charset="0"/>
              </a:rPr>
              <a:t>B.  Straight horizontal</a:t>
            </a:r>
          </a:p>
          <a:p>
            <a:pPr marL="288925"/>
            <a:endParaRPr lang="en-US" sz="1200" dirty="0">
              <a:latin typeface="Century Gothic" panose="020B0502020202020204" pitchFamily="34" charset="0"/>
            </a:endParaRPr>
          </a:p>
          <a:p>
            <a:pPr marL="288925"/>
            <a:r>
              <a:rPr lang="en-US" sz="1200" dirty="0">
                <a:latin typeface="Century Gothic" panose="020B0502020202020204" pitchFamily="34" charset="0"/>
              </a:rPr>
              <a:t>C.  Curved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>
              <a:buAutoNum type="arabicPeriod" startAt="10"/>
            </a:pPr>
            <a:endParaRPr lang="en-US" sz="1200" dirty="0">
              <a:latin typeface="Century Gothic" panose="020B0502020202020204" pitchFamily="34" charset="0"/>
            </a:endParaRPr>
          </a:p>
          <a:p>
            <a:endParaRPr lang="en-US" sz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31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353" y="848783"/>
            <a:ext cx="6703695" cy="8651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Century Gothic" panose="020B0502020202020204" pitchFamily="34" charset="0"/>
              </a:rPr>
              <a:t>7.  Speed on a distance time graph shows up as a straight __________ line.</a:t>
            </a:r>
          </a:p>
          <a:p>
            <a:pPr marL="234950" indent="-234950">
              <a:buNone/>
            </a:pPr>
            <a:r>
              <a:rPr lang="en-US" sz="1200" dirty="0">
                <a:latin typeface="Century Gothic" panose="020B0502020202020204" pitchFamily="34" charset="0"/>
              </a:rPr>
              <a:t>	A.  Straight diagonal 	</a:t>
            </a:r>
          </a:p>
          <a:p>
            <a:pPr marL="234950" indent="-234950">
              <a:buNone/>
            </a:pPr>
            <a:r>
              <a:rPr lang="en-US" sz="1200" dirty="0">
                <a:latin typeface="Century Gothic" panose="020B0502020202020204" pitchFamily="34" charset="0"/>
              </a:rPr>
              <a:t>	B.  Straight horizontal</a:t>
            </a:r>
          </a:p>
          <a:p>
            <a:pPr marL="234950" indent="-234950">
              <a:buNone/>
            </a:pPr>
            <a:r>
              <a:rPr lang="en-US" sz="1200" dirty="0">
                <a:latin typeface="Century Gothic" panose="020B0502020202020204" pitchFamily="34" charset="0"/>
              </a:rPr>
              <a:t>	C. Straight vertical</a:t>
            </a:r>
          </a:p>
          <a:p>
            <a:pPr marL="388620" lvl="1" indent="0">
              <a:buNone/>
            </a:pPr>
            <a:endParaRPr lang="en-US" sz="86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Century Gothic" panose="020B0502020202020204" pitchFamily="34" charset="0"/>
              </a:rPr>
              <a:t>8.  No motion on a distance time graph shows up as a straight __________ line.</a:t>
            </a:r>
          </a:p>
          <a:p>
            <a:pPr marL="234950" indent="-234950">
              <a:buNone/>
            </a:pPr>
            <a:r>
              <a:rPr lang="en-US" sz="1200" dirty="0">
                <a:latin typeface="Century Gothic" panose="020B0502020202020204" pitchFamily="34" charset="0"/>
              </a:rPr>
              <a:t>	A.  Straight diagonal 	</a:t>
            </a:r>
          </a:p>
          <a:p>
            <a:pPr marL="234950" indent="-234950">
              <a:buNone/>
            </a:pPr>
            <a:r>
              <a:rPr lang="en-US" sz="1200" dirty="0">
                <a:latin typeface="Century Gothic" panose="020B0502020202020204" pitchFamily="34" charset="0"/>
              </a:rPr>
              <a:t>	B.  Straight horizontal</a:t>
            </a:r>
          </a:p>
          <a:p>
            <a:pPr marL="234950" indent="-234950">
              <a:buNone/>
            </a:pPr>
            <a:r>
              <a:rPr lang="en-US" sz="1200" dirty="0">
                <a:latin typeface="Century Gothic" panose="020B0502020202020204" pitchFamily="34" charset="0"/>
              </a:rPr>
              <a:t>	C. Straight vertical</a:t>
            </a:r>
          </a:p>
          <a:p>
            <a:pPr marL="0" indent="0">
              <a:buNone/>
            </a:pPr>
            <a:r>
              <a:rPr lang="en-US" sz="1200" dirty="0">
                <a:latin typeface="Century Gothic" panose="020B0502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Century Gothic" panose="020B0502020202020204" pitchFamily="34" charset="0"/>
              </a:rPr>
              <a:t>9.  Some students were investigating the speed of a toy car they built. They</a:t>
            </a:r>
          </a:p>
          <a:p>
            <a:pPr marL="0" indent="0">
              <a:buNone/>
            </a:pPr>
            <a:r>
              <a:rPr lang="en-US" sz="1200" dirty="0">
                <a:latin typeface="Century Gothic" panose="020B0502020202020204" pitchFamily="34" charset="0"/>
              </a:rPr>
              <a:t>     performed two trials and recorded their data in the table below.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endParaRPr lang="en-US" sz="13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300" dirty="0">
              <a:latin typeface="Century Gothic" panose="020B0502020202020204" pitchFamily="34" charset="0"/>
            </a:endParaRPr>
          </a:p>
          <a:p>
            <a:pPr marL="228600" indent="-228600">
              <a:buFont typeface="Arial" panose="020B0604020202020204" pitchFamily="34" charset="0"/>
              <a:buAutoNum type="arabicPeriod"/>
            </a:pPr>
            <a:endParaRPr lang="en-US" sz="1300" dirty="0">
              <a:latin typeface="Century Gothic" panose="020B0502020202020204" pitchFamily="34" charset="0"/>
            </a:endParaRPr>
          </a:p>
          <a:p>
            <a:pPr marL="228600" indent="-228600">
              <a:buFont typeface="Arial" panose="020B0604020202020204" pitchFamily="34" charset="0"/>
              <a:buAutoNum type="arabicPeriod"/>
            </a:pPr>
            <a:endParaRPr lang="en-US" sz="1300" dirty="0">
              <a:latin typeface="Century Gothic" panose="020B0502020202020204" pitchFamily="34" charset="0"/>
            </a:endParaRPr>
          </a:p>
          <a:p>
            <a:pPr marL="228600" indent="-228600">
              <a:buFont typeface="Arial" panose="020B0604020202020204" pitchFamily="34" charset="0"/>
              <a:buAutoNum type="arabicPeriod"/>
            </a:pPr>
            <a:endParaRPr lang="en-US" sz="13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300" dirty="0">
                <a:latin typeface="Century Gothic" panose="020B0502020202020204" pitchFamily="34" charset="0"/>
              </a:rPr>
              <a:t> </a:t>
            </a:r>
            <a:r>
              <a:rPr lang="en-US" sz="1200" dirty="0">
                <a:latin typeface="Century Gothic" panose="020B0502020202020204" pitchFamily="34" charset="0"/>
              </a:rPr>
              <a:t>What was the </a:t>
            </a:r>
            <a:r>
              <a:rPr lang="en-US" sz="1200" u="sng" dirty="0">
                <a:latin typeface="Century Gothic" panose="020B0502020202020204" pitchFamily="34" charset="0"/>
              </a:rPr>
              <a:t>average speed </a:t>
            </a:r>
            <a:r>
              <a:rPr lang="en-US" sz="1200" dirty="0">
                <a:latin typeface="Century Gothic" panose="020B0502020202020204" pitchFamily="34" charset="0"/>
              </a:rPr>
              <a:t>of the toy car during the two trials to the nearest</a:t>
            </a:r>
          </a:p>
          <a:p>
            <a:pPr marL="0" indent="0">
              <a:buNone/>
            </a:pPr>
            <a:r>
              <a:rPr lang="en-US" sz="1200" dirty="0">
                <a:latin typeface="Century Gothic" panose="020B0502020202020204" pitchFamily="34" charset="0"/>
              </a:rPr>
              <a:t> tenth of a m/s? Be sure to use the correct place value.  _______________</a:t>
            </a:r>
          </a:p>
          <a:p>
            <a:pPr marL="0" indent="0">
              <a:buNone/>
            </a:pPr>
            <a:endParaRPr lang="en-US" sz="1300" dirty="0">
              <a:latin typeface="Century Gothic" panose="020B0502020202020204" pitchFamily="34" charset="0"/>
            </a:endParaRPr>
          </a:p>
          <a:p>
            <a:pPr marL="228600" indent="-228600">
              <a:buAutoNum type="arabicPeriod" startAt="10"/>
            </a:pPr>
            <a:r>
              <a:rPr lang="en-US" sz="1200" dirty="0">
                <a:latin typeface="Century Gothic" panose="020B0502020202020204" pitchFamily="34" charset="0"/>
              </a:rPr>
              <a:t>A golf ball is hit a distance of 300 yards in 10 sec.  What is the </a:t>
            </a:r>
            <a:r>
              <a:rPr lang="en-US" sz="1200" u="sng" dirty="0">
                <a:latin typeface="Century Gothic" panose="020B0502020202020204" pitchFamily="34" charset="0"/>
              </a:rPr>
              <a:t>speed</a:t>
            </a:r>
            <a:r>
              <a:rPr lang="en-US" sz="1200" dirty="0">
                <a:latin typeface="Century Gothic" panose="020B0502020202020204" pitchFamily="34" charset="0"/>
              </a:rPr>
              <a:t> of the golf ball?</a:t>
            </a:r>
          </a:p>
          <a:p>
            <a:pPr marL="228600" indent="-228600">
              <a:buNone/>
            </a:pPr>
            <a:r>
              <a:rPr lang="en-US" sz="1200" dirty="0">
                <a:latin typeface="Century Gothic" panose="020B0502020202020204" pitchFamily="34" charset="0"/>
              </a:rPr>
              <a:t>     ________________</a:t>
            </a:r>
          </a:p>
          <a:p>
            <a:pPr marL="0" indent="0">
              <a:buNone/>
            </a:pPr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>
              <a:buAutoNum type="arabicPeriod" startAt="11"/>
            </a:pPr>
            <a:r>
              <a:rPr lang="en-US" sz="1200" dirty="0">
                <a:latin typeface="Century Gothic" panose="020B0502020202020204" pitchFamily="34" charset="0"/>
              </a:rPr>
              <a:t>Mr. Smith is traveling from Houston, TX to Dallas, TX.  It takes 4 hours to make the 224 </a:t>
            </a:r>
          </a:p>
          <a:p>
            <a:pPr marL="228600" indent="-228600">
              <a:buNone/>
            </a:pPr>
            <a:r>
              <a:rPr lang="en-US" sz="1200" dirty="0">
                <a:latin typeface="Century Gothic" panose="020B0502020202020204" pitchFamily="34" charset="0"/>
              </a:rPr>
              <a:t>     mile trip.  What is his </a:t>
            </a:r>
            <a:r>
              <a:rPr lang="en-US" sz="1200" u="sng" dirty="0">
                <a:latin typeface="Century Gothic" panose="020B0502020202020204" pitchFamily="34" charset="0"/>
              </a:rPr>
              <a:t>velocity</a:t>
            </a:r>
            <a:r>
              <a:rPr lang="en-US" sz="1200" dirty="0">
                <a:latin typeface="Century Gothic" panose="020B0502020202020204" pitchFamily="34" charset="0"/>
              </a:rPr>
              <a:t>? ___________</a:t>
            </a:r>
          </a:p>
          <a:p>
            <a:pPr marL="0" indent="0">
              <a:buNone/>
            </a:pPr>
            <a:endParaRPr lang="en-US" sz="1200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1450" y="169525"/>
            <a:ext cx="746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Average Speed Assessment Modified             Name _____________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523045"/>
              </p:ext>
            </p:extLst>
          </p:nvPr>
        </p:nvGraphicFramePr>
        <p:xfrm>
          <a:off x="1069769" y="4168899"/>
          <a:ext cx="5181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Trial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Trial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Trial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Trial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Distance in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in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in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in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639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6FD868-F10C-4FA8-ABFC-FC237E98199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C8E6094-5B3D-4923-8249-2D1B5CD53A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F21C0D-F30D-4877-B31C-C67079AC5FF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682</TotalTime>
  <Words>778</Words>
  <Application>Microsoft Office PowerPoint</Application>
  <PresentationFormat>Custom</PresentationFormat>
  <Paragraphs>249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Kesler</dc:creator>
  <cp:lastModifiedBy>Chris Kesler</cp:lastModifiedBy>
  <cp:revision>132</cp:revision>
  <cp:lastPrinted>2016-03-11T16:43:52Z</cp:lastPrinted>
  <dcterms:created xsi:type="dcterms:W3CDTF">2016-01-06T14:51:15Z</dcterms:created>
  <dcterms:modified xsi:type="dcterms:W3CDTF">2021-07-18T12:15:08Z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xd_ProgID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bool>false</vt:bool>
  </property>
</Properties>
</file>