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rawings/drawing2.xml" ContentType="application/vnd.openxmlformats-officedocument.drawingml.chartshapes+xml"/>
  <Override PartName="/ppt/drawings/drawing3.xml" ContentType="application/vnd.openxmlformats-officedocument.drawingml.chartshapes+xml"/>
  <Override PartName="/ppt/drawings/drawing1.xml" ContentType="application/vnd.openxmlformats-officedocument.drawingml.chartshap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hart5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3" r:id="rId2"/>
    <p:sldId id="264" r:id="rId3"/>
    <p:sldId id="265" r:id="rId4"/>
    <p:sldId id="266" r:id="rId5"/>
    <p:sldId id="267" r:id="rId6"/>
    <p:sldId id="268" r:id="rId7"/>
    <p:sldId id="271" r:id="rId8"/>
    <p:sldId id="272" r:id="rId9"/>
    <p:sldId id="273" r:id="rId10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FFA5E-518C-498D-8686-7563AF66C687}" v="4" dt="2019-11-10T22:22:26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1" autoAdjust="0"/>
    <p:restoredTop sz="95122"/>
  </p:normalViewPr>
  <p:slideViewPr>
    <p:cSldViewPr snapToGrid="0" snapToObjects="1">
      <p:cViewPr varScale="1">
        <p:scale>
          <a:sx n="56" d="100"/>
          <a:sy n="56" d="100"/>
        </p:scale>
        <p:origin x="2578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C1FFA5E-518C-498D-8686-7563AF66C687}"/>
    <pc:docChg chg="modSld">
      <pc:chgData name="" userId="" providerId="" clId="Web-{3C1FFA5E-518C-498D-8686-7563AF66C687}" dt="2019-11-10T22:22:26.539" v="3" actId="20577"/>
      <pc:docMkLst>
        <pc:docMk/>
      </pc:docMkLst>
      <pc:sldChg chg="modSp">
        <pc:chgData name="" userId="" providerId="" clId="Web-{3C1FFA5E-518C-498D-8686-7563AF66C687}" dt="2019-11-10T22:22:26.539" v="2" actId="20577"/>
        <pc:sldMkLst>
          <pc:docMk/>
          <pc:sldMk cId="3317236833" sldId="267"/>
        </pc:sldMkLst>
        <pc:spChg chg="mod">
          <ac:chgData name="" userId="" providerId="" clId="Web-{3C1FFA5E-518C-498D-8686-7563AF66C687}" dt="2019-11-10T22:22:26.539" v="2" actId="20577"/>
          <ac:spMkLst>
            <pc:docMk/>
            <pc:sldMk cId="3317236833" sldId="267"/>
            <ac:spMk id="1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 Trip By Car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9B-B646-919D-BCFCD1EF395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9B-B646-919D-BCFCD1EF395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9B-B646-919D-BCFCD1EF395C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9B-B646-919D-BCFCD1EF39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20</c:v>
                </c:pt>
                <c:pt idx="4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79B-B646-919D-BCFCD1EF39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79B-B646-919D-BCFCD1EF39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79B-B646-919D-BCFCD1EF395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79840688"/>
        <c:axId val="1779459584"/>
      </c:lineChart>
      <c:catAx>
        <c:axId val="1779840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459584"/>
        <c:crosses val="autoZero"/>
        <c:auto val="1"/>
        <c:lblAlgn val="ctr"/>
        <c:lblOffset val="100"/>
        <c:noMultiLvlLbl val="0"/>
      </c:catAx>
      <c:valAx>
        <c:axId val="17794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9840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200 Meter Dash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100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00-4D4C-8288-3706089312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>
              <a:solidFill>
                <a:schemeClr val="bg2">
                  <a:lumMod val="90000"/>
                </a:schemeClr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00-4D4C-8288-3706089312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00-4D4C-8288-3706089312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884942256"/>
        <c:axId val="-2042482848"/>
      </c:lineChart>
      <c:catAx>
        <c:axId val="-1884942256"/>
        <c:scaling>
          <c:orientation val="minMax"/>
        </c:scaling>
        <c:delete val="0"/>
        <c:axPos val="b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(sec)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crossAx val="-2042482848"/>
        <c:crosses val="autoZero"/>
        <c:auto val="1"/>
        <c:lblAlgn val="ctr"/>
        <c:lblOffset val="100"/>
        <c:tickMarkSkip val="1"/>
        <c:noMultiLvlLbl val="0"/>
      </c:catAx>
      <c:valAx>
        <c:axId val="-20424828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Distance (m)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18849422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 Trip By Car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670-0944-A935-CEFDAB77632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670-0944-A935-CEFDAB77632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670-0944-A935-CEFDAB77632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670-0944-A935-CEFDAB7763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20</c:v>
                </c:pt>
                <c:pt idx="4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670-0944-A935-CEFDAB7763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670-0944-A935-CEFDAB7763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670-0944-A935-CEFDAB77632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35751312"/>
        <c:axId val="-2139075552"/>
      </c:lineChart>
      <c:catAx>
        <c:axId val="2135751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075552"/>
        <c:crosses val="autoZero"/>
        <c:auto val="1"/>
        <c:lblAlgn val="ctr"/>
        <c:lblOffset val="100"/>
        <c:noMultiLvlLbl val="0"/>
      </c:catAx>
      <c:valAx>
        <c:axId val="-213907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5751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200 Meter Dash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100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00-7E49-9DFB-4A1C2DCB1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>
              <a:solidFill>
                <a:schemeClr val="bg2">
                  <a:lumMod val="90000"/>
                </a:schemeClr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00-7E49-9DFB-4A1C2DCB1A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00-7E49-9DFB-4A1C2DCB1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0680656"/>
        <c:axId val="-2042400480"/>
      </c:lineChart>
      <c:catAx>
        <c:axId val="2090680656"/>
        <c:scaling>
          <c:orientation val="minMax"/>
        </c:scaling>
        <c:delete val="0"/>
        <c:axPos val="b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(sec)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crossAx val="-2042400480"/>
        <c:crosses val="autoZero"/>
        <c:auto val="1"/>
        <c:lblAlgn val="ctr"/>
        <c:lblOffset val="100"/>
        <c:tickMarkSkip val="1"/>
        <c:noMultiLvlLbl val="0"/>
      </c:catAx>
      <c:valAx>
        <c:axId val="-204240048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Distance (m)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20906806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 Trip By Car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B92-F840-AF3E-215EBE42B12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B92-F840-AF3E-215EBE42B12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B92-F840-AF3E-215EBE42B12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92-F840-AF3E-215EBE42B1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60</c:v>
                </c:pt>
                <c:pt idx="2">
                  <c:v>60</c:v>
                </c:pt>
                <c:pt idx="3">
                  <c:v>20</c:v>
                </c:pt>
                <c:pt idx="4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92-F840-AF3E-215EBE42B1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B92-F840-AF3E-215EBE42B1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B92-F840-AF3E-215EBE42B1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2080122480"/>
        <c:axId val="2111451104"/>
      </c:lineChart>
      <c:catAx>
        <c:axId val="-2080122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(hrs)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1451104"/>
        <c:crosses val="autoZero"/>
        <c:auto val="1"/>
        <c:lblAlgn val="ctr"/>
        <c:lblOffset val="100"/>
        <c:noMultiLvlLbl val="0"/>
      </c:catAx>
      <c:valAx>
        <c:axId val="211145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(km)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122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200 Meter Dash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8100">
              <a:solidFill>
                <a:schemeClr val="bg2">
                  <a:lumMod val="50000"/>
                </a:schemeClr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100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B9-2B47-8E9B-7CD740DBB5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>
              <a:solidFill>
                <a:schemeClr val="bg2">
                  <a:lumMod val="90000"/>
                </a:schemeClr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B9-2B47-8E9B-7CD740DBB5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B9-2B47-8E9B-7CD740DBB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7701120"/>
        <c:axId val="1827393792"/>
      </c:lineChart>
      <c:catAx>
        <c:axId val="-2137701120"/>
        <c:scaling>
          <c:orientation val="minMax"/>
        </c:scaling>
        <c:delete val="0"/>
        <c:axPos val="b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Time (sec)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low"/>
        <c:crossAx val="1827393792"/>
        <c:crosses val="autoZero"/>
        <c:auto val="1"/>
        <c:lblAlgn val="ctr"/>
        <c:lblOffset val="100"/>
        <c:tickMarkSkip val="1"/>
        <c:noMultiLvlLbl val="0"/>
      </c:catAx>
      <c:valAx>
        <c:axId val="182739379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dk1"/>
              </a:solidFill>
              <a:prstDash val="solid"/>
              <a:miter lim="800000"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Distance (m)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-21377011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0.58126</cdr:x>
      <cdr:y>0.32182</cdr:y>
    </cdr:from>
    <cdr:to>
      <cdr:x>0.66471</cdr:x>
      <cdr:y>0.43799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98816" y="1217223"/>
          <a:ext cx="344384" cy="4393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2">
                  <a:lumMod val="90000"/>
                </a:schemeClr>
              </a:solidFill>
            </a:rPr>
            <a:t>A</a:t>
          </a:r>
        </a:p>
      </cdr:txBody>
    </cdr:sp>
  </cdr:relSizeAnchor>
  <cdr:relSizeAnchor xmlns:cdr="http://schemas.openxmlformats.org/drawingml/2006/chartDrawing">
    <cdr:from>
      <cdr:x>0.69013</cdr:x>
      <cdr:y>0.38723</cdr:y>
    </cdr:from>
    <cdr:to>
      <cdr:x>0.75967</cdr:x>
      <cdr:y>0.46939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848098" y="1464626"/>
          <a:ext cx="286987" cy="3107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B</a:t>
          </a:r>
        </a:p>
      </cdr:txBody>
    </cdr:sp>
  </cdr:relSizeAnchor>
  <cdr:relSizeAnchor xmlns:cdr="http://schemas.openxmlformats.org/drawingml/2006/chartDrawing">
    <cdr:from>
      <cdr:x>0.80139</cdr:x>
      <cdr:y>0.51805</cdr:y>
    </cdr:from>
    <cdr:to>
      <cdr:x>0.87189</cdr:x>
      <cdr:y>0.65777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307278" y="1959430"/>
          <a:ext cx="290946" cy="5284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2">
                  <a:lumMod val="50000"/>
                </a:schemeClr>
              </a:solidFill>
            </a:rPr>
            <a:t>C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0.58126</cdr:x>
      <cdr:y>0.32182</cdr:y>
    </cdr:from>
    <cdr:to>
      <cdr:x>0.66471</cdr:x>
      <cdr:y>0.43799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98816" y="1217223"/>
          <a:ext cx="344384" cy="4393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2">
                  <a:lumMod val="90000"/>
                </a:schemeClr>
              </a:solidFill>
            </a:rPr>
            <a:t>A</a:t>
          </a:r>
        </a:p>
      </cdr:txBody>
    </cdr:sp>
  </cdr:relSizeAnchor>
  <cdr:relSizeAnchor xmlns:cdr="http://schemas.openxmlformats.org/drawingml/2006/chartDrawing">
    <cdr:from>
      <cdr:x>0.69013</cdr:x>
      <cdr:y>0.38723</cdr:y>
    </cdr:from>
    <cdr:to>
      <cdr:x>0.75967</cdr:x>
      <cdr:y>0.46939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848098" y="1464626"/>
          <a:ext cx="286987" cy="3107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B</a:t>
          </a:r>
        </a:p>
      </cdr:txBody>
    </cdr:sp>
  </cdr:relSizeAnchor>
  <cdr:relSizeAnchor xmlns:cdr="http://schemas.openxmlformats.org/drawingml/2006/chartDrawing">
    <cdr:from>
      <cdr:x>0.80139</cdr:x>
      <cdr:y>0.51805</cdr:y>
    </cdr:from>
    <cdr:to>
      <cdr:x>0.87189</cdr:x>
      <cdr:y>0.65777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307278" y="1959430"/>
          <a:ext cx="290946" cy="5284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2">
                  <a:lumMod val="50000"/>
                </a:schemeClr>
              </a:solidFill>
            </a:rPr>
            <a:t>C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0.58126</cdr:x>
      <cdr:y>0.32182</cdr:y>
    </cdr:from>
    <cdr:to>
      <cdr:x>0.66471</cdr:x>
      <cdr:y>0.43799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98816" y="1217223"/>
          <a:ext cx="344384" cy="4393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2">
                  <a:lumMod val="90000"/>
                </a:schemeClr>
              </a:solidFill>
            </a:rPr>
            <a:t>A</a:t>
          </a:r>
        </a:p>
      </cdr:txBody>
    </cdr:sp>
  </cdr:relSizeAnchor>
  <cdr:relSizeAnchor xmlns:cdr="http://schemas.openxmlformats.org/drawingml/2006/chartDrawing">
    <cdr:from>
      <cdr:x>0.69013</cdr:x>
      <cdr:y>0.38723</cdr:y>
    </cdr:from>
    <cdr:to>
      <cdr:x>0.75967</cdr:x>
      <cdr:y>0.46939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848098" y="1464626"/>
          <a:ext cx="286987" cy="3107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800" dirty="0"/>
            <a:t>B</a:t>
          </a:r>
        </a:p>
      </cdr:txBody>
    </cdr:sp>
  </cdr:relSizeAnchor>
  <cdr:relSizeAnchor xmlns:cdr="http://schemas.openxmlformats.org/drawingml/2006/chartDrawing">
    <cdr:from>
      <cdr:x>0.80139</cdr:x>
      <cdr:y>0.51805</cdr:y>
    </cdr:from>
    <cdr:to>
      <cdr:x>0.87189</cdr:x>
      <cdr:y>0.65777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307278" y="1959430"/>
          <a:ext cx="290946" cy="5284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>
              <a:solidFill>
                <a:schemeClr val="bg2">
                  <a:lumMod val="50000"/>
                </a:schemeClr>
              </a:solidFill>
            </a:rPr>
            <a:t>C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7F324-8C5F-8C40-9D93-9886A5509104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35E3-20C5-CE40-AA59-6497C2127C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0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5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2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10BA-2ABE-B042-B985-5E0D82FCC980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033" y="16952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Motion Graphing Assessment                      Name _______________</a:t>
            </a: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626728760"/>
              </p:ext>
            </p:extLst>
          </p:nvPr>
        </p:nvGraphicFramePr>
        <p:xfrm>
          <a:off x="3508689" y="832709"/>
          <a:ext cx="4116985" cy="3146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7033" y="1713693"/>
            <a:ext cx="2093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Use the following choices to answer questions 1-3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A to B</a:t>
            </a: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B to C</a:t>
            </a: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C to D</a:t>
            </a: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D to 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521" y="3857534"/>
            <a:ext cx="69650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During which segment did the car come to a </a:t>
            </a:r>
            <a:r>
              <a:rPr lang="en-US" sz="1200" u="sng" dirty="0">
                <a:latin typeface="Century Gothic" panose="020B0502020202020204" pitchFamily="34" charset="0"/>
              </a:rPr>
              <a:t>complete</a:t>
            </a:r>
            <a:r>
              <a:rPr lang="en-US" sz="1200" dirty="0">
                <a:latin typeface="Century Gothic" panose="020B0502020202020204" pitchFamily="34" charset="0"/>
              </a:rPr>
              <a:t> stop? 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During which segment did the car travel back toward its starting position? 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During which segment did the car travel the </a:t>
            </a:r>
            <a:r>
              <a:rPr lang="en-US" sz="1200" u="sng" dirty="0">
                <a:latin typeface="Century Gothic" panose="020B0502020202020204" pitchFamily="34" charset="0"/>
              </a:rPr>
              <a:t>fastest</a:t>
            </a:r>
            <a:r>
              <a:rPr lang="en-US" sz="1200" dirty="0">
                <a:latin typeface="Century Gothic" panose="020B0502020202020204" pitchFamily="34" charset="0"/>
              </a:rPr>
              <a:t>? 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What distance had the car traveled at 10 hours? ____________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The two variables used are _________________ and ________________.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Estimate how many hours passed when the trip was at 100 km? 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In your own words describe the car trip. ______________________________________________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________________________________________________________________________________________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________________________________________________________________________________________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In each </a:t>
            </a:r>
            <a:r>
              <a:rPr lang="en-US" sz="1200" b="1" dirty="0">
                <a:latin typeface="Century Gothic" panose="020B0502020202020204" pitchFamily="34" charset="0"/>
              </a:rPr>
              <a:t>speed</a:t>
            </a:r>
            <a:r>
              <a:rPr lang="en-US" sz="1200" dirty="0">
                <a:latin typeface="Century Gothic" panose="020B0502020202020204" pitchFamily="34" charset="0"/>
              </a:rPr>
              <a:t> graph below draw in a line that best represents the action given.</a:t>
            </a:r>
          </a:p>
          <a:p>
            <a:endParaRPr lang="en-US" sz="1200" dirty="0"/>
          </a:p>
        </p:txBody>
      </p:sp>
      <p:sp>
        <p:nvSpPr>
          <p:cNvPr id="12" name="L-Shape 11"/>
          <p:cNvSpPr/>
          <p:nvPr/>
        </p:nvSpPr>
        <p:spPr>
          <a:xfrm>
            <a:off x="1258784" y="8164286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>
            <a:off x="3271491" y="8168245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>
            <a:off x="5470759" y="8164286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53666" y="94818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No Speed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4773" y="9486541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Constant Speed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1962" y="9491234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Change in velocity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275" y="8300852"/>
            <a:ext cx="4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itchFamily="34" charset="0"/>
              </a:rPr>
              <a:t>8.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1051" y="8300852"/>
            <a:ext cx="4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itchFamily="34" charset="0"/>
              </a:rPr>
              <a:t>9</a:t>
            </a:r>
            <a:r>
              <a:rPr lang="en-US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4216" y="8300852"/>
            <a:ext cx="51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itchFamily="34" charset="0"/>
              </a:rPr>
              <a:t>10.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55765" y="2941189"/>
            <a:ext cx="54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66485" y="2553778"/>
            <a:ext cx="389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85683" y="2549136"/>
            <a:ext cx="39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84678" y="3006936"/>
            <a:ext cx="54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00966" y="157519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5966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41035403"/>
              </p:ext>
            </p:extLst>
          </p:nvPr>
        </p:nvGraphicFramePr>
        <p:xfrm>
          <a:off x="3194462" y="1050965"/>
          <a:ext cx="4126929" cy="378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7033" y="16952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Motion Graphing Assessment                      Name 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032" y="1713693"/>
            <a:ext cx="2222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Use the 200 Meter Dash graph to answer the following questions about: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Runner A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Runner B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Runner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140" y="5260769"/>
            <a:ext cx="63414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Which runner accelerated the fastest at the start of the race? _____________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Which runner ran at a constant speed? ______________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Which runner won the race? _____________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Which runner had a bad start to his race?  ______________ 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 How does the graph tell you the runner in question 14 had a bad start?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</a:t>
            </a:r>
          </a:p>
          <a:p>
            <a:br>
              <a:rPr lang="en-US" sz="1200" dirty="0">
                <a:latin typeface="Century Gothic" panose="020B0502020202020204" pitchFamily="34" charset="0"/>
              </a:rPr>
            </a:br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</a:t>
            </a:r>
            <a:br>
              <a:rPr lang="en-US" sz="1200" dirty="0">
                <a:latin typeface="Century Gothic" panose="020B0502020202020204" pitchFamily="34" charset="0"/>
              </a:rPr>
            </a:br>
            <a:br>
              <a:rPr lang="en-US" sz="1200" dirty="0">
                <a:latin typeface="Century Gothic" panose="020B0502020202020204" pitchFamily="34" charset="0"/>
              </a:rPr>
            </a:br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 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16. What was Runner A’s speed at 15 sec.?__________________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17. What was runner C’s speed between 5 sec. and15 sec.? 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1869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033" y="354191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Motion Graphing Assessment                      Name _______________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0315" y="1056904"/>
            <a:ext cx="6322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Describe the motion of the object in each diagram.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7430" y="4024241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itchFamily="34" charset="0"/>
              </a:rPr>
              <a:t>19.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78908" y="2108469"/>
            <a:ext cx="1568930" cy="1252247"/>
            <a:chOff x="402373" y="2108469"/>
            <a:chExt cx="1568930" cy="1252247"/>
          </a:xfrm>
        </p:grpSpPr>
        <p:sp>
          <p:nvSpPr>
            <p:cNvPr id="3" name="L-Shape 2"/>
            <p:cNvSpPr/>
            <p:nvPr/>
          </p:nvSpPr>
          <p:spPr>
            <a:xfrm>
              <a:off x="938150" y="2113808"/>
              <a:ext cx="1033153" cy="1246908"/>
            </a:xfrm>
            <a:prstGeom prst="corner">
              <a:avLst>
                <a:gd name="adj1" fmla="val 610"/>
                <a:gd name="adj2" fmla="val 6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938150" y="3004457"/>
              <a:ext cx="190006" cy="356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28156" y="3004457"/>
              <a:ext cx="3265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443842" y="3004457"/>
              <a:ext cx="163284" cy="356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607126" y="2339439"/>
              <a:ext cx="269175" cy="1021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67430" y="210846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itchFamily="34" charset="0"/>
                </a:rPr>
                <a:t>18</a:t>
              </a:r>
              <a:r>
                <a:rPr lang="en-US" dirty="0"/>
                <a:t>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373" y="2275921"/>
              <a:ext cx="461665" cy="8948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8651" y="6098578"/>
            <a:ext cx="1575882" cy="1655643"/>
            <a:chOff x="4654703" y="2108469"/>
            <a:chExt cx="1575882" cy="1655643"/>
          </a:xfrm>
        </p:grpSpPr>
        <p:sp>
          <p:nvSpPr>
            <p:cNvPr id="5" name="L-Shape 4"/>
            <p:cNvSpPr/>
            <p:nvPr/>
          </p:nvSpPr>
          <p:spPr>
            <a:xfrm>
              <a:off x="5197432" y="2131622"/>
              <a:ext cx="1033153" cy="1246908"/>
            </a:xfrm>
            <a:prstGeom prst="corner">
              <a:avLst>
                <a:gd name="adj1" fmla="val 610"/>
                <a:gd name="adj2" fmla="val 6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5" idx="2"/>
            </p:cNvCxnSpPr>
            <p:nvPr/>
          </p:nvCxnSpPr>
          <p:spPr>
            <a:xfrm>
              <a:off x="5197432" y="2755076"/>
              <a:ext cx="10331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37596" y="2108469"/>
              <a:ext cx="468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itchFamily="34" charset="0"/>
                </a:rPr>
                <a:t>20.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54703" y="2467814"/>
              <a:ext cx="461665" cy="72552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Speed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5802" y="339478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33" name="L-Shape 32"/>
          <p:cNvSpPr/>
          <p:nvPr/>
        </p:nvSpPr>
        <p:spPr>
          <a:xfrm>
            <a:off x="1008907" y="8063992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8650" y="2782416"/>
            <a:ext cx="1545121" cy="2867180"/>
            <a:chOff x="2407382" y="879900"/>
            <a:chExt cx="1545121" cy="2867180"/>
          </a:xfrm>
        </p:grpSpPr>
        <p:sp>
          <p:nvSpPr>
            <p:cNvPr id="4" name="L-Shape 3"/>
            <p:cNvSpPr/>
            <p:nvPr/>
          </p:nvSpPr>
          <p:spPr>
            <a:xfrm>
              <a:off x="2919350" y="2121725"/>
              <a:ext cx="1033153" cy="1246908"/>
            </a:xfrm>
            <a:prstGeom prst="corner">
              <a:avLst>
                <a:gd name="adj1" fmla="val 610"/>
                <a:gd name="adj2" fmla="val 6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07382" y="2186629"/>
              <a:ext cx="461665" cy="8948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1363" y="337774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34" name="Arc 33"/>
            <p:cNvSpPr/>
            <p:nvPr/>
          </p:nvSpPr>
          <p:spPr>
            <a:xfrm rot="6455463">
              <a:off x="2060722" y="1638187"/>
              <a:ext cx="2531936" cy="1015361"/>
            </a:xfrm>
            <a:prstGeom prst="arc">
              <a:avLst>
                <a:gd name="adj1" fmla="val 16200000"/>
                <a:gd name="adj2" fmla="val 214310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76695" y="339873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34801" y="7853323"/>
            <a:ext cx="1283447" cy="1812780"/>
            <a:chOff x="458266" y="5046415"/>
            <a:chExt cx="1283447" cy="1812780"/>
          </a:xfrm>
        </p:grpSpPr>
        <p:sp>
          <p:nvSpPr>
            <p:cNvPr id="27" name="TextBox 26"/>
            <p:cNvSpPr txBox="1"/>
            <p:nvPr/>
          </p:nvSpPr>
          <p:spPr>
            <a:xfrm>
              <a:off x="1092176" y="6489863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266" y="5585087"/>
              <a:ext cx="461665" cy="72552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Speed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5051" y="504641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entury Gothic" pitchFamily="34" charset="0"/>
                </a:rPr>
                <a:t>21</a:t>
              </a:r>
              <a:r>
                <a:rPr lang="en-US" dirty="0"/>
                <a:t>.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470068" y="2113808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97386" y="8063993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97387" y="6120177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70067" y="4024241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  <a:p>
            <a:r>
              <a:rPr lang="en-US" dirty="0"/>
              <a:t>___________________________________________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43965" y="8255105"/>
            <a:ext cx="756879" cy="100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9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hart 35"/>
          <p:cNvGraphicFramePr/>
          <p:nvPr>
            <p:extLst>
              <p:ext uri="{D42A27DB-BD31-4B8C-83A1-F6EECF244321}">
                <p14:modId xmlns:p14="http://schemas.microsoft.com/office/powerpoint/2010/main" val="145771649"/>
              </p:ext>
            </p:extLst>
          </p:nvPr>
        </p:nvGraphicFramePr>
        <p:xfrm>
          <a:off x="3508689" y="832709"/>
          <a:ext cx="4116985" cy="3146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7033" y="16952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Motion Graphing Assessment                      Name 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5765" y="2941189"/>
            <a:ext cx="54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485" y="2553778"/>
            <a:ext cx="389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683" y="2549136"/>
            <a:ext cx="39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4678" y="3006936"/>
            <a:ext cx="54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033" y="1713693"/>
            <a:ext cx="2093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Use the following choices to answer questions 1-3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A to B</a:t>
            </a: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B to C</a:t>
            </a: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C to D</a:t>
            </a: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D to 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521" y="3857534"/>
            <a:ext cx="69650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During which segment did the car come to a </a:t>
            </a:r>
            <a:r>
              <a:rPr lang="en-US" sz="1200" u="sng" dirty="0">
                <a:latin typeface="Century Gothic" panose="020B0502020202020204" pitchFamily="34" charset="0"/>
              </a:rPr>
              <a:t>complete</a:t>
            </a:r>
            <a:r>
              <a:rPr lang="en-US" sz="1200" dirty="0">
                <a:latin typeface="Century Gothic" panose="020B0502020202020204" pitchFamily="34" charset="0"/>
              </a:rPr>
              <a:t> stop? 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During which segment did the car travel back toward its starting position? 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During which segment did the car travel the </a:t>
            </a:r>
            <a:r>
              <a:rPr lang="en-US" sz="1200" u="sng" dirty="0">
                <a:latin typeface="Century Gothic" panose="020B0502020202020204" pitchFamily="34" charset="0"/>
              </a:rPr>
              <a:t>fastest</a:t>
            </a:r>
            <a:r>
              <a:rPr lang="en-US" sz="1200" dirty="0">
                <a:latin typeface="Century Gothic" panose="020B0502020202020204" pitchFamily="34" charset="0"/>
              </a:rPr>
              <a:t>? 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What distance had the car traveled at 10 hours? ____________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The two variables used are _________________ and ________________.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Estimate how many hours passed when the trip was at 100 km? 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In your own words describe the car trip. 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/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In each speed graph below draw in a line that best represents the action given.</a:t>
            </a:r>
          </a:p>
          <a:p>
            <a:endParaRPr lang="en-US" sz="1200" dirty="0"/>
          </a:p>
        </p:txBody>
      </p:sp>
      <p:sp>
        <p:nvSpPr>
          <p:cNvPr id="12" name="L-Shape 11"/>
          <p:cNvSpPr/>
          <p:nvPr/>
        </p:nvSpPr>
        <p:spPr>
          <a:xfrm>
            <a:off x="1258784" y="8164286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>
            <a:off x="3271491" y="8168245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>
            <a:off x="5470759" y="8164286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53666" y="94818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No Speed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4773" y="9486541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Constant Speed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1962" y="9491234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Change in velocity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275" y="8300852"/>
            <a:ext cx="4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itchFamily="34" charset="0"/>
              </a:rPr>
              <a:t>8.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1051" y="8300852"/>
            <a:ext cx="4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itchFamily="34" charset="0"/>
              </a:rPr>
              <a:t>9.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4216" y="8300852"/>
            <a:ext cx="51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itchFamily="34" charset="0"/>
              </a:rPr>
              <a:t>10.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00966" y="157519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46338" y="3832190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73812" y="417363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11224" y="45613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09665" y="494912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60 km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78923" y="528342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Distance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49830" y="528387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Time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73734" y="5646221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Century Gothic" panose="020B0502020202020204" pitchFamily="34" charset="0"/>
              </a:rPr>
              <a:t>About 16-17 </a:t>
            </a:r>
            <a:endParaRPr lang="en-US" sz="12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0" name="Straight Connector 29"/>
          <p:cNvCxnSpPr>
            <a:stCxn id="12" idx="2"/>
          </p:cNvCxnSpPr>
          <p:nvPr/>
        </p:nvCxnSpPr>
        <p:spPr>
          <a:xfrm>
            <a:off x="1258784" y="8787740"/>
            <a:ext cx="10331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264773" y="8197184"/>
            <a:ext cx="1039871" cy="12140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487247" y="8804189"/>
            <a:ext cx="500088" cy="607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987335" y="8804189"/>
            <a:ext cx="394686" cy="607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67671" y="6319239"/>
            <a:ext cx="6448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The car moved from point A to B at a constant. From point B to C the car stopped for 10 hours.  From point C to D the car changed velocity and returned towards </a:t>
            </a:r>
          </a:p>
          <a:p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where it began at a constant slow speed.  From Point D to E the car went at its fastest speed in the original direction. </a:t>
            </a:r>
          </a:p>
          <a:p>
            <a:r>
              <a:rPr lang="en-US" sz="12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2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3341076"/>
              </p:ext>
            </p:extLst>
          </p:nvPr>
        </p:nvGraphicFramePr>
        <p:xfrm>
          <a:off x="3194462" y="1050965"/>
          <a:ext cx="4126929" cy="378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7033" y="16952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Motion Graphing Assessment                      Name 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032" y="1713693"/>
            <a:ext cx="2222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Use the 200 Meter Dash graph to answer the following questions about: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Runner A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Runner B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Runner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140" y="5260769"/>
            <a:ext cx="63414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Which runner accelerated the fastest at the start of the race? _____________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Which runner ran at a constant speed? ______________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Which runner won the race? _____________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Which runner had a bad start to his race?  ______________ 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 startAt="11"/>
            </a:pPr>
            <a:r>
              <a:rPr lang="en-US" sz="1200" dirty="0">
                <a:latin typeface="Century Gothic" panose="020B0502020202020204" pitchFamily="34" charset="0"/>
              </a:rPr>
              <a:t> How does the graph tell you the runner in question 14 had a bad start?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</a:t>
            </a:r>
          </a:p>
          <a:p>
            <a:br>
              <a:rPr lang="en-US" sz="1200" dirty="0">
                <a:latin typeface="Century Gothic" panose="020B0502020202020204" pitchFamily="34" charset="0"/>
              </a:rPr>
            </a:br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</a:t>
            </a:r>
            <a:br>
              <a:rPr lang="en-US" sz="1200" dirty="0">
                <a:latin typeface="Century Gothic" panose="020B0502020202020204" pitchFamily="34" charset="0"/>
              </a:rPr>
            </a:br>
            <a:br>
              <a:rPr lang="en-US" sz="1200" dirty="0">
                <a:latin typeface="Century Gothic" panose="020B0502020202020204" pitchFamily="34" charset="0"/>
              </a:rPr>
            </a:br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 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16. What was Runner A’s speed at 15 sec.?__________________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17. What was runner C’s speed between 5 sec. and15 sec.? ________________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25756" y="51065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3233" y="54759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0754" y="58519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3233" y="62280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7473" y="7058692"/>
            <a:ext cx="590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graph shows that runner B did not go at any speed between time 0 and time 5.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0280" y="8064734"/>
            <a:ext cx="143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m/s D/T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08087" y="8443369"/>
            <a:ext cx="92724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m/sec</a:t>
            </a:r>
          </a:p>
        </p:txBody>
      </p:sp>
    </p:spTree>
    <p:extLst>
      <p:ext uri="{BB962C8B-B14F-4D97-AF65-F5344CB8AC3E}">
        <p14:creationId xmlns:p14="http://schemas.microsoft.com/office/powerpoint/2010/main" val="33172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033" y="354191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Motion Graphing Assessment                      Name _______________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5275" y="1056904"/>
            <a:ext cx="6411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Describe the motion of the object in each diagram</a:t>
            </a:r>
            <a:r>
              <a:rPr lang="en-US" sz="1200" dirty="0">
                <a:latin typeface="Century Gothic" panose="020B0502020202020204" pitchFamily="34" charset="0"/>
              </a:rPr>
              <a:t>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7430" y="40242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78908" y="2108469"/>
            <a:ext cx="1568930" cy="1252247"/>
            <a:chOff x="402373" y="2108469"/>
            <a:chExt cx="1568930" cy="1252247"/>
          </a:xfrm>
        </p:grpSpPr>
        <p:sp>
          <p:nvSpPr>
            <p:cNvPr id="3" name="L-Shape 2"/>
            <p:cNvSpPr/>
            <p:nvPr/>
          </p:nvSpPr>
          <p:spPr>
            <a:xfrm>
              <a:off x="938150" y="2113808"/>
              <a:ext cx="1033153" cy="1246908"/>
            </a:xfrm>
            <a:prstGeom prst="corner">
              <a:avLst>
                <a:gd name="adj1" fmla="val 610"/>
                <a:gd name="adj2" fmla="val 6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938150" y="3004457"/>
              <a:ext cx="190006" cy="356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28156" y="3004457"/>
              <a:ext cx="3265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443842" y="3004457"/>
              <a:ext cx="163284" cy="356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607126" y="2339439"/>
              <a:ext cx="269175" cy="1021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67430" y="210846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18.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373" y="2275921"/>
              <a:ext cx="461665" cy="8948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8651" y="6098578"/>
            <a:ext cx="1575882" cy="1655643"/>
            <a:chOff x="4654703" y="2108469"/>
            <a:chExt cx="1575882" cy="1655643"/>
          </a:xfrm>
        </p:grpSpPr>
        <p:sp>
          <p:nvSpPr>
            <p:cNvPr id="5" name="L-Shape 4"/>
            <p:cNvSpPr/>
            <p:nvPr/>
          </p:nvSpPr>
          <p:spPr>
            <a:xfrm>
              <a:off x="5197432" y="2131622"/>
              <a:ext cx="1033153" cy="1246908"/>
            </a:xfrm>
            <a:prstGeom prst="corner">
              <a:avLst>
                <a:gd name="adj1" fmla="val 610"/>
                <a:gd name="adj2" fmla="val 6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5" idx="2"/>
            </p:cNvCxnSpPr>
            <p:nvPr/>
          </p:nvCxnSpPr>
          <p:spPr>
            <a:xfrm>
              <a:off x="5197432" y="2755076"/>
              <a:ext cx="10331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37596" y="210846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54703" y="2467814"/>
              <a:ext cx="461665" cy="72552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Speed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5802" y="339478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33" name="L-Shape 32"/>
          <p:cNvSpPr/>
          <p:nvPr/>
        </p:nvSpPr>
        <p:spPr>
          <a:xfrm>
            <a:off x="1008907" y="8063992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8650" y="2782416"/>
            <a:ext cx="1545121" cy="2867180"/>
            <a:chOff x="2407382" y="879900"/>
            <a:chExt cx="1545121" cy="2867180"/>
          </a:xfrm>
        </p:grpSpPr>
        <p:sp>
          <p:nvSpPr>
            <p:cNvPr id="4" name="L-Shape 3"/>
            <p:cNvSpPr/>
            <p:nvPr/>
          </p:nvSpPr>
          <p:spPr>
            <a:xfrm>
              <a:off x="2919350" y="2121725"/>
              <a:ext cx="1033153" cy="1246908"/>
            </a:xfrm>
            <a:prstGeom prst="corner">
              <a:avLst>
                <a:gd name="adj1" fmla="val 610"/>
                <a:gd name="adj2" fmla="val 6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07382" y="2186629"/>
              <a:ext cx="461665" cy="8948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1363" y="337774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34" name="Arc 33"/>
            <p:cNvSpPr/>
            <p:nvPr/>
          </p:nvSpPr>
          <p:spPr>
            <a:xfrm rot="6455463">
              <a:off x="2060722" y="1638187"/>
              <a:ext cx="2531936" cy="1015361"/>
            </a:xfrm>
            <a:prstGeom prst="arc">
              <a:avLst>
                <a:gd name="adj1" fmla="val 16200000"/>
                <a:gd name="adj2" fmla="val 214310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76695" y="339873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34801" y="7853323"/>
            <a:ext cx="1283447" cy="1812780"/>
            <a:chOff x="458266" y="5046415"/>
            <a:chExt cx="1283447" cy="1812780"/>
          </a:xfrm>
        </p:grpSpPr>
        <p:sp>
          <p:nvSpPr>
            <p:cNvPr id="27" name="TextBox 26"/>
            <p:cNvSpPr txBox="1"/>
            <p:nvPr/>
          </p:nvSpPr>
          <p:spPr>
            <a:xfrm>
              <a:off x="1092176" y="6489863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266" y="5585087"/>
              <a:ext cx="461665" cy="72552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Speed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5051" y="504641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21.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54501" y="2160387"/>
            <a:ext cx="517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object moved at a constant speed, then stopped.</a:t>
            </a:r>
          </a:p>
          <a:p>
            <a:r>
              <a:rPr lang="en-US" dirty="0">
                <a:solidFill>
                  <a:srgbClr val="FF0000"/>
                </a:solidFill>
              </a:rPr>
              <a:t>After stopping, it returned to the beginning and then</a:t>
            </a:r>
          </a:p>
          <a:p>
            <a:r>
              <a:rPr lang="en-US" dirty="0">
                <a:solidFill>
                  <a:srgbClr val="FF0000"/>
                </a:solidFill>
              </a:rPr>
              <a:t>moved back in the original direction at a very fast </a:t>
            </a:r>
          </a:p>
          <a:p>
            <a:r>
              <a:rPr lang="en-US" dirty="0">
                <a:solidFill>
                  <a:srgbClr val="FF0000"/>
                </a:solidFill>
              </a:rPr>
              <a:t>constant speed.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97507" y="6088591"/>
            <a:ext cx="486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object is moving at a constant velocity/speed.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38227" y="4042562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object is accelerating at an increasing rate.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67188" y="8070439"/>
            <a:ext cx="446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object’s acceleration is at a constant rate.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43965" y="8255105"/>
            <a:ext cx="756879" cy="100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666091420"/>
              </p:ext>
            </p:extLst>
          </p:nvPr>
        </p:nvGraphicFramePr>
        <p:xfrm>
          <a:off x="3508689" y="832709"/>
          <a:ext cx="4116985" cy="302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7033" y="16952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Motion Graphing Assessment Modified         Name _______________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033" y="1713693"/>
            <a:ext cx="20932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Use the following choices to answer questions 1-3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A to B</a:t>
            </a: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B to C</a:t>
            </a: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C to D</a:t>
            </a:r>
          </a:p>
          <a:p>
            <a:pPr marL="228600" indent="-228600">
              <a:buAutoNum type="alphaUcPeriod"/>
            </a:pPr>
            <a:r>
              <a:rPr lang="en-US" sz="1200" dirty="0">
                <a:latin typeface="Century Gothic" panose="020B0502020202020204" pitchFamily="34" charset="0"/>
              </a:rPr>
              <a:t>Segment D to 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521" y="3857534"/>
            <a:ext cx="6965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During which segment did the car come to a </a:t>
            </a:r>
            <a:r>
              <a:rPr lang="en-US" sz="1200" u="sng" dirty="0">
                <a:latin typeface="Century Gothic" panose="020B0502020202020204" pitchFamily="34" charset="0"/>
              </a:rPr>
              <a:t>complete</a:t>
            </a:r>
            <a:r>
              <a:rPr lang="en-US" sz="1200" dirty="0">
                <a:latin typeface="Century Gothic" panose="020B0502020202020204" pitchFamily="34" charset="0"/>
              </a:rPr>
              <a:t> stop? 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During which segment did the car travel back toward its starting position? 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Century Gothic" panose="020B0502020202020204" pitchFamily="34" charset="0"/>
              </a:rPr>
              <a:t>During which segment did the car travel the </a:t>
            </a:r>
            <a:r>
              <a:rPr lang="en-US" sz="1200" u="sng" dirty="0">
                <a:latin typeface="Century Gothic" panose="020B0502020202020204" pitchFamily="34" charset="0"/>
              </a:rPr>
              <a:t>fastest</a:t>
            </a:r>
            <a:r>
              <a:rPr lang="en-US" sz="1200" dirty="0">
                <a:latin typeface="Century Gothic" panose="020B0502020202020204" pitchFamily="34" charset="0"/>
              </a:rPr>
              <a:t>? ___________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4.  In your own words describe the car trip. ______________________________________________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________________________________________________________________________________________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________________________________________________________________________________________</a:t>
            </a:r>
          </a:p>
          <a:p>
            <a:pPr marL="228600" indent="-228600">
              <a:buAutoNum type="arabicPeriod"/>
            </a:pP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________________________________________________________________________________________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________________________________________________________________________________________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In each </a:t>
            </a:r>
            <a:r>
              <a:rPr lang="en-US" sz="1200" b="1" dirty="0">
                <a:latin typeface="Century Gothic" panose="020B0502020202020204" pitchFamily="34" charset="0"/>
              </a:rPr>
              <a:t>speed</a:t>
            </a:r>
            <a:r>
              <a:rPr lang="en-US" sz="1200" dirty="0">
                <a:latin typeface="Century Gothic" panose="020B0502020202020204" pitchFamily="34" charset="0"/>
              </a:rPr>
              <a:t> graph below draw in a line that best represents the action given.</a:t>
            </a:r>
          </a:p>
          <a:p>
            <a:endParaRPr lang="en-US" sz="1200" dirty="0"/>
          </a:p>
        </p:txBody>
      </p:sp>
      <p:sp>
        <p:nvSpPr>
          <p:cNvPr id="12" name="L-Shape 11"/>
          <p:cNvSpPr/>
          <p:nvPr/>
        </p:nvSpPr>
        <p:spPr>
          <a:xfrm>
            <a:off x="1258784" y="8164286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-Shape 12"/>
          <p:cNvSpPr/>
          <p:nvPr/>
        </p:nvSpPr>
        <p:spPr>
          <a:xfrm>
            <a:off x="3271491" y="8168245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-Shape 13"/>
          <p:cNvSpPr/>
          <p:nvPr/>
        </p:nvSpPr>
        <p:spPr>
          <a:xfrm>
            <a:off x="5470759" y="8164286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53666" y="94818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No Speed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4773" y="9486541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Constant Speed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1962" y="9491234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Change in velocity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275" y="8300852"/>
            <a:ext cx="4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1051" y="8300852"/>
            <a:ext cx="4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70787" y="8300852"/>
            <a:ext cx="51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55765" y="2834860"/>
            <a:ext cx="54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66485" y="2447449"/>
            <a:ext cx="389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85683" y="2442807"/>
            <a:ext cx="392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4678" y="2900607"/>
            <a:ext cx="54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00966" y="146886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8747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38120673"/>
              </p:ext>
            </p:extLst>
          </p:nvPr>
        </p:nvGraphicFramePr>
        <p:xfrm>
          <a:off x="3194462" y="1050965"/>
          <a:ext cx="4126929" cy="378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7033" y="16952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Motion Graphing Assessment Modified        Name 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032" y="1713693"/>
            <a:ext cx="2222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Use the 200 Meter Dash graph to answer the following questions about: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Runner A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Runner B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Runner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140" y="5260769"/>
            <a:ext cx="63414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8.  Which runner ran at a constant at some point during the race? ______________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9.  Which runner won the race? _____________</a:t>
            </a:r>
          </a:p>
          <a:p>
            <a:pPr marL="228600" indent="-228600">
              <a:buAutoNum type="arabicPeriod" startAt="11"/>
            </a:pPr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10. Which runner had a bad start to his race?  ______________ 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11. What was Runner A’s speed at 15 sec.?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	A.   5 m/s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	B.   10 m/s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	C.  10 m/s</a:t>
            </a:r>
            <a:r>
              <a:rPr lang="en-US" sz="1200" baseline="30000" dirty="0">
                <a:latin typeface="Century Gothic" panose="020B0502020202020204" pitchFamily="34" charset="0"/>
              </a:rPr>
              <a:t>2</a:t>
            </a:r>
            <a:r>
              <a:rPr lang="en-US" sz="1200" dirty="0">
                <a:latin typeface="Century Gothic" panose="020B0502020202020204" pitchFamily="34" charset="0"/>
              </a:rPr>
              <a:t>  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12. What was runner C’s speed between 5 sec. and15 sec.? ________________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	A.  25 m/s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	B.  10 m/s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	C.  75 m/s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4728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033" y="169525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Motion Graphing Assessment Modified         Name _______________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0930" y="1056904"/>
            <a:ext cx="529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Match the graph to the description of the motion.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7430" y="402424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78908" y="2108469"/>
            <a:ext cx="1568930" cy="1252247"/>
            <a:chOff x="402373" y="2108469"/>
            <a:chExt cx="1568930" cy="1252247"/>
          </a:xfrm>
        </p:grpSpPr>
        <p:sp>
          <p:nvSpPr>
            <p:cNvPr id="3" name="L-Shape 2"/>
            <p:cNvSpPr/>
            <p:nvPr/>
          </p:nvSpPr>
          <p:spPr>
            <a:xfrm>
              <a:off x="938150" y="2113808"/>
              <a:ext cx="1033153" cy="1246908"/>
            </a:xfrm>
            <a:prstGeom prst="corner">
              <a:avLst>
                <a:gd name="adj1" fmla="val 610"/>
                <a:gd name="adj2" fmla="val 6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938150" y="3004457"/>
              <a:ext cx="190006" cy="356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28156" y="3004457"/>
              <a:ext cx="3265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1443842" y="3004457"/>
              <a:ext cx="163284" cy="356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607126" y="2339439"/>
              <a:ext cx="269175" cy="10212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67430" y="210846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13.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373" y="2275921"/>
              <a:ext cx="461665" cy="8948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8651" y="6098578"/>
            <a:ext cx="1575882" cy="1655643"/>
            <a:chOff x="4654703" y="2108469"/>
            <a:chExt cx="1575882" cy="1655643"/>
          </a:xfrm>
        </p:grpSpPr>
        <p:sp>
          <p:nvSpPr>
            <p:cNvPr id="5" name="L-Shape 4"/>
            <p:cNvSpPr/>
            <p:nvPr/>
          </p:nvSpPr>
          <p:spPr>
            <a:xfrm>
              <a:off x="5197432" y="2131622"/>
              <a:ext cx="1033153" cy="1246908"/>
            </a:xfrm>
            <a:prstGeom prst="corner">
              <a:avLst>
                <a:gd name="adj1" fmla="val 610"/>
                <a:gd name="adj2" fmla="val 6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5" idx="2"/>
            </p:cNvCxnSpPr>
            <p:nvPr/>
          </p:nvCxnSpPr>
          <p:spPr>
            <a:xfrm>
              <a:off x="5197432" y="2755076"/>
              <a:ext cx="10331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37596" y="210846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15.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54703" y="2467814"/>
              <a:ext cx="461665" cy="72552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Speed 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75802" y="339478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33" name="L-Shape 32"/>
          <p:cNvSpPr/>
          <p:nvPr/>
        </p:nvSpPr>
        <p:spPr>
          <a:xfrm>
            <a:off x="1008907" y="8063992"/>
            <a:ext cx="1033153" cy="1246908"/>
          </a:xfrm>
          <a:prstGeom prst="corner">
            <a:avLst>
              <a:gd name="adj1" fmla="val 610"/>
              <a:gd name="adj2" fmla="val 61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68650" y="2782416"/>
            <a:ext cx="1545121" cy="2867180"/>
            <a:chOff x="2407382" y="879900"/>
            <a:chExt cx="1545121" cy="2867180"/>
          </a:xfrm>
        </p:grpSpPr>
        <p:sp>
          <p:nvSpPr>
            <p:cNvPr id="4" name="L-Shape 3"/>
            <p:cNvSpPr/>
            <p:nvPr/>
          </p:nvSpPr>
          <p:spPr>
            <a:xfrm>
              <a:off x="2919350" y="2121725"/>
              <a:ext cx="1033153" cy="1246908"/>
            </a:xfrm>
            <a:prstGeom prst="corner">
              <a:avLst>
                <a:gd name="adj1" fmla="val 610"/>
                <a:gd name="adj2" fmla="val 61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07382" y="2186629"/>
              <a:ext cx="461665" cy="8948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Distance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1363" y="337774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34" name="Arc 33"/>
            <p:cNvSpPr/>
            <p:nvPr/>
          </p:nvSpPr>
          <p:spPr>
            <a:xfrm rot="6455463">
              <a:off x="2060722" y="1638187"/>
              <a:ext cx="2531936" cy="1015361"/>
            </a:xfrm>
            <a:prstGeom prst="arc">
              <a:avLst>
                <a:gd name="adj1" fmla="val 16200000"/>
                <a:gd name="adj2" fmla="val 2143104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076695" y="339873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34801" y="7853323"/>
            <a:ext cx="1283447" cy="1812780"/>
            <a:chOff x="458266" y="5046415"/>
            <a:chExt cx="1283447" cy="1812780"/>
          </a:xfrm>
        </p:grpSpPr>
        <p:sp>
          <p:nvSpPr>
            <p:cNvPr id="27" name="TextBox 26"/>
            <p:cNvSpPr txBox="1"/>
            <p:nvPr/>
          </p:nvSpPr>
          <p:spPr>
            <a:xfrm>
              <a:off x="1092176" y="6489863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8266" y="5585087"/>
              <a:ext cx="461665" cy="72552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Speed 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5051" y="504641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16.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594255" y="2318851"/>
            <a:ext cx="4297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itchFamily="34" charset="0"/>
              </a:rPr>
              <a:t>The object is moving at a constant velocity.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31402" y="8391995"/>
            <a:ext cx="4937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itchFamily="34" charset="0"/>
              </a:rPr>
              <a:t>The object is accelerating at an increasing rate.</a:t>
            </a:r>
            <a:endParaRPr lang="en-US" sz="16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55678" y="4463029"/>
            <a:ext cx="4113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entury Gothic" pitchFamily="34" charset="0"/>
              </a:rPr>
              <a:t>The object is accelerating at a constant rate.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043965" y="8255105"/>
            <a:ext cx="756879" cy="100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54501" y="227592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99839" y="448065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B.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78756" y="61801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76085" y="839199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15094" y="6220518"/>
            <a:ext cx="4777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itchFamily="34" charset="0"/>
              </a:rPr>
              <a:t>The object moved at a constant speed, then stopped.  It returned to the beginning.  Then it moved back in the </a:t>
            </a:r>
            <a:r>
              <a:rPr lang="en-US" sz="1400">
                <a:latin typeface="Century Gothic" pitchFamily="34" charset="0"/>
              </a:rPr>
              <a:t>original direction </a:t>
            </a:r>
            <a:r>
              <a:rPr lang="en-US" sz="1400" dirty="0">
                <a:latin typeface="Century Gothic" pitchFamily="34" charset="0"/>
              </a:rPr>
              <a:t>at a very fast constant speed.  </a:t>
            </a:r>
          </a:p>
        </p:txBody>
      </p:sp>
    </p:spTree>
    <p:extLst>
      <p:ext uri="{BB962C8B-B14F-4D97-AF65-F5344CB8AC3E}">
        <p14:creationId xmlns:p14="http://schemas.microsoft.com/office/powerpoint/2010/main" val="136976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491242-2869-47C6-93E6-C1BFB9008DEE}"/>
</file>

<file path=customXml/itemProps2.xml><?xml version="1.0" encoding="utf-8"?>
<ds:datastoreItem xmlns:ds="http://schemas.openxmlformats.org/officeDocument/2006/customXml" ds:itemID="{DC5F22F8-27E8-4000-A85B-EA502954CF1E}"/>
</file>

<file path=customXml/itemProps3.xml><?xml version="1.0" encoding="utf-8"?>
<ds:datastoreItem xmlns:ds="http://schemas.openxmlformats.org/officeDocument/2006/customXml" ds:itemID="{CE916479-765C-4540-9B5B-D0DB745F06C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1190</Words>
  <Application>Microsoft Office PowerPoint</Application>
  <PresentationFormat>Custom</PresentationFormat>
  <Paragraphs>304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Kesler</dc:creator>
  <cp:lastModifiedBy> </cp:lastModifiedBy>
  <cp:revision>142</cp:revision>
  <cp:lastPrinted>2016-11-18T17:08:50Z</cp:lastPrinted>
  <dcterms:created xsi:type="dcterms:W3CDTF">2016-01-06T14:51:15Z</dcterms:created>
  <dcterms:modified xsi:type="dcterms:W3CDTF">2021-02-03T13:54:00Z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28200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