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8"/>
  </p:notesMasterIdLst>
  <p:sldIdLst>
    <p:sldId id="256" r:id="rId5"/>
    <p:sldId id="257" r:id="rId6"/>
    <p:sldId id="258" r:id="rId7"/>
    <p:sldId id="259" r:id="rId8"/>
    <p:sldId id="505" r:id="rId9"/>
    <p:sldId id="492" r:id="rId10"/>
    <p:sldId id="260" r:id="rId11"/>
    <p:sldId id="261" r:id="rId12"/>
    <p:sldId id="491" r:id="rId13"/>
    <p:sldId id="506" r:id="rId14"/>
    <p:sldId id="507" r:id="rId15"/>
    <p:sldId id="509" r:id="rId16"/>
    <p:sldId id="510" r:id="rId17"/>
    <p:sldId id="511" r:id="rId18"/>
    <p:sldId id="512" r:id="rId19"/>
    <p:sldId id="513" r:id="rId20"/>
    <p:sldId id="514" r:id="rId21"/>
    <p:sldId id="515" r:id="rId22"/>
    <p:sldId id="263" r:id="rId23"/>
    <p:sldId id="264" r:id="rId24"/>
    <p:sldId id="266" r:id="rId25"/>
    <p:sldId id="516" r:id="rId26"/>
    <p:sldId id="503" r:id="rId2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listo MT" panose="02040603050505030304" pitchFamily="18" charset="0"/>
      <p:regular r:id="rId33"/>
      <p:bold r:id="rId34"/>
      <p:italic r:id="rId35"/>
      <p:boldItalic r:id="rId36"/>
    </p:embeddedFont>
    <p:embeddedFont>
      <p:font typeface="Century Gothic" panose="020B0502020202020204" pitchFamily="34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974EFC-B01F-4AD3-B987-93536E84DB40}">
  <a:tblStyle styleId="{3F974EFC-B01F-4AD3-B987-93536E84DB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96"/>
  </p:normalViewPr>
  <p:slideViewPr>
    <p:cSldViewPr snapToGrid="0">
      <p:cViewPr varScale="1">
        <p:scale>
          <a:sx n="203" d="100"/>
          <a:sy n="203" d="100"/>
        </p:scale>
        <p:origin x="594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Insert cover image and use transparency settings to fade image.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77159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650201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e5c105cef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e5c105cef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e5c105cef_0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e5c105cef_0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e5c105cef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e5c105cef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Please include tasks/questions here rather than just referring to a worksheet. This will save on photocopying and facilitate sharing with other schools.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Try and build tasks/questions which escalate through Bloom’s Taxonomy. This will help with differentiation.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765551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Learning Objectives contain </a:t>
            </a:r>
            <a:r>
              <a:rPr lang="en-GB" b="1">
                <a:solidFill>
                  <a:schemeClr val="dk1"/>
                </a:solidFill>
              </a:rPr>
              <a:t>concepts </a:t>
            </a:r>
            <a:r>
              <a:rPr lang="en-GB">
                <a:solidFill>
                  <a:schemeClr val="dk1"/>
                </a:solidFill>
              </a:rPr>
              <a:t>(nouns, big ideas), </a:t>
            </a:r>
            <a:r>
              <a:rPr lang="en-GB" b="1">
                <a:solidFill>
                  <a:schemeClr val="dk1"/>
                </a:solidFill>
              </a:rPr>
              <a:t>skills </a:t>
            </a:r>
            <a:r>
              <a:rPr lang="en-GB">
                <a:solidFill>
                  <a:schemeClr val="dk1"/>
                </a:solidFill>
              </a:rPr>
              <a:t>(verbs, measurable behaviours) and sometimes </a:t>
            </a:r>
            <a:r>
              <a:rPr lang="en-GB" b="1">
                <a:solidFill>
                  <a:schemeClr val="dk1"/>
                </a:solidFill>
              </a:rPr>
              <a:t>context </a:t>
            </a:r>
            <a:r>
              <a:rPr lang="en-GB">
                <a:solidFill>
                  <a:schemeClr val="dk1"/>
                </a:solidFill>
              </a:rPr>
              <a:t>(restricting or targeting conditions).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●Example: Students will be able to </a:t>
            </a:r>
            <a:r>
              <a:rPr lang="en-GB" b="1">
                <a:solidFill>
                  <a:schemeClr val="dk1"/>
                </a:solidFill>
              </a:rPr>
              <a:t>describe</a:t>
            </a:r>
            <a:r>
              <a:rPr lang="en-GB">
                <a:solidFill>
                  <a:schemeClr val="dk1"/>
                </a:solidFill>
              </a:rPr>
              <a:t> the concept of </a:t>
            </a:r>
            <a:r>
              <a:rPr lang="en-GB" b="1">
                <a:solidFill>
                  <a:schemeClr val="dk1"/>
                </a:solidFill>
              </a:rPr>
              <a:t>density </a:t>
            </a:r>
            <a:r>
              <a:rPr lang="en-GB">
                <a:solidFill>
                  <a:schemeClr val="dk1"/>
                </a:solidFill>
              </a:rPr>
              <a:t>and apply it to </a:t>
            </a:r>
            <a:r>
              <a:rPr lang="en-GB" b="1">
                <a:solidFill>
                  <a:schemeClr val="dk1"/>
                </a:solidFill>
              </a:rPr>
              <a:t>floating and sinking.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●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Examples: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75492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43f8bd1c1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43f8bd1c1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55ea846924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55ea846924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5c105c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5c105c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e5c105cef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e5c105cef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6090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e5c105cef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e5c105cef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Learning Objectives contain </a:t>
            </a:r>
            <a:r>
              <a:rPr lang="en-GB" b="1" dirty="0">
                <a:solidFill>
                  <a:schemeClr val="dk1"/>
                </a:solidFill>
              </a:rPr>
              <a:t>concepts </a:t>
            </a:r>
            <a:r>
              <a:rPr lang="en-GB" dirty="0">
                <a:solidFill>
                  <a:schemeClr val="dk1"/>
                </a:solidFill>
              </a:rPr>
              <a:t>(nouns, big ideas), </a:t>
            </a:r>
            <a:r>
              <a:rPr lang="en-GB" b="1" dirty="0">
                <a:solidFill>
                  <a:schemeClr val="dk1"/>
                </a:solidFill>
              </a:rPr>
              <a:t>skills </a:t>
            </a:r>
            <a:r>
              <a:rPr lang="en-GB" dirty="0">
                <a:solidFill>
                  <a:schemeClr val="dk1"/>
                </a:solidFill>
              </a:rPr>
              <a:t>(verbs, measurable behaviours) and sometimes </a:t>
            </a:r>
            <a:r>
              <a:rPr lang="en-GB" b="1" dirty="0">
                <a:solidFill>
                  <a:schemeClr val="dk1"/>
                </a:solidFill>
              </a:rPr>
              <a:t>context </a:t>
            </a:r>
            <a:r>
              <a:rPr lang="en-GB" dirty="0">
                <a:solidFill>
                  <a:schemeClr val="dk1"/>
                </a:solidFill>
              </a:rPr>
              <a:t>(restricting or targeting conditions).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●Example: Students will be able to </a:t>
            </a:r>
            <a:r>
              <a:rPr lang="en-GB" b="1" dirty="0">
                <a:solidFill>
                  <a:schemeClr val="dk1"/>
                </a:solidFill>
              </a:rPr>
              <a:t>describe</a:t>
            </a:r>
            <a:r>
              <a:rPr lang="en-GB" dirty="0">
                <a:solidFill>
                  <a:schemeClr val="dk1"/>
                </a:solidFill>
              </a:rPr>
              <a:t> the concept of </a:t>
            </a:r>
            <a:r>
              <a:rPr lang="en-GB" b="1" dirty="0">
                <a:solidFill>
                  <a:schemeClr val="dk1"/>
                </a:solidFill>
              </a:rPr>
              <a:t>density </a:t>
            </a:r>
            <a:r>
              <a:rPr lang="en-GB" dirty="0">
                <a:solidFill>
                  <a:schemeClr val="dk1"/>
                </a:solidFill>
              </a:rPr>
              <a:t>and apply it to </a:t>
            </a:r>
            <a:r>
              <a:rPr lang="en-GB" b="1" dirty="0">
                <a:solidFill>
                  <a:schemeClr val="dk1"/>
                </a:solidFill>
              </a:rPr>
              <a:t>floating and sinking.</a:t>
            </a:r>
            <a:endParaRPr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●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Success criteria are specific measurable outcomes that if met mean that the student has met the learning objective.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Examples: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compare densities of substances using mass and volume.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dirty="0">
                <a:solidFill>
                  <a:schemeClr val="dk1"/>
                </a:solidFill>
              </a:rPr>
              <a:t>•Students will be able to identify whether a solid or liquid will float or sink in a liquid based on their densities.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e5c105ce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e5c105ce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630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5048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Font typeface="Century Gothic"/>
              <a:buNone/>
              <a:defRPr sz="66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entury Gothic"/>
              <a:buNone/>
              <a:defRPr sz="3200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69825" y="4467425"/>
            <a:ext cx="1251325" cy="58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/>
        </p:nvSpPr>
        <p:spPr>
          <a:xfrm>
            <a:off x="191000" y="4663075"/>
            <a:ext cx="2571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entury Gothic"/>
                <a:ea typeface="Century Gothic"/>
                <a:cs typeface="Century Gothic"/>
                <a:sym typeface="Century Gothic"/>
              </a:rPr>
              <a:t>Science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BLANK_1_1_1_1_1_1_1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65" name="Google Shape;65;p12"/>
          <p:cNvSpPr txBox="1"/>
          <p:nvPr/>
        </p:nvSpPr>
        <p:spPr>
          <a:xfrm rot="-5400000">
            <a:off x="-1128800" y="2670800"/>
            <a:ext cx="26937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12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2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 Now">
  <p:cSld name="CUSTOM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/>
          <p:nvPr/>
        </p:nvSpPr>
        <p:spPr>
          <a:xfrm rot="-5400000">
            <a:off x="-352325" y="2399550"/>
            <a:ext cx="1154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 NOW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mpt Boxes">
  <p:cSld name="CUSTOM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/>
        </p:nvSpPr>
        <p:spPr>
          <a:xfrm rot="-5400000">
            <a:off x="-636425" y="2399550"/>
            <a:ext cx="17226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PROMPT BOXES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586550" y="547850"/>
            <a:ext cx="7986000" cy="26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ily Review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 rot="-5400000">
            <a:off x="-569675" y="2399550"/>
            <a:ext cx="15891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DAILY REVIEW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09450" y="566200"/>
            <a:ext cx="5123100" cy="40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BLANK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8" name="Google Shape;28;p6"/>
          <p:cNvSpPr txBox="1"/>
          <p:nvPr/>
        </p:nvSpPr>
        <p:spPr>
          <a:xfrm rot="-5400000">
            <a:off x="-929500" y="1209150"/>
            <a:ext cx="2298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OBJECTIVE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6"/>
          <p:cNvSpPr/>
          <p:nvPr/>
        </p:nvSpPr>
        <p:spPr>
          <a:xfrm>
            <a:off x="395650" y="231900"/>
            <a:ext cx="6419100" cy="2305800"/>
          </a:xfrm>
          <a:prstGeom prst="homePlate">
            <a:avLst>
              <a:gd name="adj" fmla="val 50000"/>
            </a:avLst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061600" cy="18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/>
          <p:nvPr/>
        </p:nvSpPr>
        <p:spPr>
          <a:xfrm rot="-5400000">
            <a:off x="-790750" y="3730950"/>
            <a:ext cx="2021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97975" y="2892375"/>
            <a:ext cx="5198100" cy="20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ctivate Prior Knowledge">
  <p:cSld name="BLANK_1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35" name="Google Shape;35;p7"/>
          <p:cNvSpPr txBox="1"/>
          <p:nvPr/>
        </p:nvSpPr>
        <p:spPr>
          <a:xfrm rot="-5400000">
            <a:off x="-1398650" y="2399550"/>
            <a:ext cx="3233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ACTIVATE PRIOR KNOWLEDGE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6" name="Google Shape;36;p7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BLANK_1_1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1" name="Google Shape;41;p8"/>
          <p:cNvSpPr txBox="1"/>
          <p:nvPr/>
        </p:nvSpPr>
        <p:spPr>
          <a:xfrm rot="-5400000">
            <a:off x="-1139375" y="2399550"/>
            <a:ext cx="27285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8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552550" y="852700"/>
            <a:ext cx="6173700" cy="4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BLANK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47" name="Google Shape;47;p9"/>
          <p:cNvSpPr txBox="1"/>
          <p:nvPr/>
        </p:nvSpPr>
        <p:spPr>
          <a:xfrm rot="-5400000">
            <a:off x="-1790900" y="2604200"/>
            <a:ext cx="40179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DEVELOPMENT/GUIDED PRACTICE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9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levance">
  <p:cSld name="BLANK_1_1_1_1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53" name="Google Shape;53;p10"/>
          <p:cNvSpPr txBox="1"/>
          <p:nvPr/>
        </p:nvSpPr>
        <p:spPr>
          <a:xfrm rot="-5400000">
            <a:off x="-489650" y="2399550"/>
            <a:ext cx="1415400" cy="3444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RELEVANCE</a:t>
            </a:r>
            <a:endParaRPr sz="160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4" name="Google Shape;54;p10"/>
          <p:cNvSpPr/>
          <p:nvPr/>
        </p:nvSpPr>
        <p:spPr>
          <a:xfrm>
            <a:off x="45850" y="231925"/>
            <a:ext cx="6680400" cy="423000"/>
          </a:xfrm>
          <a:prstGeom prst="rect">
            <a:avLst/>
          </a:prstGeom>
          <a:solidFill>
            <a:srgbClr val="0B5394"/>
          </a:solidFill>
          <a:ln w="952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47750" y="34100"/>
            <a:ext cx="9063300" cy="5075400"/>
          </a:xfrm>
          <a:prstGeom prst="roundRect">
            <a:avLst>
              <a:gd name="adj" fmla="val 3214"/>
            </a:avLst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entury Gothic"/>
              <a:buNone/>
              <a:defRPr sz="2800"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Char char="●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●"/>
              <a:defRPr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Century Gothic"/>
              <a:buChar char="○"/>
              <a:defRPr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Century Gothic"/>
              <a:buChar char="■"/>
              <a:defRPr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3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ctrTitle"/>
          </p:nvPr>
        </p:nvSpPr>
        <p:spPr>
          <a:xfrm>
            <a:off x="259237" y="1161015"/>
            <a:ext cx="8720375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4800" dirty="0"/>
              <a:t>Speed, Velocity and Acceleration Calculations</a:t>
            </a:r>
            <a:endParaRPr sz="4800" dirty="0"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"/>
          </p:nvPr>
        </p:nvSpPr>
        <p:spPr>
          <a:xfrm>
            <a:off x="157587" y="338893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We will calculate speed, velocity and acceleration   </a:t>
            </a:r>
            <a:endParaRPr dirty="0"/>
          </a:p>
        </p:txBody>
      </p:sp>
      <p:pic>
        <p:nvPicPr>
          <p:cNvPr id="1026" name="Picture 2" descr="Willetton Uniforms">
            <a:extLst>
              <a:ext uri="{FF2B5EF4-FFF2-40B4-BE49-F238E27FC236}">
                <a16:creationId xmlns:a16="http://schemas.microsoft.com/office/drawing/2014/main" id="{54DDBCCE-36DE-4ECC-A980-72D0C96CE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995" y="3924495"/>
            <a:ext cx="1219005" cy="1219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63D2FA-0563-4038-8E53-99CB4863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9C9-8927-4199-A193-BF446E072D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BC10E32-CF1C-4AF0-A2A7-CE3692ED8D0D}"/>
              </a:ext>
            </a:extLst>
          </p:cNvPr>
          <p:cNvGrpSpPr/>
          <p:nvPr/>
        </p:nvGrpSpPr>
        <p:grpSpPr>
          <a:xfrm>
            <a:off x="955397" y="2927101"/>
            <a:ext cx="2053440" cy="1895423"/>
            <a:chOff x="2004546" y="2931965"/>
            <a:chExt cx="3251200" cy="3271520"/>
          </a:xfrm>
        </p:grpSpPr>
        <p:sp>
          <p:nvSpPr>
            <p:cNvPr id="5" name="Isosceles Triangle 4">
              <a:extLst>
                <a:ext uri="{FF2B5EF4-FFF2-40B4-BE49-F238E27FC236}">
                  <a16:creationId xmlns:a16="http://schemas.microsoft.com/office/drawing/2014/main" id="{1CD00D71-E7E7-40FE-B977-F11D7EBBCBA8}"/>
                </a:ext>
              </a:extLst>
            </p:cNvPr>
            <p:cNvSpPr/>
            <p:nvPr/>
          </p:nvSpPr>
          <p:spPr>
            <a:xfrm>
              <a:off x="2004546" y="2931965"/>
              <a:ext cx="3251200" cy="32715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10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B180B3A-BD96-4532-A5CB-04725C65547F}"/>
                </a:ext>
              </a:extLst>
            </p:cNvPr>
            <p:cNvCxnSpPr>
              <a:stCxn id="5" idx="1"/>
              <a:endCxn id="5" idx="5"/>
            </p:cNvCxnSpPr>
            <p:nvPr/>
          </p:nvCxnSpPr>
          <p:spPr>
            <a:xfrm>
              <a:off x="2817346" y="4567725"/>
              <a:ext cx="1625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959785F-ECF1-4027-81CE-FA0994B3B4BC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3630147" y="4598203"/>
              <a:ext cx="0" cy="1605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C23E06-C89E-416C-B9B7-B7A3939A45FD}"/>
                </a:ext>
              </a:extLst>
            </p:cNvPr>
            <p:cNvSpPr txBox="1"/>
            <p:nvPr/>
          </p:nvSpPr>
          <p:spPr>
            <a:xfrm>
              <a:off x="2763520" y="4693920"/>
              <a:ext cx="629920" cy="100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E5D5E72-0643-45AF-AD4D-38D8EC791AA6}"/>
                </a:ext>
              </a:extLst>
            </p:cNvPr>
            <p:cNvSpPr txBox="1"/>
            <p:nvPr/>
          </p:nvSpPr>
          <p:spPr>
            <a:xfrm>
              <a:off x="3236685" y="3356586"/>
              <a:ext cx="629920" cy="100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9DDA16F-EDDD-4A71-AC9F-F906F5970481}"/>
                </a:ext>
              </a:extLst>
            </p:cNvPr>
            <p:cNvSpPr txBox="1"/>
            <p:nvPr/>
          </p:nvSpPr>
          <p:spPr>
            <a:xfrm>
              <a:off x="3813028" y="4713814"/>
              <a:ext cx="629920" cy="1009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b="1" dirty="0"/>
                <a:t>T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846-29B5-418B-83E7-2B72BF441239}"/>
              </a:ext>
            </a:extLst>
          </p:cNvPr>
          <p:cNvSpPr/>
          <p:nvPr/>
        </p:nvSpPr>
        <p:spPr>
          <a:xfrm>
            <a:off x="3390400" y="3588356"/>
            <a:ext cx="5366508" cy="50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3: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</a:t>
            </a:r>
            <a:r>
              <a:rPr lang="en-US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velocity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a jet that travels 785m West in 2.39s </a:t>
            </a:r>
            <a:r>
              <a:rPr lang="en-US" sz="1200" dirty="0">
                <a:latin typeface="Calisto MT" panose="0204060305050503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AU" sz="1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oogle Shape;86;p14">
            <a:extLst>
              <a:ext uri="{FF2B5EF4-FFF2-40B4-BE49-F238E27FC236}">
                <a16:creationId xmlns:a16="http://schemas.microsoft.com/office/drawing/2014/main" id="{2C77C06E-727F-4D86-BAD3-5A409C408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696736"/>
              </p:ext>
            </p:extLst>
          </p:nvPr>
        </p:nvGraphicFramePr>
        <p:xfrm>
          <a:off x="552550" y="1565862"/>
          <a:ext cx="2288016" cy="1096839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2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sto MT" panose="02040603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 that velocity is a vector and needs a direction in your final answer!</a:t>
                      </a:r>
                      <a:endParaRPr lang="en-AU" sz="11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964775E-110C-4A11-8C36-5061DDF36B97}"/>
              </a:ext>
            </a:extLst>
          </p:cNvPr>
          <p:cNvSpPr/>
          <p:nvPr/>
        </p:nvSpPr>
        <p:spPr>
          <a:xfrm>
            <a:off x="3008837" y="2114281"/>
            <a:ext cx="5916342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2: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Mars rover, Curiosity, has a maximum speed of only 0.14 km/h. </a:t>
            </a:r>
          </a:p>
          <a:p>
            <a:pPr algn="ctr">
              <a:lnSpc>
                <a:spcPct val="115000"/>
              </a:lnSpc>
            </a:pPr>
            <a:r>
              <a:rPr lang="en-US" sz="1200" dirty="0">
                <a:effectLst/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Curiosity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travels North for 60.0s, what is its </a:t>
            </a:r>
            <a:r>
              <a:rPr lang="en-US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displacement 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AU" sz="12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77694-F9C0-4177-BC3F-6E33F028BB68}"/>
              </a:ext>
            </a:extLst>
          </p:cNvPr>
          <p:cNvSpPr/>
          <p:nvPr/>
        </p:nvSpPr>
        <p:spPr>
          <a:xfrm>
            <a:off x="3053961" y="733672"/>
            <a:ext cx="5916342" cy="7125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1: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train travels 6.1 m/s East. The train’s destination is 134 km east. </a:t>
            </a:r>
            <a:b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long until it arrives?</a:t>
            </a:r>
            <a:endParaRPr lang="en-AU" sz="1200" b="1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6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310115-D7D0-44CF-9DEC-1498BF3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0" y="365012"/>
            <a:ext cx="6589800" cy="348000"/>
          </a:xfrm>
        </p:spPr>
        <p:txBody>
          <a:bodyPr/>
          <a:lstStyle/>
          <a:p>
            <a:r>
              <a:rPr lang="en-US" sz="1400" dirty="0"/>
              <a:t>We will convert between different metric units and rearrange formula </a:t>
            </a:r>
          </a:p>
          <a:p>
            <a:endParaRPr lang="en-A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48D5D-4FD9-473E-82EA-3FA14E3EE3CB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 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F8906F-8DD2-41B3-88DE-CC838D1C062F}"/>
              </a:ext>
            </a:extLst>
          </p:cNvPr>
          <p:cNvSpPr txBox="1">
            <a:spLocks/>
          </p:cNvSpPr>
          <p:nvPr/>
        </p:nvSpPr>
        <p:spPr>
          <a:xfrm>
            <a:off x="541812" y="765931"/>
            <a:ext cx="4913938" cy="130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Acceleration = V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>
                <a:solidFill>
                  <a:schemeClr val="tx1"/>
                </a:solidFill>
              </a:rPr>
              <a:t> – V</a:t>
            </a:r>
            <a:r>
              <a:rPr lang="en-GB" sz="2800" b="1" baseline="-25000" dirty="0">
                <a:solidFill>
                  <a:schemeClr val="tx1"/>
                </a:solidFill>
              </a:rPr>
              <a:t>1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</a:p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                             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F2B66-1655-4B45-B079-FB72722C7BED}"/>
              </a:ext>
            </a:extLst>
          </p:cNvPr>
          <p:cNvGrpSpPr/>
          <p:nvPr/>
        </p:nvGrpSpPr>
        <p:grpSpPr>
          <a:xfrm>
            <a:off x="375240" y="2253271"/>
            <a:ext cx="2776993" cy="2590542"/>
            <a:chOff x="2004546" y="2931965"/>
            <a:chExt cx="3251200" cy="327152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855A67-CD77-4BE4-996E-5E75C97A8D8B}"/>
                </a:ext>
              </a:extLst>
            </p:cNvPr>
            <p:cNvSpPr/>
            <p:nvPr/>
          </p:nvSpPr>
          <p:spPr>
            <a:xfrm>
              <a:off x="2004546" y="2931965"/>
              <a:ext cx="3251200" cy="32715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2313C2-2C55-4DC3-BDBA-00D6268CC82D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817346" y="4567725"/>
              <a:ext cx="1625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BB82C-8311-4D78-BE0E-48C593FDA741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630147" y="4598203"/>
              <a:ext cx="0" cy="1605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8A4D8-C6AB-4A44-9D97-7FA6613ECA5C}"/>
                </a:ext>
              </a:extLst>
            </p:cNvPr>
            <p:cNvSpPr txBox="1"/>
            <p:nvPr/>
          </p:nvSpPr>
          <p:spPr>
            <a:xfrm>
              <a:off x="2763520" y="4693920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F5E75-CFE4-462F-B152-51584B26D44D}"/>
                </a:ext>
              </a:extLst>
            </p:cNvPr>
            <p:cNvSpPr txBox="1"/>
            <p:nvPr/>
          </p:nvSpPr>
          <p:spPr>
            <a:xfrm>
              <a:off x="3462088" y="3399081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27A10-FCC2-41F3-8C1B-C3DD868631A7}"/>
                </a:ext>
              </a:extLst>
            </p:cNvPr>
            <p:cNvSpPr txBox="1"/>
            <p:nvPr/>
          </p:nvSpPr>
          <p:spPr>
            <a:xfrm>
              <a:off x="3891279" y="4693920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AAE1C-727D-4558-B5FF-B8638813F458}"/>
              </a:ext>
            </a:extLst>
          </p:cNvPr>
          <p:cNvCxnSpPr>
            <a:cxnSpLocks/>
          </p:cNvCxnSpPr>
          <p:nvPr/>
        </p:nvCxnSpPr>
        <p:spPr>
          <a:xfrm>
            <a:off x="3642275" y="1486539"/>
            <a:ext cx="137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CCF07-6F6B-4D97-8354-BF6094E44983}"/>
              </a:ext>
            </a:extLst>
          </p:cNvPr>
          <p:cNvSpPr txBox="1"/>
          <p:nvPr/>
        </p:nvSpPr>
        <p:spPr>
          <a:xfrm>
            <a:off x="6796889" y="112058"/>
            <a:ext cx="22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2 </a:t>
            </a:r>
            <a:r>
              <a:rPr lang="en-GB" sz="1800" b="1" dirty="0">
                <a:solidFill>
                  <a:schemeClr val="tx1"/>
                </a:solidFill>
              </a:rPr>
              <a:t>=</a:t>
            </a:r>
            <a:r>
              <a:rPr lang="en-GB" sz="1800" b="1" baseline="-25000" dirty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final velocity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 = initial velocity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GB" sz="1800" b="1" dirty="0">
              <a:solidFill>
                <a:schemeClr val="tx1"/>
              </a:solidFill>
            </a:endParaRPr>
          </a:p>
          <a:p>
            <a:r>
              <a:rPr lang="en-AU" sz="1800" b="1" dirty="0">
                <a:solidFill>
                  <a:schemeClr val="tx1"/>
                </a:solidFill>
              </a:rPr>
              <a:t>t = elapsed time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Δ - Wiktionary">
            <a:extLst>
              <a:ext uri="{FF2B5EF4-FFF2-40B4-BE49-F238E27FC236}">
                <a16:creationId xmlns:a16="http://schemas.microsoft.com/office/drawing/2014/main" id="{01BDC850-BF61-4B6E-9ECC-61894FFA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72" y="2656018"/>
            <a:ext cx="465566" cy="6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5DE324E-CCAA-4D99-B0E9-70060444536B}"/>
              </a:ext>
            </a:extLst>
          </p:cNvPr>
          <p:cNvGrpSpPr/>
          <p:nvPr/>
        </p:nvGrpSpPr>
        <p:grpSpPr>
          <a:xfrm>
            <a:off x="6459548" y="1395878"/>
            <a:ext cx="2536309" cy="1539180"/>
            <a:chOff x="6311405" y="1586525"/>
            <a:chExt cx="2536309" cy="1539180"/>
          </a:xfrm>
        </p:grpSpPr>
        <p:graphicFrame>
          <p:nvGraphicFramePr>
            <p:cNvPr id="21" name="Google Shape;81;p14">
              <a:extLst>
                <a:ext uri="{FF2B5EF4-FFF2-40B4-BE49-F238E27FC236}">
                  <a16:creationId xmlns:a16="http://schemas.microsoft.com/office/drawing/2014/main" id="{7FF9D5A2-3DB6-4CD6-9FFB-B6B4B7CA8D8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45876731"/>
                </p:ext>
              </p:extLst>
            </p:nvPr>
          </p:nvGraphicFramePr>
          <p:xfrm>
            <a:off x="6311405" y="1586525"/>
            <a:ext cx="2536309" cy="1539180"/>
          </p:xfrm>
          <a:graphic>
            <a:graphicData uri="http://schemas.openxmlformats.org/drawingml/2006/table">
              <a:tbl>
                <a:tblPr>
                  <a:noFill/>
                  <a:tableStyleId>{3F974EFC-B01F-4AD3-B987-93536E84DB40}</a:tableStyleId>
                </a:tblPr>
                <a:tblGrid>
                  <a:gridCol w="253630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GB" sz="1100" b="1" dirty="0">
                            <a:solidFill>
                              <a:srgbClr val="FFFFFF"/>
                            </a:solidFill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rPr>
                          <a:t>VOCABULARY</a:t>
                        </a:r>
                        <a:endParaRPr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0B5394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0">
                  <a:tc>
                    <a:txBody>
                      <a:bodyPr/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US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AU" sz="1100" dirty="0"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rPr>
                          <a:t>         = delta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lang="en-AU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endParaRP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AU" sz="1100" dirty="0"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rPr>
                          <a:t>In mathematics, delta is used to represent </a:t>
                        </a:r>
                        <a:r>
                          <a:rPr lang="en-AU" sz="1100" b="1" i="1" dirty="0">
                            <a:latin typeface="Century Gothic"/>
                            <a:ea typeface="Century Gothic"/>
                            <a:cs typeface="Century Gothic"/>
                            <a:sym typeface="Century Gothic"/>
                          </a:rPr>
                          <a:t>‘change in’</a:t>
                        </a:r>
                      </a:p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endParaRPr>
                      </a:p>
                    </a:txBody>
                    <a:tcPr marL="91425" marR="91425" marT="91425" marB="91425">
                      <a:lnL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0B5394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</a:tbl>
            </a:graphicData>
          </a:graphic>
        </p:graphicFrame>
        <p:pic>
          <p:nvPicPr>
            <p:cNvPr id="22" name="Picture 2" descr="Δ - Wiktionary">
              <a:extLst>
                <a:ext uri="{FF2B5EF4-FFF2-40B4-BE49-F238E27FC236}">
                  <a16:creationId xmlns:a16="http://schemas.microsoft.com/office/drawing/2014/main" id="{7B59A0F1-D970-4979-A554-C14FA1AD0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6348" y="1972218"/>
              <a:ext cx="323092" cy="4456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BAB0370-A5A4-42E3-B290-9946B9D90221}"/>
              </a:ext>
            </a:extLst>
          </p:cNvPr>
          <p:cNvSpPr txBox="1"/>
          <p:nvPr/>
        </p:nvSpPr>
        <p:spPr>
          <a:xfrm>
            <a:off x="4625829" y="3077980"/>
            <a:ext cx="4408531" cy="1569660"/>
          </a:xfrm>
          <a:prstGeom prst="rect">
            <a:avLst/>
          </a:prstGeom>
          <a:solidFill>
            <a:srgbClr val="00FF00">
              <a:alpha val="14118"/>
            </a:srgb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To solve an acceleration problem, you will need to know 3 values to solve for the fourth. Look out for key phrases like </a:t>
            </a:r>
            <a:r>
              <a:rPr lang="en-US" sz="1600" b="1" dirty="0"/>
              <a:t>“from rest” </a:t>
            </a:r>
            <a:r>
              <a:rPr lang="en-US" sz="1600" dirty="0"/>
              <a:t>or </a:t>
            </a:r>
            <a:r>
              <a:rPr lang="en-US" sz="1600" b="1" dirty="0"/>
              <a:t>“to a stop”</a:t>
            </a:r>
            <a:br>
              <a:rPr lang="en-US" sz="1600" dirty="0"/>
            </a:br>
            <a:endParaRPr lang="en-US" sz="1600" dirty="0"/>
          </a:p>
          <a:p>
            <a:pPr algn="ctr"/>
            <a:r>
              <a:rPr lang="en-US" sz="1600" dirty="0"/>
              <a:t>These tell the velocity without using values!</a:t>
            </a:r>
            <a:endParaRPr lang="en-A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65AAEB-53E2-458A-8805-4484DB963821}"/>
              </a:ext>
            </a:extLst>
          </p:cNvPr>
          <p:cNvSpPr txBox="1"/>
          <p:nvPr/>
        </p:nvSpPr>
        <p:spPr>
          <a:xfrm>
            <a:off x="2437947" y="2235807"/>
            <a:ext cx="36666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highlight>
                  <a:srgbClr val="FFFF00"/>
                </a:highlight>
              </a:rPr>
              <a:t>What units will acceleration have?</a:t>
            </a:r>
            <a:endParaRPr lang="en-AU" sz="1600" b="1" u="sng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9606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310115-D7D0-44CF-9DEC-1498BF3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0" y="365012"/>
            <a:ext cx="6589800" cy="348000"/>
          </a:xfrm>
        </p:spPr>
        <p:txBody>
          <a:bodyPr/>
          <a:lstStyle/>
          <a:p>
            <a:r>
              <a:rPr lang="en-US" sz="1400" dirty="0"/>
              <a:t>We will convert between different metric units and rearrange formula </a:t>
            </a:r>
          </a:p>
          <a:p>
            <a:endParaRPr lang="en-A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48D5D-4FD9-473E-82EA-3FA14E3EE3CB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 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F8906F-8DD2-41B3-88DE-CC838D1C062F}"/>
              </a:ext>
            </a:extLst>
          </p:cNvPr>
          <p:cNvSpPr txBox="1">
            <a:spLocks/>
          </p:cNvSpPr>
          <p:nvPr/>
        </p:nvSpPr>
        <p:spPr>
          <a:xfrm>
            <a:off x="541812" y="765931"/>
            <a:ext cx="4913938" cy="130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Acceleration = V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>
                <a:solidFill>
                  <a:schemeClr val="tx1"/>
                </a:solidFill>
              </a:rPr>
              <a:t> – V</a:t>
            </a:r>
            <a:r>
              <a:rPr lang="en-GB" sz="2800" b="1" baseline="-25000" dirty="0">
                <a:solidFill>
                  <a:schemeClr val="tx1"/>
                </a:solidFill>
              </a:rPr>
              <a:t>1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</a:p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                             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F2B66-1655-4B45-B079-FB72722C7BED}"/>
              </a:ext>
            </a:extLst>
          </p:cNvPr>
          <p:cNvGrpSpPr/>
          <p:nvPr/>
        </p:nvGrpSpPr>
        <p:grpSpPr>
          <a:xfrm>
            <a:off x="168258" y="2231983"/>
            <a:ext cx="2776993" cy="2590542"/>
            <a:chOff x="2004546" y="2931965"/>
            <a:chExt cx="3251200" cy="327152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855A67-CD77-4BE4-996E-5E75C97A8D8B}"/>
                </a:ext>
              </a:extLst>
            </p:cNvPr>
            <p:cNvSpPr/>
            <p:nvPr/>
          </p:nvSpPr>
          <p:spPr>
            <a:xfrm>
              <a:off x="2004546" y="2931965"/>
              <a:ext cx="3251200" cy="32715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2313C2-2C55-4DC3-BDBA-00D6268CC82D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817346" y="4567725"/>
              <a:ext cx="1625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BB82C-8311-4D78-BE0E-48C593FDA741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630147" y="4598203"/>
              <a:ext cx="0" cy="1605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8A4D8-C6AB-4A44-9D97-7FA6613ECA5C}"/>
                </a:ext>
              </a:extLst>
            </p:cNvPr>
            <p:cNvSpPr txBox="1"/>
            <p:nvPr/>
          </p:nvSpPr>
          <p:spPr>
            <a:xfrm>
              <a:off x="2763520" y="4693920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F5E75-CFE4-462F-B152-51584B26D44D}"/>
                </a:ext>
              </a:extLst>
            </p:cNvPr>
            <p:cNvSpPr txBox="1"/>
            <p:nvPr/>
          </p:nvSpPr>
          <p:spPr>
            <a:xfrm>
              <a:off x="3462088" y="3399081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27A10-FCC2-41F3-8C1B-C3DD868631A7}"/>
                </a:ext>
              </a:extLst>
            </p:cNvPr>
            <p:cNvSpPr txBox="1"/>
            <p:nvPr/>
          </p:nvSpPr>
          <p:spPr>
            <a:xfrm>
              <a:off x="3891279" y="4693920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AAE1C-727D-4558-B5FF-B8638813F458}"/>
              </a:ext>
            </a:extLst>
          </p:cNvPr>
          <p:cNvCxnSpPr>
            <a:cxnSpLocks/>
          </p:cNvCxnSpPr>
          <p:nvPr/>
        </p:nvCxnSpPr>
        <p:spPr>
          <a:xfrm>
            <a:off x="3642275" y="1486539"/>
            <a:ext cx="137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CCF07-6F6B-4D97-8354-BF6094E44983}"/>
              </a:ext>
            </a:extLst>
          </p:cNvPr>
          <p:cNvSpPr txBox="1"/>
          <p:nvPr/>
        </p:nvSpPr>
        <p:spPr>
          <a:xfrm>
            <a:off x="6796889" y="112058"/>
            <a:ext cx="22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2 </a:t>
            </a:r>
            <a:r>
              <a:rPr lang="en-GB" sz="1800" b="1" dirty="0">
                <a:solidFill>
                  <a:schemeClr val="tx1"/>
                </a:solidFill>
              </a:rPr>
              <a:t>=</a:t>
            </a:r>
            <a:r>
              <a:rPr lang="en-GB" sz="1800" b="1" baseline="-25000" dirty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final velocity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 = initial velocity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GB" sz="1800" b="1" dirty="0">
              <a:solidFill>
                <a:schemeClr val="tx1"/>
              </a:solidFill>
            </a:endParaRPr>
          </a:p>
          <a:p>
            <a:r>
              <a:rPr lang="en-AU" sz="1800" b="1" dirty="0">
                <a:solidFill>
                  <a:schemeClr val="tx1"/>
                </a:solidFill>
              </a:rPr>
              <a:t>t = elapsed time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Δ - Wiktionary">
            <a:extLst>
              <a:ext uri="{FF2B5EF4-FFF2-40B4-BE49-F238E27FC236}">
                <a16:creationId xmlns:a16="http://schemas.microsoft.com/office/drawing/2014/main" id="{01BDC850-BF61-4B6E-9ECC-61894FFA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90" y="2634730"/>
            <a:ext cx="465566" cy="6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26A2A7-7B9B-4CB9-99F7-3C06D7807AD6}"/>
              </a:ext>
            </a:extLst>
          </p:cNvPr>
          <p:cNvSpPr/>
          <p:nvPr/>
        </p:nvSpPr>
        <p:spPr>
          <a:xfrm>
            <a:off x="3229591" y="2123661"/>
            <a:ext cx="4792619" cy="81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/>
              <a:t>A bus accelerates from 5m/s East to 25m/s East in 10 seconds. What was its acceleration?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4BBE2-7F9E-486B-9172-D48B33775990}"/>
              </a:ext>
            </a:extLst>
          </p:cNvPr>
          <p:cNvSpPr txBox="1"/>
          <p:nvPr/>
        </p:nvSpPr>
        <p:spPr>
          <a:xfrm>
            <a:off x="2443863" y="2996228"/>
            <a:ext cx="514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What values do we have and what are we trying to find?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8448C-6BD5-43E3-8051-3A39E67BBC5B}"/>
              </a:ext>
            </a:extLst>
          </p:cNvPr>
          <p:cNvSpPr txBox="1"/>
          <p:nvPr/>
        </p:nvSpPr>
        <p:spPr>
          <a:xfrm>
            <a:off x="2503981" y="3405561"/>
            <a:ext cx="436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 Are the units for distance and time the same?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FD80B-EBB6-4849-8FC5-BB2565BE236E}"/>
              </a:ext>
            </a:extLst>
          </p:cNvPr>
          <p:cNvSpPr txBox="1"/>
          <p:nvPr/>
        </p:nvSpPr>
        <p:spPr>
          <a:xfrm>
            <a:off x="2646152" y="3817624"/>
            <a:ext cx="4367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What formula are we going to use?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4. Let’s solve!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8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310115-D7D0-44CF-9DEC-1498BF3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0" y="365012"/>
            <a:ext cx="6589800" cy="348000"/>
          </a:xfrm>
        </p:spPr>
        <p:txBody>
          <a:bodyPr/>
          <a:lstStyle/>
          <a:p>
            <a:r>
              <a:rPr lang="en-US" sz="1400" dirty="0"/>
              <a:t>We will convert between different metric units and rearrange formula </a:t>
            </a:r>
          </a:p>
          <a:p>
            <a:endParaRPr lang="en-A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48D5D-4FD9-473E-82EA-3FA14E3EE3CB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 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F8906F-8DD2-41B3-88DE-CC838D1C062F}"/>
              </a:ext>
            </a:extLst>
          </p:cNvPr>
          <p:cNvSpPr txBox="1">
            <a:spLocks/>
          </p:cNvSpPr>
          <p:nvPr/>
        </p:nvSpPr>
        <p:spPr>
          <a:xfrm>
            <a:off x="541812" y="765931"/>
            <a:ext cx="4913938" cy="130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Acceleration = V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>
                <a:solidFill>
                  <a:schemeClr val="tx1"/>
                </a:solidFill>
              </a:rPr>
              <a:t> – V</a:t>
            </a:r>
            <a:r>
              <a:rPr lang="en-GB" sz="2800" b="1" baseline="-25000" dirty="0">
                <a:solidFill>
                  <a:schemeClr val="tx1"/>
                </a:solidFill>
              </a:rPr>
              <a:t>1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</a:p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                             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F2B66-1655-4B45-B079-FB72722C7BED}"/>
              </a:ext>
            </a:extLst>
          </p:cNvPr>
          <p:cNvGrpSpPr/>
          <p:nvPr/>
        </p:nvGrpSpPr>
        <p:grpSpPr>
          <a:xfrm>
            <a:off x="168258" y="2231983"/>
            <a:ext cx="2776993" cy="2590542"/>
            <a:chOff x="2004546" y="2931965"/>
            <a:chExt cx="3251200" cy="327152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855A67-CD77-4BE4-996E-5E75C97A8D8B}"/>
                </a:ext>
              </a:extLst>
            </p:cNvPr>
            <p:cNvSpPr/>
            <p:nvPr/>
          </p:nvSpPr>
          <p:spPr>
            <a:xfrm>
              <a:off x="2004546" y="2931965"/>
              <a:ext cx="3251200" cy="32715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2313C2-2C55-4DC3-BDBA-00D6268CC82D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817346" y="4567725"/>
              <a:ext cx="1625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BB82C-8311-4D78-BE0E-48C593FDA741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630147" y="4598203"/>
              <a:ext cx="0" cy="1605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8A4D8-C6AB-4A44-9D97-7FA6613ECA5C}"/>
                </a:ext>
              </a:extLst>
            </p:cNvPr>
            <p:cNvSpPr txBox="1"/>
            <p:nvPr/>
          </p:nvSpPr>
          <p:spPr>
            <a:xfrm>
              <a:off x="2763520" y="4693920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A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F5E75-CFE4-462F-B152-51584B26D44D}"/>
                </a:ext>
              </a:extLst>
            </p:cNvPr>
            <p:cNvSpPr txBox="1"/>
            <p:nvPr/>
          </p:nvSpPr>
          <p:spPr>
            <a:xfrm>
              <a:off x="3462088" y="3399081"/>
              <a:ext cx="629920" cy="8939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V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27A10-FCC2-41F3-8C1B-C3DD868631A7}"/>
                </a:ext>
              </a:extLst>
            </p:cNvPr>
            <p:cNvSpPr txBox="1"/>
            <p:nvPr/>
          </p:nvSpPr>
          <p:spPr>
            <a:xfrm>
              <a:off x="3891279" y="4693920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T</a:t>
              </a:r>
            </a:p>
          </p:txBody>
        </p: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AAE1C-727D-4558-B5FF-B8638813F458}"/>
              </a:ext>
            </a:extLst>
          </p:cNvPr>
          <p:cNvCxnSpPr>
            <a:cxnSpLocks/>
          </p:cNvCxnSpPr>
          <p:nvPr/>
        </p:nvCxnSpPr>
        <p:spPr>
          <a:xfrm>
            <a:off x="3642275" y="1486539"/>
            <a:ext cx="137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CCF07-6F6B-4D97-8354-BF6094E44983}"/>
              </a:ext>
            </a:extLst>
          </p:cNvPr>
          <p:cNvSpPr txBox="1"/>
          <p:nvPr/>
        </p:nvSpPr>
        <p:spPr>
          <a:xfrm>
            <a:off x="6796889" y="112058"/>
            <a:ext cx="22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2 </a:t>
            </a:r>
            <a:r>
              <a:rPr lang="en-GB" sz="1800" b="1" dirty="0">
                <a:solidFill>
                  <a:schemeClr val="tx1"/>
                </a:solidFill>
              </a:rPr>
              <a:t>=</a:t>
            </a:r>
            <a:r>
              <a:rPr lang="en-GB" sz="1800" b="1" baseline="-25000" dirty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final velocity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 = initial velocity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GB" sz="1800" b="1" dirty="0">
              <a:solidFill>
                <a:schemeClr val="tx1"/>
              </a:solidFill>
            </a:endParaRPr>
          </a:p>
          <a:p>
            <a:r>
              <a:rPr lang="en-AU" sz="1800" b="1" dirty="0">
                <a:solidFill>
                  <a:schemeClr val="tx1"/>
                </a:solidFill>
              </a:rPr>
              <a:t>t = elapsed time</a:t>
            </a:r>
            <a:endParaRPr lang="en-GB" sz="1800" b="1" dirty="0">
              <a:solidFill>
                <a:schemeClr val="tx1"/>
              </a:solidFill>
            </a:endParaRPr>
          </a:p>
        </p:txBody>
      </p:sp>
      <p:pic>
        <p:nvPicPr>
          <p:cNvPr id="3074" name="Picture 2" descr="Δ - Wiktionary">
            <a:extLst>
              <a:ext uri="{FF2B5EF4-FFF2-40B4-BE49-F238E27FC236}">
                <a16:creationId xmlns:a16="http://schemas.microsoft.com/office/drawing/2014/main" id="{01BDC850-BF61-4B6E-9ECC-61894FFAB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1790" y="2634730"/>
            <a:ext cx="465566" cy="64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E926A2A7-7B9B-4CB9-99F7-3C06D7807AD6}"/>
              </a:ext>
            </a:extLst>
          </p:cNvPr>
          <p:cNvSpPr/>
          <p:nvPr/>
        </p:nvSpPr>
        <p:spPr>
          <a:xfrm>
            <a:off x="3229591" y="2123661"/>
            <a:ext cx="4792619" cy="819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/>
              <a:t>A car had an acceleration of 10m/s</a:t>
            </a:r>
            <a:r>
              <a:rPr lang="en-GB" baseline="30000" dirty="0"/>
              <a:t>2 </a:t>
            </a:r>
            <a:r>
              <a:rPr lang="en-GB" dirty="0"/>
              <a:t>North in 20 seconds. What was its change in velocity?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4BBE2-7F9E-486B-9172-D48B33775990}"/>
              </a:ext>
            </a:extLst>
          </p:cNvPr>
          <p:cNvSpPr txBox="1"/>
          <p:nvPr/>
        </p:nvSpPr>
        <p:spPr>
          <a:xfrm>
            <a:off x="2443863" y="2996228"/>
            <a:ext cx="514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What values do we have and what are we trying to find?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8448C-6BD5-43E3-8051-3A39E67BBC5B}"/>
              </a:ext>
            </a:extLst>
          </p:cNvPr>
          <p:cNvSpPr txBox="1"/>
          <p:nvPr/>
        </p:nvSpPr>
        <p:spPr>
          <a:xfrm>
            <a:off x="2503981" y="3405561"/>
            <a:ext cx="436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 Are the units for distance and time the same?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FD80B-EBB6-4849-8FC5-BB2565BE236E}"/>
              </a:ext>
            </a:extLst>
          </p:cNvPr>
          <p:cNvSpPr txBox="1"/>
          <p:nvPr/>
        </p:nvSpPr>
        <p:spPr>
          <a:xfrm>
            <a:off x="2646152" y="3817624"/>
            <a:ext cx="4367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What formula are we going to use?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4. Let’s solve!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02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310115-D7D0-44CF-9DEC-1498BF3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0" y="365012"/>
            <a:ext cx="6589800" cy="348000"/>
          </a:xfrm>
        </p:spPr>
        <p:txBody>
          <a:bodyPr/>
          <a:lstStyle/>
          <a:p>
            <a:r>
              <a:rPr lang="en-US" sz="1400" dirty="0"/>
              <a:t>We will convert between different metric units and rearrange formula </a:t>
            </a:r>
          </a:p>
          <a:p>
            <a:endParaRPr lang="en-A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48D5D-4FD9-473E-82EA-3FA14E3EE3CB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 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F8906F-8DD2-41B3-88DE-CC838D1C062F}"/>
              </a:ext>
            </a:extLst>
          </p:cNvPr>
          <p:cNvSpPr txBox="1">
            <a:spLocks/>
          </p:cNvSpPr>
          <p:nvPr/>
        </p:nvSpPr>
        <p:spPr>
          <a:xfrm>
            <a:off x="541812" y="765931"/>
            <a:ext cx="4913938" cy="130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Acceleration = V</a:t>
            </a:r>
            <a:r>
              <a:rPr lang="en-GB" sz="2800" b="1" baseline="-25000" dirty="0">
                <a:solidFill>
                  <a:schemeClr val="tx1"/>
                </a:solidFill>
              </a:rPr>
              <a:t>2</a:t>
            </a:r>
            <a:r>
              <a:rPr lang="en-GB" sz="2800" b="1" dirty="0">
                <a:solidFill>
                  <a:schemeClr val="tx1"/>
                </a:solidFill>
              </a:rPr>
              <a:t> – V</a:t>
            </a:r>
            <a:r>
              <a:rPr lang="en-GB" sz="2800" b="1" baseline="-25000" dirty="0">
                <a:solidFill>
                  <a:schemeClr val="tx1"/>
                </a:solidFill>
              </a:rPr>
              <a:t>1</a:t>
            </a:r>
            <a:r>
              <a:rPr lang="en-GB" sz="2800" b="1" dirty="0">
                <a:solidFill>
                  <a:schemeClr val="tx1"/>
                </a:solidFill>
              </a:rPr>
              <a:t> </a:t>
            </a:r>
          </a:p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                             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59AAE1C-727D-4558-B5FF-B8638813F458}"/>
              </a:ext>
            </a:extLst>
          </p:cNvPr>
          <p:cNvCxnSpPr>
            <a:cxnSpLocks/>
          </p:cNvCxnSpPr>
          <p:nvPr/>
        </p:nvCxnSpPr>
        <p:spPr>
          <a:xfrm>
            <a:off x="3642275" y="1486539"/>
            <a:ext cx="1374154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CCCF07-6F6B-4D97-8354-BF6094E44983}"/>
              </a:ext>
            </a:extLst>
          </p:cNvPr>
          <p:cNvSpPr txBox="1"/>
          <p:nvPr/>
        </p:nvSpPr>
        <p:spPr>
          <a:xfrm>
            <a:off x="6796889" y="112058"/>
            <a:ext cx="2237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2 </a:t>
            </a:r>
            <a:r>
              <a:rPr lang="en-GB" sz="1800" b="1" dirty="0">
                <a:solidFill>
                  <a:schemeClr val="tx1"/>
                </a:solidFill>
              </a:rPr>
              <a:t>=</a:t>
            </a:r>
            <a:r>
              <a:rPr lang="en-GB" sz="1800" b="1" baseline="-25000" dirty="0">
                <a:solidFill>
                  <a:schemeClr val="tx1"/>
                </a:solidFill>
              </a:rPr>
              <a:t> </a:t>
            </a:r>
            <a:r>
              <a:rPr lang="en-GB" sz="1800" b="1" dirty="0">
                <a:solidFill>
                  <a:schemeClr val="tx1"/>
                </a:solidFill>
              </a:rPr>
              <a:t>final velocity</a:t>
            </a:r>
          </a:p>
          <a:p>
            <a:r>
              <a:rPr lang="en-GB" sz="1800" b="1" dirty="0">
                <a:solidFill>
                  <a:schemeClr val="tx1"/>
                </a:solidFill>
              </a:rPr>
              <a:t>V</a:t>
            </a:r>
            <a:r>
              <a:rPr lang="en-GB" sz="1800" b="1" baseline="-25000" dirty="0">
                <a:solidFill>
                  <a:schemeClr val="tx1"/>
                </a:solidFill>
              </a:rPr>
              <a:t>1</a:t>
            </a:r>
            <a:r>
              <a:rPr lang="en-GB" sz="1800" b="1" dirty="0">
                <a:solidFill>
                  <a:schemeClr val="tx1"/>
                </a:solidFill>
              </a:rPr>
              <a:t> = initial velocity</a:t>
            </a:r>
            <a:br>
              <a:rPr lang="en-GB" sz="1800" b="1" dirty="0">
                <a:solidFill>
                  <a:schemeClr val="tx1"/>
                </a:solidFill>
              </a:rPr>
            </a:br>
            <a:endParaRPr lang="en-GB" sz="1800" b="1" dirty="0">
              <a:solidFill>
                <a:schemeClr val="tx1"/>
              </a:solidFill>
            </a:endParaRPr>
          </a:p>
          <a:p>
            <a:r>
              <a:rPr lang="en-AU" sz="1800" b="1" dirty="0">
                <a:solidFill>
                  <a:schemeClr val="tx1"/>
                </a:solidFill>
              </a:rPr>
              <a:t>t = elapsed time</a:t>
            </a:r>
            <a:endParaRPr lang="en-GB" sz="1800" b="1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0C7DD2-878B-404B-AE17-46444E288D13}"/>
              </a:ext>
            </a:extLst>
          </p:cNvPr>
          <p:cNvGrpSpPr/>
          <p:nvPr/>
        </p:nvGrpSpPr>
        <p:grpSpPr>
          <a:xfrm>
            <a:off x="168258" y="2231983"/>
            <a:ext cx="2776993" cy="2590542"/>
            <a:chOff x="168258" y="2231983"/>
            <a:chExt cx="2776993" cy="25905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B8F2B66-1655-4B45-B079-FB72722C7BED}"/>
                </a:ext>
              </a:extLst>
            </p:cNvPr>
            <p:cNvGrpSpPr/>
            <p:nvPr/>
          </p:nvGrpSpPr>
          <p:grpSpPr>
            <a:xfrm>
              <a:off x="168258" y="2231983"/>
              <a:ext cx="2776993" cy="2590542"/>
              <a:chOff x="2004546" y="2931965"/>
              <a:chExt cx="3251200" cy="3271520"/>
            </a:xfrm>
          </p:grpSpPr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EF855A67-CD77-4BE4-996E-5E75C97A8D8B}"/>
                  </a:ext>
                </a:extLst>
              </p:cNvPr>
              <p:cNvSpPr/>
              <p:nvPr/>
            </p:nvSpPr>
            <p:spPr>
              <a:xfrm>
                <a:off x="2004546" y="2931965"/>
                <a:ext cx="3251200" cy="32715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C2313C2-2C55-4DC3-BDBA-00D6268CC82D}"/>
                  </a:ext>
                </a:extLst>
              </p:cNvPr>
              <p:cNvCxnSpPr>
                <a:stCxn id="14" idx="1"/>
                <a:endCxn id="14" idx="5"/>
              </p:cNvCxnSpPr>
              <p:nvPr/>
            </p:nvCxnSpPr>
            <p:spPr>
              <a:xfrm>
                <a:off x="2817346" y="4567725"/>
                <a:ext cx="16256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06BB82C-8311-4D78-BE0E-48C593FDA741}"/>
                  </a:ext>
                </a:extLst>
              </p:cNvPr>
              <p:cNvCxnSpPr>
                <a:stCxn id="14" idx="3"/>
              </p:cNvCxnSpPr>
              <p:nvPr/>
            </p:nvCxnSpPr>
            <p:spPr>
              <a:xfrm flipV="1">
                <a:off x="3630147" y="4598203"/>
                <a:ext cx="0" cy="1605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7F8A4D8-C6AB-4A44-9D97-7FA6613ECA5C}"/>
                  </a:ext>
                </a:extLst>
              </p:cNvPr>
              <p:cNvSpPr txBox="1"/>
              <p:nvPr/>
            </p:nvSpPr>
            <p:spPr>
              <a:xfrm>
                <a:off x="2763520" y="4693920"/>
                <a:ext cx="629920" cy="89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A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BAF5E75-CFE4-462F-B152-51584B26D44D}"/>
                  </a:ext>
                </a:extLst>
              </p:cNvPr>
              <p:cNvSpPr txBox="1"/>
              <p:nvPr/>
            </p:nvSpPr>
            <p:spPr>
              <a:xfrm>
                <a:off x="3462088" y="3399081"/>
                <a:ext cx="629920" cy="8939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V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127A10-FCC2-41F3-8C1B-C3DD868631A7}"/>
                  </a:ext>
                </a:extLst>
              </p:cNvPr>
              <p:cNvSpPr txBox="1"/>
              <p:nvPr/>
            </p:nvSpPr>
            <p:spPr>
              <a:xfrm>
                <a:off x="3891279" y="4693920"/>
                <a:ext cx="62992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4000" b="1" dirty="0"/>
                  <a:t>T</a:t>
                </a:r>
              </a:p>
            </p:txBody>
          </p:sp>
        </p:grpSp>
        <p:pic>
          <p:nvPicPr>
            <p:cNvPr id="3074" name="Picture 2" descr="Δ - Wiktionary">
              <a:extLst>
                <a:ext uri="{FF2B5EF4-FFF2-40B4-BE49-F238E27FC236}">
                  <a16:creationId xmlns:a16="http://schemas.microsoft.com/office/drawing/2014/main" id="{01BDC850-BF61-4B6E-9ECC-61894FFAB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0" y="2634730"/>
              <a:ext cx="465566" cy="64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E926A2A7-7B9B-4CB9-99F7-3C06D7807AD6}"/>
              </a:ext>
            </a:extLst>
          </p:cNvPr>
          <p:cNvSpPr/>
          <p:nvPr/>
        </p:nvSpPr>
        <p:spPr>
          <a:xfrm>
            <a:off x="3243731" y="2116960"/>
            <a:ext cx="5532623" cy="1035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/>
              <a:t>How long did it take Stuart to finish the same race if he had an acceleration of 0.3m/s</a:t>
            </a:r>
            <a:r>
              <a:rPr lang="en-GB" baseline="30000" dirty="0"/>
              <a:t>2</a:t>
            </a:r>
            <a:r>
              <a:rPr lang="en-GB" dirty="0"/>
              <a:t> and a speed of 6m/s?</a:t>
            </a:r>
            <a:endParaRPr lang="en-AU" dirty="0"/>
          </a:p>
          <a:p>
            <a:pPr algn="ctr">
              <a:lnSpc>
                <a:spcPct val="115000"/>
              </a:lnSpc>
            </a:pP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04BBE2-7F9E-486B-9172-D48B33775990}"/>
              </a:ext>
            </a:extLst>
          </p:cNvPr>
          <p:cNvSpPr txBox="1"/>
          <p:nvPr/>
        </p:nvSpPr>
        <p:spPr>
          <a:xfrm>
            <a:off x="2443863" y="2996228"/>
            <a:ext cx="51451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1. What values do we have and what are we trying to find?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AF8448C-6BD5-43E3-8051-3A39E67BBC5B}"/>
              </a:ext>
            </a:extLst>
          </p:cNvPr>
          <p:cNvSpPr txBox="1"/>
          <p:nvPr/>
        </p:nvSpPr>
        <p:spPr>
          <a:xfrm>
            <a:off x="2503981" y="3405561"/>
            <a:ext cx="4367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2.  Are the units for distance and time the same?</a:t>
            </a:r>
            <a:endParaRPr lang="en-AU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CFD80B-EBB6-4849-8FC5-BB2565BE236E}"/>
              </a:ext>
            </a:extLst>
          </p:cNvPr>
          <p:cNvSpPr txBox="1"/>
          <p:nvPr/>
        </p:nvSpPr>
        <p:spPr>
          <a:xfrm>
            <a:off x="2646152" y="3817624"/>
            <a:ext cx="43671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 What formula are we going to use?</a:t>
            </a:r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  4. Let’s solve!</a:t>
            </a:r>
            <a:endParaRPr lang="en-AU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795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63D2FA-0563-4038-8E53-99CB4863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9C9-8927-4199-A193-BF446E072D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846-29B5-418B-83E7-2B72BF441239}"/>
              </a:ext>
            </a:extLst>
          </p:cNvPr>
          <p:cNvSpPr/>
          <p:nvPr/>
        </p:nvSpPr>
        <p:spPr>
          <a:xfrm>
            <a:off x="3472279" y="3612981"/>
            <a:ext cx="5366508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3: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an AFL game, a defender changes direction from running 4.5m/s North to 4.5m/s South over 8 seconds. What is the acceleration of the defender during that time?</a:t>
            </a:r>
            <a:endParaRPr lang="en-AU" sz="1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oogle Shape;86;p14">
            <a:extLst>
              <a:ext uri="{FF2B5EF4-FFF2-40B4-BE49-F238E27FC236}">
                <a16:creationId xmlns:a16="http://schemas.microsoft.com/office/drawing/2014/main" id="{2C77C06E-727F-4D86-BAD3-5A409C4080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4196110"/>
              </p:ext>
            </p:extLst>
          </p:nvPr>
        </p:nvGraphicFramePr>
        <p:xfrm>
          <a:off x="445756" y="1541022"/>
          <a:ext cx="2288016" cy="1096839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2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sto MT" panose="02040603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 that acceleration and velocity are vectors and need a direction in your final answer!</a:t>
                      </a:r>
                      <a:endParaRPr lang="en-AU" sz="11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964775E-110C-4A11-8C36-5061DDF36B97}"/>
              </a:ext>
            </a:extLst>
          </p:cNvPr>
          <p:cNvSpPr/>
          <p:nvPr/>
        </p:nvSpPr>
        <p:spPr>
          <a:xfrm>
            <a:off x="3008837" y="2114281"/>
            <a:ext cx="5916342" cy="92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2: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limousine driver notices a stop sign while travelling 55 km/h. What is the acceleration (in m/s</a:t>
            </a:r>
            <a:r>
              <a:rPr lang="en-US" sz="1200" baseline="30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of the limousine if it comes to a complete stop in 4.3s?</a:t>
            </a:r>
            <a:b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 the sign of acceleration – what does it mean?</a:t>
            </a:r>
            <a:endParaRPr lang="en-AU" sz="12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A77694-F9C0-4177-BC3F-6E33F028BB68}"/>
              </a:ext>
            </a:extLst>
          </p:cNvPr>
          <p:cNvSpPr/>
          <p:nvPr/>
        </p:nvSpPr>
        <p:spPr>
          <a:xfrm>
            <a:off x="3053961" y="733672"/>
            <a:ext cx="5916342" cy="712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1: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horse begins a race from rest with an acceleration of 2.2m/s</a:t>
            </a:r>
            <a:r>
              <a:rPr lang="en-US" sz="1200" baseline="30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-25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North</a:t>
            </a:r>
            <a:b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horse’s velocity after 5.8 seconds?</a:t>
            </a:r>
            <a:endParaRPr lang="en-AU" sz="1200" b="1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8A519-E24D-4700-9CD1-12A0BEAA81C9}"/>
              </a:ext>
            </a:extLst>
          </p:cNvPr>
          <p:cNvGrpSpPr/>
          <p:nvPr/>
        </p:nvGrpSpPr>
        <p:grpSpPr>
          <a:xfrm>
            <a:off x="259515" y="2901351"/>
            <a:ext cx="1773664" cy="1437587"/>
            <a:chOff x="168258" y="2231983"/>
            <a:chExt cx="2776993" cy="25905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8C497F-B02E-4E3A-B429-B27168DD986D}"/>
                </a:ext>
              </a:extLst>
            </p:cNvPr>
            <p:cNvGrpSpPr/>
            <p:nvPr/>
          </p:nvGrpSpPr>
          <p:grpSpPr>
            <a:xfrm>
              <a:off x="168258" y="2231983"/>
              <a:ext cx="2776993" cy="2590542"/>
              <a:chOff x="2004546" y="2931965"/>
              <a:chExt cx="3251200" cy="3271520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F837FD9-4EA2-47D1-8F43-A3D7981E17E0}"/>
                  </a:ext>
                </a:extLst>
              </p:cNvPr>
              <p:cNvSpPr/>
              <p:nvPr/>
            </p:nvSpPr>
            <p:spPr>
              <a:xfrm>
                <a:off x="2004546" y="2931965"/>
                <a:ext cx="3251200" cy="32715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5A5666-5DB2-46BD-B8AC-F443A79E4E07}"/>
                  </a:ext>
                </a:extLst>
              </p:cNvPr>
              <p:cNvCxnSpPr>
                <a:stCxn id="19" idx="1"/>
                <a:endCxn id="19" idx="5"/>
              </p:cNvCxnSpPr>
              <p:nvPr/>
            </p:nvCxnSpPr>
            <p:spPr>
              <a:xfrm>
                <a:off x="2817346" y="4567725"/>
                <a:ext cx="16256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850101-44A2-400B-A945-E701DB3D5E42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3630147" y="4598203"/>
                <a:ext cx="0" cy="1605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12327-5790-448C-AFDB-4D8BCB749EE1}"/>
                  </a:ext>
                </a:extLst>
              </p:cNvPr>
              <p:cNvSpPr txBox="1"/>
              <p:nvPr/>
            </p:nvSpPr>
            <p:spPr>
              <a:xfrm>
                <a:off x="2763521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A7666-4530-4F47-8635-9F16142E330F}"/>
                  </a:ext>
                </a:extLst>
              </p:cNvPr>
              <p:cNvSpPr txBox="1"/>
              <p:nvPr/>
            </p:nvSpPr>
            <p:spPr>
              <a:xfrm>
                <a:off x="3462087" y="3399081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V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93EB47-2742-40F6-9DD1-81FC62521B06}"/>
                  </a:ext>
                </a:extLst>
              </p:cNvPr>
              <p:cNvSpPr txBox="1"/>
              <p:nvPr/>
            </p:nvSpPr>
            <p:spPr>
              <a:xfrm>
                <a:off x="3891278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T</a:t>
                </a:r>
              </a:p>
            </p:txBody>
          </p:sp>
        </p:grpSp>
        <p:pic>
          <p:nvPicPr>
            <p:cNvPr id="18" name="Picture 2" descr="Δ - Wiktionary">
              <a:extLst>
                <a:ext uri="{FF2B5EF4-FFF2-40B4-BE49-F238E27FC236}">
                  <a16:creationId xmlns:a16="http://schemas.microsoft.com/office/drawing/2014/main" id="{B132EAD1-305E-448E-98FA-29BB856FF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0" y="2634730"/>
              <a:ext cx="465566" cy="64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BE74E5-BB30-4375-B9E1-08FE6EDCCD10}"/>
              </a:ext>
            </a:extLst>
          </p:cNvPr>
          <p:cNvSpPr txBox="1"/>
          <p:nvPr/>
        </p:nvSpPr>
        <p:spPr>
          <a:xfrm>
            <a:off x="2392377" y="3564833"/>
            <a:ext cx="11214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highlight>
                  <a:srgbClr val="FFFF00"/>
                </a:highlight>
              </a:rPr>
              <a:t>Hint: Let South be positive and North negative in your calculation</a:t>
            </a:r>
            <a:endParaRPr lang="en-AU" sz="105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530313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1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63D2FA-0563-4038-8E53-99CB4863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9C9-8927-4199-A193-BF446E072D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Answers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graphicFrame>
        <p:nvGraphicFramePr>
          <p:cNvPr id="13" name="Google Shape;86;p14">
            <a:extLst>
              <a:ext uri="{FF2B5EF4-FFF2-40B4-BE49-F238E27FC236}">
                <a16:creationId xmlns:a16="http://schemas.microsoft.com/office/drawing/2014/main" id="{2C77C06E-727F-4D86-BAD3-5A409C408054}"/>
              </a:ext>
            </a:extLst>
          </p:cNvPr>
          <p:cNvGraphicFramePr/>
          <p:nvPr/>
        </p:nvGraphicFramePr>
        <p:xfrm>
          <a:off x="445756" y="1541022"/>
          <a:ext cx="2288016" cy="1096839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2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sto MT" panose="02040603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 that acceleration and velocity are vectors and need a direction in your final answer!</a:t>
                      </a:r>
                      <a:endParaRPr lang="en-AU" sz="11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18A77694-F9C0-4177-BC3F-6E33F028BB68}"/>
              </a:ext>
            </a:extLst>
          </p:cNvPr>
          <p:cNvSpPr/>
          <p:nvPr/>
        </p:nvSpPr>
        <p:spPr>
          <a:xfrm>
            <a:off x="3053961" y="733672"/>
            <a:ext cx="5916342" cy="712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1: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horse begins a race from rest with an acceleration of 2.2m/s</a:t>
            </a:r>
            <a:r>
              <a:rPr lang="en-US" sz="1200" baseline="30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baseline="-25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North</a:t>
            </a:r>
            <a:b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the horse’s velocity after 5.8 seconds?</a:t>
            </a:r>
            <a:endParaRPr lang="en-AU" sz="1200" b="1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8A519-E24D-4700-9CD1-12A0BEAA81C9}"/>
              </a:ext>
            </a:extLst>
          </p:cNvPr>
          <p:cNvGrpSpPr/>
          <p:nvPr/>
        </p:nvGrpSpPr>
        <p:grpSpPr>
          <a:xfrm>
            <a:off x="259515" y="2901351"/>
            <a:ext cx="1773664" cy="1437587"/>
            <a:chOff x="168258" y="2231983"/>
            <a:chExt cx="2776993" cy="25905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8C497F-B02E-4E3A-B429-B27168DD986D}"/>
                </a:ext>
              </a:extLst>
            </p:cNvPr>
            <p:cNvGrpSpPr/>
            <p:nvPr/>
          </p:nvGrpSpPr>
          <p:grpSpPr>
            <a:xfrm>
              <a:off x="168258" y="2231983"/>
              <a:ext cx="2776993" cy="2590542"/>
              <a:chOff x="2004546" y="2931965"/>
              <a:chExt cx="3251200" cy="3271520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F837FD9-4EA2-47D1-8F43-A3D7981E17E0}"/>
                  </a:ext>
                </a:extLst>
              </p:cNvPr>
              <p:cNvSpPr/>
              <p:nvPr/>
            </p:nvSpPr>
            <p:spPr>
              <a:xfrm>
                <a:off x="2004546" y="2931965"/>
                <a:ext cx="3251200" cy="32715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5A5666-5DB2-46BD-B8AC-F443A79E4E07}"/>
                  </a:ext>
                </a:extLst>
              </p:cNvPr>
              <p:cNvCxnSpPr>
                <a:stCxn id="19" idx="1"/>
                <a:endCxn id="19" idx="5"/>
              </p:cNvCxnSpPr>
              <p:nvPr/>
            </p:nvCxnSpPr>
            <p:spPr>
              <a:xfrm>
                <a:off x="2817346" y="4567725"/>
                <a:ext cx="16256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850101-44A2-400B-A945-E701DB3D5E42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3630147" y="4598203"/>
                <a:ext cx="0" cy="1605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12327-5790-448C-AFDB-4D8BCB749EE1}"/>
                  </a:ext>
                </a:extLst>
              </p:cNvPr>
              <p:cNvSpPr txBox="1"/>
              <p:nvPr/>
            </p:nvSpPr>
            <p:spPr>
              <a:xfrm>
                <a:off x="2763521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A7666-4530-4F47-8635-9F16142E330F}"/>
                  </a:ext>
                </a:extLst>
              </p:cNvPr>
              <p:cNvSpPr txBox="1"/>
              <p:nvPr/>
            </p:nvSpPr>
            <p:spPr>
              <a:xfrm>
                <a:off x="3462087" y="3399081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V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93EB47-2742-40F6-9DD1-81FC62521B06}"/>
                  </a:ext>
                </a:extLst>
              </p:cNvPr>
              <p:cNvSpPr txBox="1"/>
              <p:nvPr/>
            </p:nvSpPr>
            <p:spPr>
              <a:xfrm>
                <a:off x="3891278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T</a:t>
                </a:r>
              </a:p>
            </p:txBody>
          </p:sp>
        </p:grpSp>
        <p:pic>
          <p:nvPicPr>
            <p:cNvPr id="18" name="Picture 2" descr="Δ - Wiktionary">
              <a:extLst>
                <a:ext uri="{FF2B5EF4-FFF2-40B4-BE49-F238E27FC236}">
                  <a16:creationId xmlns:a16="http://schemas.microsoft.com/office/drawing/2014/main" id="{B132EAD1-305E-448E-98FA-29BB856FF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0" y="2634730"/>
              <a:ext cx="465566" cy="64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1001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63D2FA-0563-4038-8E53-99CB4863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9C9-8927-4199-A193-BF446E072D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graphicFrame>
        <p:nvGraphicFramePr>
          <p:cNvPr id="13" name="Google Shape;86;p14">
            <a:extLst>
              <a:ext uri="{FF2B5EF4-FFF2-40B4-BE49-F238E27FC236}">
                <a16:creationId xmlns:a16="http://schemas.microsoft.com/office/drawing/2014/main" id="{2C77C06E-727F-4D86-BAD3-5A409C408054}"/>
              </a:ext>
            </a:extLst>
          </p:cNvPr>
          <p:cNvGraphicFramePr/>
          <p:nvPr/>
        </p:nvGraphicFramePr>
        <p:xfrm>
          <a:off x="445756" y="1541022"/>
          <a:ext cx="2288016" cy="1096839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2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sto MT" panose="02040603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 that acceleration and velocity are vectors and need a direction in your final answer!</a:t>
                      </a:r>
                      <a:endParaRPr lang="en-AU" sz="11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E964775E-110C-4A11-8C36-5061DDF36B97}"/>
              </a:ext>
            </a:extLst>
          </p:cNvPr>
          <p:cNvSpPr/>
          <p:nvPr/>
        </p:nvSpPr>
        <p:spPr>
          <a:xfrm>
            <a:off x="2953092" y="888796"/>
            <a:ext cx="5916342" cy="9254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2: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limousine driver notices a stop sign while travelling 55 km/h. What is the acceleration (in m/s</a:t>
            </a:r>
            <a:r>
              <a:rPr lang="en-US" sz="1200" baseline="300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of the limousine if it comes to a complete stop in 4.3s?</a:t>
            </a:r>
            <a:b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 the sign of acceleration – what does it mean?</a:t>
            </a:r>
            <a:endParaRPr lang="en-AU" sz="12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8A519-E24D-4700-9CD1-12A0BEAA81C9}"/>
              </a:ext>
            </a:extLst>
          </p:cNvPr>
          <p:cNvGrpSpPr/>
          <p:nvPr/>
        </p:nvGrpSpPr>
        <p:grpSpPr>
          <a:xfrm>
            <a:off x="259515" y="2901351"/>
            <a:ext cx="1773664" cy="1437587"/>
            <a:chOff x="168258" y="2231983"/>
            <a:chExt cx="2776993" cy="25905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8C497F-B02E-4E3A-B429-B27168DD986D}"/>
                </a:ext>
              </a:extLst>
            </p:cNvPr>
            <p:cNvGrpSpPr/>
            <p:nvPr/>
          </p:nvGrpSpPr>
          <p:grpSpPr>
            <a:xfrm>
              <a:off x="168258" y="2231983"/>
              <a:ext cx="2776993" cy="2590542"/>
              <a:chOff x="2004546" y="2931965"/>
              <a:chExt cx="3251200" cy="3271520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F837FD9-4EA2-47D1-8F43-A3D7981E17E0}"/>
                  </a:ext>
                </a:extLst>
              </p:cNvPr>
              <p:cNvSpPr/>
              <p:nvPr/>
            </p:nvSpPr>
            <p:spPr>
              <a:xfrm>
                <a:off x="2004546" y="2931965"/>
                <a:ext cx="3251200" cy="32715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5A5666-5DB2-46BD-B8AC-F443A79E4E07}"/>
                  </a:ext>
                </a:extLst>
              </p:cNvPr>
              <p:cNvCxnSpPr>
                <a:stCxn id="19" idx="1"/>
                <a:endCxn id="19" idx="5"/>
              </p:cNvCxnSpPr>
              <p:nvPr/>
            </p:nvCxnSpPr>
            <p:spPr>
              <a:xfrm>
                <a:off x="2817346" y="4567725"/>
                <a:ext cx="16256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850101-44A2-400B-A945-E701DB3D5E42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3630147" y="4598203"/>
                <a:ext cx="0" cy="1605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12327-5790-448C-AFDB-4D8BCB749EE1}"/>
                  </a:ext>
                </a:extLst>
              </p:cNvPr>
              <p:cNvSpPr txBox="1"/>
              <p:nvPr/>
            </p:nvSpPr>
            <p:spPr>
              <a:xfrm>
                <a:off x="2763521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A7666-4530-4F47-8635-9F16142E330F}"/>
                  </a:ext>
                </a:extLst>
              </p:cNvPr>
              <p:cNvSpPr txBox="1"/>
              <p:nvPr/>
            </p:nvSpPr>
            <p:spPr>
              <a:xfrm>
                <a:off x="3462087" y="3399081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V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93EB47-2742-40F6-9DD1-81FC62521B06}"/>
                  </a:ext>
                </a:extLst>
              </p:cNvPr>
              <p:cNvSpPr txBox="1"/>
              <p:nvPr/>
            </p:nvSpPr>
            <p:spPr>
              <a:xfrm>
                <a:off x="3891278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T</a:t>
                </a:r>
              </a:p>
            </p:txBody>
          </p:sp>
        </p:grpSp>
        <p:pic>
          <p:nvPicPr>
            <p:cNvPr id="18" name="Picture 2" descr="Δ - Wiktionary">
              <a:extLst>
                <a:ext uri="{FF2B5EF4-FFF2-40B4-BE49-F238E27FC236}">
                  <a16:creationId xmlns:a16="http://schemas.microsoft.com/office/drawing/2014/main" id="{B132EAD1-305E-448E-98FA-29BB856FF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0" y="2634730"/>
              <a:ext cx="465566" cy="64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749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F863D2FA-0563-4038-8E53-99CB4863B8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129C9-8927-4199-A193-BF446E072D4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/>
              <a:t>You Try!</a:t>
            </a: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AU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D73846-29B5-418B-83E7-2B72BF441239}"/>
              </a:ext>
            </a:extLst>
          </p:cNvPr>
          <p:cNvSpPr/>
          <p:nvPr/>
        </p:nvSpPr>
        <p:spPr>
          <a:xfrm>
            <a:off x="3224942" y="780227"/>
            <a:ext cx="5366508" cy="9249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1200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3:</a:t>
            </a:r>
            <a:br>
              <a:rPr lang="en-GB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200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an AFL game, a defender changes direction from running 4.5m/s North to 4.5m/s South over 8 seconds. What is the acceleration of the defender during that time?</a:t>
            </a:r>
            <a:endParaRPr lang="en-AU" sz="1100" dirty="0">
              <a:effectLst/>
              <a:latin typeface="Calisto MT" panose="0204060305050503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Google Shape;86;p14">
            <a:extLst>
              <a:ext uri="{FF2B5EF4-FFF2-40B4-BE49-F238E27FC236}">
                <a16:creationId xmlns:a16="http://schemas.microsoft.com/office/drawing/2014/main" id="{2C77C06E-727F-4D86-BAD3-5A409C408054}"/>
              </a:ext>
            </a:extLst>
          </p:cNvPr>
          <p:cNvGraphicFramePr/>
          <p:nvPr/>
        </p:nvGraphicFramePr>
        <p:xfrm>
          <a:off x="445756" y="1541022"/>
          <a:ext cx="2288016" cy="1096839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288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100" dirty="0">
                          <a:effectLst/>
                          <a:latin typeface="Calisto MT" panose="020406030505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Remember that acceleration and velocity are vectors and need a direction in your final answer!</a:t>
                      </a:r>
                      <a:endParaRPr lang="en-AU" sz="1100" dirty="0">
                        <a:effectLst/>
                        <a:latin typeface="Calisto MT" panose="020406030505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6" name="Group 15">
            <a:extLst>
              <a:ext uri="{FF2B5EF4-FFF2-40B4-BE49-F238E27FC236}">
                <a16:creationId xmlns:a16="http://schemas.microsoft.com/office/drawing/2014/main" id="{38B8A519-E24D-4700-9CD1-12A0BEAA81C9}"/>
              </a:ext>
            </a:extLst>
          </p:cNvPr>
          <p:cNvGrpSpPr/>
          <p:nvPr/>
        </p:nvGrpSpPr>
        <p:grpSpPr>
          <a:xfrm>
            <a:off x="259515" y="2901351"/>
            <a:ext cx="1773664" cy="1437587"/>
            <a:chOff x="168258" y="2231983"/>
            <a:chExt cx="2776993" cy="259054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98C497F-B02E-4E3A-B429-B27168DD986D}"/>
                </a:ext>
              </a:extLst>
            </p:cNvPr>
            <p:cNvGrpSpPr/>
            <p:nvPr/>
          </p:nvGrpSpPr>
          <p:grpSpPr>
            <a:xfrm>
              <a:off x="168258" y="2231983"/>
              <a:ext cx="2776993" cy="2590542"/>
              <a:chOff x="2004546" y="2931965"/>
              <a:chExt cx="3251200" cy="3271520"/>
            </a:xfrm>
          </p:grpSpPr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DF837FD9-4EA2-47D1-8F43-A3D7981E17E0}"/>
                  </a:ext>
                </a:extLst>
              </p:cNvPr>
              <p:cNvSpPr/>
              <p:nvPr/>
            </p:nvSpPr>
            <p:spPr>
              <a:xfrm>
                <a:off x="2004546" y="2931965"/>
                <a:ext cx="3251200" cy="3271520"/>
              </a:xfrm>
              <a:prstGeom prst="triangl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C35A5666-5DB2-46BD-B8AC-F443A79E4E07}"/>
                  </a:ext>
                </a:extLst>
              </p:cNvPr>
              <p:cNvCxnSpPr>
                <a:stCxn id="19" idx="1"/>
                <a:endCxn id="19" idx="5"/>
              </p:cNvCxnSpPr>
              <p:nvPr/>
            </p:nvCxnSpPr>
            <p:spPr>
              <a:xfrm>
                <a:off x="2817346" y="4567725"/>
                <a:ext cx="162560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F5850101-44A2-400B-A945-E701DB3D5E42}"/>
                  </a:ext>
                </a:extLst>
              </p:cNvPr>
              <p:cNvCxnSpPr>
                <a:stCxn id="19" idx="3"/>
              </p:cNvCxnSpPr>
              <p:nvPr/>
            </p:nvCxnSpPr>
            <p:spPr>
              <a:xfrm flipV="1">
                <a:off x="3630147" y="4598203"/>
                <a:ext cx="0" cy="160528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612327-5790-448C-AFDB-4D8BCB749EE1}"/>
                  </a:ext>
                </a:extLst>
              </p:cNvPr>
              <p:cNvSpPr txBox="1"/>
              <p:nvPr/>
            </p:nvSpPr>
            <p:spPr>
              <a:xfrm>
                <a:off x="2763521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A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ECA7666-4530-4F47-8635-9F16142E330F}"/>
                  </a:ext>
                </a:extLst>
              </p:cNvPr>
              <p:cNvSpPr txBox="1"/>
              <p:nvPr/>
            </p:nvSpPr>
            <p:spPr>
              <a:xfrm>
                <a:off x="3462087" y="3399081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V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793EB47-2742-40F6-9DD1-81FC62521B06}"/>
                  </a:ext>
                </a:extLst>
              </p:cNvPr>
              <p:cNvSpPr txBox="1"/>
              <p:nvPr/>
            </p:nvSpPr>
            <p:spPr>
              <a:xfrm>
                <a:off x="3891278" y="4693920"/>
                <a:ext cx="629920" cy="9099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T</a:t>
                </a:r>
              </a:p>
            </p:txBody>
          </p:sp>
        </p:grpSp>
        <p:pic>
          <p:nvPicPr>
            <p:cNvPr id="18" name="Picture 2" descr="Δ - Wiktionary">
              <a:extLst>
                <a:ext uri="{FF2B5EF4-FFF2-40B4-BE49-F238E27FC236}">
                  <a16:creationId xmlns:a16="http://schemas.microsoft.com/office/drawing/2014/main" id="{B132EAD1-305E-448E-98FA-29BB856FFA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1790" y="2634730"/>
              <a:ext cx="465566" cy="6421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5BE74E5-BB30-4375-B9E1-08FE6EDCCD10}"/>
              </a:ext>
            </a:extLst>
          </p:cNvPr>
          <p:cNvSpPr txBox="1"/>
          <p:nvPr/>
        </p:nvSpPr>
        <p:spPr>
          <a:xfrm>
            <a:off x="2664226" y="1570303"/>
            <a:ext cx="11214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highlight>
                  <a:srgbClr val="FFFF00"/>
                </a:highlight>
              </a:rPr>
              <a:t>Hint: Let South be positive and North negative in your calculation</a:t>
            </a:r>
            <a:endParaRPr lang="en-AU" sz="105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325278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Enter Learning Objective</a:t>
            </a:r>
            <a:endParaRPr/>
          </a:p>
        </p:txBody>
      </p:sp>
      <p:sp>
        <p:nvSpPr>
          <p:cNvPr id="128" name="Google Shape;128;p20"/>
          <p:cNvSpPr txBox="1">
            <a:spLocks noGrp="1"/>
          </p:cNvSpPr>
          <p:nvPr>
            <p:ph type="body" idx="2"/>
          </p:nvPr>
        </p:nvSpPr>
        <p:spPr>
          <a:xfrm>
            <a:off x="552550" y="1807725"/>
            <a:ext cx="6173700" cy="31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/>
              <a:t>Add picture</a:t>
            </a:r>
            <a:endParaRPr dirty="0"/>
          </a:p>
        </p:txBody>
      </p:sp>
      <p:sp>
        <p:nvSpPr>
          <p:cNvPr id="131" name="Google Shape;131;p20"/>
          <p:cNvSpPr/>
          <p:nvPr/>
        </p:nvSpPr>
        <p:spPr>
          <a:xfrm>
            <a:off x="552550" y="858538"/>
            <a:ext cx="7158576" cy="704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US" sz="1800" dirty="0">
                <a:latin typeface="Century Gothic"/>
                <a:ea typeface="Century Gothic"/>
                <a:cs typeface="Century Gothic"/>
                <a:sym typeface="Century Gothic"/>
              </a:rPr>
              <a:t>Complete the Homework questions on these calculations</a:t>
            </a:r>
            <a:endParaRPr sz="18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body" idx="1"/>
          </p:nvPr>
        </p:nvSpPr>
        <p:spPr>
          <a:xfrm>
            <a:off x="586550" y="243050"/>
            <a:ext cx="7986000" cy="183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Do not delete this slide.</a:t>
            </a:r>
            <a:endParaRPr b="1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 dirty="0"/>
              <a:t>This slide is designed so that you can copy the </a:t>
            </a:r>
            <a:r>
              <a:rPr lang="en-GB" b="1" dirty="0"/>
              <a:t>prompt box</a:t>
            </a:r>
            <a:r>
              <a:rPr lang="en-GB" dirty="0"/>
              <a:t> you need and insert it into your slides.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dirty="0"/>
              <a:t>This slide is hidden and will not be included when presenting your lesson.</a:t>
            </a:r>
            <a:endParaRPr dirty="0"/>
          </a:p>
        </p:txBody>
      </p:sp>
      <p:graphicFrame>
        <p:nvGraphicFramePr>
          <p:cNvPr id="80" name="Google Shape;80;p14"/>
          <p:cNvGraphicFramePr/>
          <p:nvPr/>
        </p:nvGraphicFramePr>
        <p:xfrm>
          <a:off x="2040790" y="3654050"/>
          <a:ext cx="2134475" cy="738515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05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TEACHER CUE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74EA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74EA7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1" name="Google Shape;81;p14"/>
          <p:cNvGraphicFramePr/>
          <p:nvPr/>
        </p:nvGraphicFramePr>
        <p:xfrm>
          <a:off x="204080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1 - 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2" name="Google Shape;82;p14"/>
          <p:cNvGraphicFramePr/>
          <p:nvPr/>
        </p:nvGraphicFramePr>
        <p:xfrm>
          <a:off x="515700" y="25315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3" name="Google Shape;83;p14"/>
          <p:cNvGraphicFramePr/>
          <p:nvPr/>
        </p:nvGraphicFramePr>
        <p:xfrm>
          <a:off x="515700" y="3177225"/>
          <a:ext cx="1366300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oogle Shape;84;p14"/>
          <p:cNvGraphicFramePr/>
          <p:nvPr/>
        </p:nvGraphicFramePr>
        <p:xfrm>
          <a:off x="4439730" y="3654038"/>
          <a:ext cx="2134475" cy="86862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MAKE THE CONNECTION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you already know….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5" name="Google Shape;85;p14"/>
          <p:cNvGraphicFramePr/>
          <p:nvPr/>
        </p:nvGraphicFramePr>
        <p:xfrm>
          <a:off x="6838660" y="2531563"/>
          <a:ext cx="2142625" cy="9042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9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1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6" name="Google Shape;86;p14"/>
          <p:cNvGraphicFramePr/>
          <p:nvPr/>
        </p:nvGraphicFramePr>
        <p:xfrm>
          <a:off x="4439720" y="2531575"/>
          <a:ext cx="2134475" cy="7009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7" name="Google Shape;87;p14"/>
          <p:cNvGraphicFramePr/>
          <p:nvPr/>
        </p:nvGraphicFramePr>
        <p:xfrm>
          <a:off x="6838650" y="3654050"/>
          <a:ext cx="2142625" cy="78384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EXTENSION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FA8D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8" name="Google Shape;88;p14"/>
          <p:cNvGraphicFramePr/>
          <p:nvPr/>
        </p:nvGraphicFramePr>
        <p:xfrm>
          <a:off x="515688" y="3822875"/>
          <a:ext cx="1366300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366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GESTURE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Enter Learning Objective</a:t>
            </a:r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2"/>
          </p:nvPr>
        </p:nvSpPr>
        <p:spPr>
          <a:xfrm>
            <a:off x="552550" y="767450"/>
            <a:ext cx="6173700" cy="41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6685300" y="852700"/>
          <a:ext cx="2142625" cy="91433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0" name="Google Shape;140;p21"/>
          <p:cNvGraphicFramePr/>
          <p:nvPr/>
        </p:nvGraphicFramePr>
        <p:xfrm>
          <a:off x="6797375" y="4213500"/>
          <a:ext cx="2134475" cy="7009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chemeClr val="lt1"/>
                </a:solidFill>
              </a:rPr>
              <a:t>Enter Learning Objective</a:t>
            </a:r>
            <a:endParaRPr/>
          </a:p>
        </p:txBody>
      </p:sp>
      <p:sp>
        <p:nvSpPr>
          <p:cNvPr id="154" name="Google Shape;154;p23"/>
          <p:cNvSpPr txBox="1">
            <a:spLocks noGrp="1"/>
          </p:cNvSpPr>
          <p:nvPr>
            <p:ph type="body" idx="2"/>
          </p:nvPr>
        </p:nvSpPr>
        <p:spPr>
          <a:xfrm>
            <a:off x="552550" y="1937350"/>
            <a:ext cx="6173700" cy="29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155" name="Google Shape;155;p23"/>
          <p:cNvGraphicFramePr/>
          <p:nvPr/>
        </p:nvGraphicFramePr>
        <p:xfrm>
          <a:off x="6685300" y="852700"/>
          <a:ext cx="2142625" cy="91433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6" name="Google Shape;156;p23"/>
          <p:cNvGraphicFramePr/>
          <p:nvPr/>
        </p:nvGraphicFramePr>
        <p:xfrm>
          <a:off x="6797375" y="4213500"/>
          <a:ext cx="2134475" cy="7009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VOCABULARY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7" name="Google Shape;157;p23"/>
          <p:cNvSpPr/>
          <p:nvPr/>
        </p:nvSpPr>
        <p:spPr>
          <a:xfrm>
            <a:off x="552550" y="858538"/>
            <a:ext cx="5896800" cy="704700"/>
          </a:xfrm>
          <a:prstGeom prst="rect">
            <a:avLst/>
          </a:prstGeom>
          <a:noFill/>
          <a:ln w="28575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Century Gothic"/>
              <a:buAutoNum type="arabicPeriod"/>
            </a:pPr>
            <a:r>
              <a:rPr lang="en-GB" sz="1800">
                <a:latin typeface="Century Gothic"/>
                <a:ea typeface="Century Gothic"/>
                <a:cs typeface="Century Gothic"/>
                <a:sym typeface="Century Gothic"/>
              </a:rPr>
              <a:t>Task</a:t>
            </a:r>
            <a:endParaRPr sz="1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6797370" y="2554050"/>
          <a:ext cx="2134475" cy="70098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HINT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Students, remember….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AA84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97974" y="2830876"/>
            <a:ext cx="6195475" cy="207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calculate speed and velocity using formula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calculate acceleration using formula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519404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We will calculate speed, velocity and acceleration </a:t>
            </a: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9BFF879D-7311-4C77-8C50-9B6E30D433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1241" y="229425"/>
            <a:ext cx="3469555" cy="218086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098" name="Picture 2" descr="Post-it Notes Memo Cube Pink Wave | Officeworks">
            <a:extLst>
              <a:ext uri="{FF2B5EF4-FFF2-40B4-BE49-F238E27FC236}">
                <a16:creationId xmlns:a16="http://schemas.microsoft.com/office/drawing/2014/main" id="{504BE37C-8468-4058-B9AD-C3B54150B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500" y="2460396"/>
            <a:ext cx="1815838" cy="181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41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97974" y="2830876"/>
            <a:ext cx="6195475" cy="207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describe the difference between speed and velocity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convert between km/h and m/s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rearrange formulas to change the subject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519404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We will convert between different metric units and rearrange formula </a:t>
            </a:r>
          </a:p>
        </p:txBody>
      </p:sp>
      <p:graphicFrame>
        <p:nvGraphicFramePr>
          <p:cNvPr id="106" name="Google Shape;106;p17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E6D5BAF-9DE9-4524-AA94-820123E99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2643" y="295799"/>
            <a:ext cx="3280234" cy="205435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graphicFrame>
        <p:nvGraphicFramePr>
          <p:cNvPr id="8" name="Google Shape;165;p24">
            <a:extLst>
              <a:ext uri="{FF2B5EF4-FFF2-40B4-BE49-F238E27FC236}">
                <a16:creationId xmlns:a16="http://schemas.microsoft.com/office/drawing/2014/main" id="{961F8746-2105-4D8F-928F-01FC696C15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059529"/>
              </p:ext>
            </p:extLst>
          </p:nvPr>
        </p:nvGraphicFramePr>
        <p:xfrm>
          <a:off x="6800701" y="4042165"/>
          <a:ext cx="2142625" cy="91433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42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FOR UNDERSTANDING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Check Success Criteria.</a:t>
                      </a:r>
                      <a:endParaRPr sz="1100" dirty="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134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483205" y="-261005"/>
            <a:ext cx="8425125" cy="4342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768600" lvl="6" indent="0">
              <a:buNone/>
            </a:pPr>
            <a:r>
              <a:rPr lang="en-AU" sz="1800" b="1" dirty="0"/>
              <a:t>     DO NOW</a:t>
            </a:r>
          </a:p>
          <a:p>
            <a:pPr marL="342900">
              <a:buAutoNum type="arabicPeriod"/>
            </a:pPr>
            <a:endParaRPr lang="en-AU" sz="2000" dirty="0"/>
          </a:p>
          <a:p>
            <a:pPr marL="342900">
              <a:buAutoNum type="arabicPeriod"/>
            </a:pPr>
            <a:r>
              <a:rPr lang="en-AU" dirty="0"/>
              <a:t>Convert the following speeds to km/h</a:t>
            </a:r>
          </a:p>
          <a:p>
            <a:pPr marL="114300" indent="0">
              <a:buNone/>
            </a:pPr>
            <a:r>
              <a:rPr lang="en-AU" dirty="0"/>
              <a:t>	a) 30 m/s</a:t>
            </a:r>
          </a:p>
          <a:p>
            <a:endParaRPr lang="en-AU" dirty="0"/>
          </a:p>
          <a:p>
            <a:pPr marL="342900">
              <a:buAutoNum type="arabicPeriod" startAt="2"/>
            </a:pPr>
            <a:r>
              <a:rPr lang="en-AU" dirty="0"/>
              <a:t>Convert the following speeds into m/s</a:t>
            </a:r>
          </a:p>
          <a:p>
            <a:pPr marL="114300" indent="0">
              <a:buNone/>
            </a:pPr>
            <a:r>
              <a:rPr lang="en-AU" dirty="0"/>
              <a:t>	a) 64 km/h</a:t>
            </a:r>
          </a:p>
          <a:p>
            <a:pPr marL="11430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3. Describe a motion that has zero displacement.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4. A person runs 50m north, then 20m south and then 30m west. </a:t>
            </a:r>
            <a:br>
              <a:rPr lang="en-AU" dirty="0"/>
            </a:br>
            <a:r>
              <a:rPr lang="en-AU" dirty="0"/>
              <a:t>What is the total distance covered? What is the person’s displacement?</a:t>
            </a:r>
          </a:p>
          <a:p>
            <a:pPr marL="114300" indent="0">
              <a:buNone/>
            </a:pPr>
            <a:endParaRPr lang="en-AU" dirty="0"/>
          </a:p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endParaRPr lang="en-US" sz="2000" dirty="0"/>
          </a:p>
        </p:txBody>
      </p:sp>
      <p:pic>
        <p:nvPicPr>
          <p:cNvPr id="3" name="Picture 2" descr="A close up of a device&#10;&#10;Description automatically generated">
            <a:extLst>
              <a:ext uri="{FF2B5EF4-FFF2-40B4-BE49-F238E27FC236}">
                <a16:creationId xmlns:a16="http://schemas.microsoft.com/office/drawing/2014/main" id="{70B42E3D-3036-4AE2-A915-212E559BD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486" y="-261005"/>
            <a:ext cx="2072129" cy="2072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1F4B3C-B505-4BA2-ADD5-308E312C6B0B}"/>
              </a:ext>
            </a:extLst>
          </p:cNvPr>
          <p:cNvSpPr txBox="1"/>
          <p:nvPr/>
        </p:nvSpPr>
        <p:spPr>
          <a:xfrm>
            <a:off x="7818648" y="1753241"/>
            <a:ext cx="11594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ighlight>
                  <a:srgbClr val="FFFF00"/>
                </a:highlight>
              </a:rPr>
              <a:t>Take out your calculators</a:t>
            </a:r>
            <a:endParaRPr lang="en-AU" dirty="0">
              <a:highlight>
                <a:srgbClr val="FFFF00"/>
              </a:highlight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E5794-52C1-4E4E-AFA7-D4BEBE47F6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676" t="37632" r="7334" b="17024"/>
          <a:stretch/>
        </p:blipFill>
        <p:spPr>
          <a:xfrm>
            <a:off x="5336858" y="327792"/>
            <a:ext cx="2216958" cy="167829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A9168C-4C59-4C7A-8176-BD48A4849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64" y="919162"/>
            <a:ext cx="8082471" cy="27527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9454C4B-7389-440A-9637-12CF0FA916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138" b="5292"/>
          <a:stretch/>
        </p:blipFill>
        <p:spPr>
          <a:xfrm>
            <a:off x="1027309" y="1423497"/>
            <a:ext cx="7631459" cy="26389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A6519E8-63C6-426C-A70A-437E4855FD2A}"/>
              </a:ext>
            </a:extLst>
          </p:cNvPr>
          <p:cNvSpPr txBox="1">
            <a:spLocks/>
          </p:cNvSpPr>
          <p:nvPr/>
        </p:nvSpPr>
        <p:spPr>
          <a:xfrm>
            <a:off x="-625965" y="437196"/>
            <a:ext cx="10515600" cy="77989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AU" sz="2400"/>
              <a:t>DISTANCE vs DISPLACEMENT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3853202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9" name="Group 37">
            <a:extLst>
              <a:ext uri="{FF2B5EF4-FFF2-40B4-BE49-F238E27FC236}">
                <a16:creationId xmlns:a16="http://schemas.microsoft.com/office/drawing/2014/main" id="{DDBD3C42-D6AA-422B-A317-B3DDD7A469C7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381223431"/>
              </p:ext>
            </p:extLst>
          </p:nvPr>
        </p:nvGraphicFramePr>
        <p:xfrm>
          <a:off x="1113000" y="928426"/>
          <a:ext cx="7321550" cy="3570263"/>
        </p:xfrm>
        <a:graphic>
          <a:graphicData uri="http://schemas.openxmlformats.org/drawingml/2006/table">
            <a:tbl>
              <a:tblPr/>
              <a:tblGrid>
                <a:gridCol w="366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Speed</a:t>
                      </a:r>
                    </a:p>
                  </a:txBody>
                  <a:tcPr marL="68580" marR="68580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7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Velocity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06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 are a measure of the </a:t>
                      </a:r>
                      <a:r>
                        <a:rPr kumimoji="0" lang="en-AU" sz="21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rate</a:t>
                      </a:r>
                      <a:r>
                        <a:rPr kumimoji="0" lang="en-AU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of motion.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(rate means an amount per unit of time)</a:t>
                      </a:r>
                    </a:p>
                  </a:txBody>
                  <a:tcPr marL="68580" marR="68580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067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Both use units such as km/h and m/s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(kilometres per hour &amp; metres per second)</a:t>
                      </a:r>
                    </a:p>
                  </a:txBody>
                  <a:tcPr marL="68580" marR="68580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2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a </a:t>
                      </a:r>
                      <a:r>
                        <a:rPr kumimoji="0" lang="en-AU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FF00"/>
                          </a:highlight>
                          <a:latin typeface="Arial" charset="0"/>
                        </a:rPr>
                        <a:t>scalar</a:t>
                      </a: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quantity based upon </a:t>
                      </a:r>
                      <a:r>
                        <a:rPr kumimoji="0" lang="en-AU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distance</a:t>
                      </a: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68580" marR="68580" marT="34289" marB="3428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Is a </a:t>
                      </a:r>
                      <a:r>
                        <a:rPr kumimoji="0" lang="en-AU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FF00FF"/>
                          </a:highlight>
                          <a:latin typeface="Arial" charset="0"/>
                        </a:rPr>
                        <a:t>vector</a:t>
                      </a: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quantity based upon </a:t>
                      </a:r>
                      <a:r>
                        <a:rPr kumimoji="0" lang="en-AU" sz="2100" b="0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displacement</a:t>
                      </a:r>
                      <a:r>
                        <a:rPr kumimoji="0" lang="en-AU" sz="2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marL="68580" marR="68580" marT="34289" marB="3428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9C6D8B89-EF21-4AD5-BBFD-56220487E9E5}"/>
              </a:ext>
            </a:extLst>
          </p:cNvPr>
          <p:cNvSpPr txBox="1">
            <a:spLocks/>
          </p:cNvSpPr>
          <p:nvPr/>
        </p:nvSpPr>
        <p:spPr>
          <a:xfrm>
            <a:off x="577086" y="178892"/>
            <a:ext cx="7886700" cy="58492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AU" sz="3300"/>
              <a:t>SPEED VS VELOCITY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765269-3F0B-4441-9412-5AD7CA59C325}"/>
              </a:ext>
            </a:extLst>
          </p:cNvPr>
          <p:cNvSpPr/>
          <p:nvPr/>
        </p:nvSpPr>
        <p:spPr>
          <a:xfrm>
            <a:off x="1677971" y="3709447"/>
            <a:ext cx="725864" cy="2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E972BB-905C-46BA-8298-7243D21ECE8B}"/>
              </a:ext>
            </a:extLst>
          </p:cNvPr>
          <p:cNvSpPr/>
          <p:nvPr/>
        </p:nvSpPr>
        <p:spPr>
          <a:xfrm>
            <a:off x="1830371" y="4041222"/>
            <a:ext cx="1110792" cy="2780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CC282-6B03-41DD-8B77-ACF1112F1379}"/>
              </a:ext>
            </a:extLst>
          </p:cNvPr>
          <p:cNvSpPr/>
          <p:nvPr/>
        </p:nvSpPr>
        <p:spPr>
          <a:xfrm>
            <a:off x="5310432" y="3671739"/>
            <a:ext cx="783997" cy="31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8F4A7B-DE4D-4EC3-88F9-AAAB090C9C39}"/>
              </a:ext>
            </a:extLst>
          </p:cNvPr>
          <p:cNvSpPr/>
          <p:nvPr/>
        </p:nvSpPr>
        <p:spPr>
          <a:xfrm>
            <a:off x="5476973" y="4041222"/>
            <a:ext cx="1772239" cy="3157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1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>
            <a:spLocks noGrp="1"/>
          </p:cNvSpPr>
          <p:nvPr>
            <p:ph type="body" idx="1"/>
          </p:nvPr>
        </p:nvSpPr>
        <p:spPr>
          <a:xfrm>
            <a:off x="497974" y="2830876"/>
            <a:ext cx="6195475" cy="207389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calculate speed and velocity using formula</a:t>
            </a: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dirty="0"/>
              <a:t>We will calculate acceleration using formula</a:t>
            </a:r>
          </a:p>
        </p:txBody>
      </p:sp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532075" y="477525"/>
            <a:ext cx="5519404" cy="18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3600" dirty="0"/>
              <a:t>We will calculate speed, velocity and acceleration </a:t>
            </a:r>
          </a:p>
        </p:txBody>
      </p:sp>
      <p:graphicFrame>
        <p:nvGraphicFramePr>
          <p:cNvPr id="105" name="Google Shape;105;p17"/>
          <p:cNvGraphicFramePr/>
          <p:nvPr/>
        </p:nvGraphicFramePr>
        <p:xfrm>
          <a:off x="6693450" y="4023650"/>
          <a:ext cx="2134475" cy="877315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21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DECLARE THE OBJECTIVE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68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the learning objective to your partner.</a:t>
                      </a:r>
                      <a:endParaRPr sz="11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99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6" name="Google Shape;106;p17"/>
          <p:cNvGraphicFramePr/>
          <p:nvPr/>
        </p:nvGraphicFramePr>
        <p:xfrm>
          <a:off x="7603350" y="2294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7" name="Google Shape;107;p17"/>
          <p:cNvGraphicFramePr/>
          <p:nvPr/>
        </p:nvGraphicFramePr>
        <p:xfrm>
          <a:off x="7603350" y="738925"/>
          <a:ext cx="1224575" cy="350490"/>
        </p:xfrm>
        <a:graphic>
          <a:graphicData uri="http://schemas.openxmlformats.org/drawingml/2006/table">
            <a:tbl>
              <a:tblPr>
                <a:noFill/>
                <a:tableStyleId>{3F974EFC-B01F-4AD3-B987-93536E84DB40}</a:tableStyleId>
              </a:tblPr>
              <a:tblGrid>
                <a:gridCol w="122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100" b="1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>
            <a:spLocks noGrp="1"/>
          </p:cNvSpPr>
          <p:nvPr>
            <p:ph type="subTitle" idx="1"/>
          </p:nvPr>
        </p:nvSpPr>
        <p:spPr>
          <a:xfrm>
            <a:off x="95500" y="266050"/>
            <a:ext cx="6589800" cy="3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1400" dirty="0"/>
              <a:t>We will convert between different metric units and rearrange formula </a:t>
            </a:r>
            <a:endParaRPr sz="1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0C9EBD1-4F68-420B-BE7C-885B688199AF}"/>
              </a:ext>
            </a:extLst>
          </p:cNvPr>
          <p:cNvSpPr txBox="1">
            <a:spLocks/>
          </p:cNvSpPr>
          <p:nvPr/>
        </p:nvSpPr>
        <p:spPr>
          <a:xfrm>
            <a:off x="477733" y="1394925"/>
            <a:ext cx="8355182" cy="43513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GB" sz="1400" b="1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6F9AFF19-A843-4FCE-A624-6892E5B02476}"/>
              </a:ext>
            </a:extLst>
          </p:cNvPr>
          <p:cNvSpPr txBox="1">
            <a:spLocks/>
          </p:cNvSpPr>
          <p:nvPr/>
        </p:nvSpPr>
        <p:spPr>
          <a:xfrm>
            <a:off x="477732" y="647273"/>
            <a:ext cx="4136689" cy="484163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800" b="1" dirty="0"/>
              <a:t>Instantaneous vs. Average Speed</a:t>
            </a:r>
            <a:endParaRPr lang="en-AU" sz="18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AC6B95D-4B25-4842-A58A-26693911DFDD}"/>
              </a:ext>
            </a:extLst>
          </p:cNvPr>
          <p:cNvSpPr/>
          <p:nvPr/>
        </p:nvSpPr>
        <p:spPr>
          <a:xfrm>
            <a:off x="801278" y="1309701"/>
            <a:ext cx="581050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Over the course of a trip, the speed typically varies.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EC015A-29A2-40E3-8383-CC75A71683C6}"/>
              </a:ext>
            </a:extLst>
          </p:cNvPr>
          <p:cNvSpPr/>
          <p:nvPr/>
        </p:nvSpPr>
        <p:spPr>
          <a:xfrm>
            <a:off x="1168290" y="1912311"/>
            <a:ext cx="6807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When I’m driving my car, how can I check my instantaneous speed?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E674113-EBE2-4106-8DA2-A98ADEA6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586" y="889354"/>
            <a:ext cx="6365476" cy="3663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2D6454D-3648-48A7-B80D-AAEBC2699A69}"/>
              </a:ext>
            </a:extLst>
          </p:cNvPr>
          <p:cNvSpPr/>
          <p:nvPr/>
        </p:nvSpPr>
        <p:spPr>
          <a:xfrm>
            <a:off x="1210711" y="3385928"/>
            <a:ext cx="680741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800" dirty="0"/>
              <a:t>When I’m driving my car, how do I check my average speed for a trip?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96310115-D7D0-44CF-9DEC-1498BF34D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640" y="365012"/>
            <a:ext cx="6589800" cy="348000"/>
          </a:xfrm>
        </p:spPr>
        <p:txBody>
          <a:bodyPr/>
          <a:lstStyle/>
          <a:p>
            <a:r>
              <a:rPr lang="en-US" sz="1400" dirty="0"/>
              <a:t>We will convert between different metric units and rearrange formula </a:t>
            </a:r>
          </a:p>
          <a:p>
            <a:endParaRPr lang="en-AU" sz="1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B48D5D-4FD9-473E-82EA-3FA14E3EE3CB}"/>
              </a:ext>
            </a:extLst>
          </p:cNvPr>
          <p:cNvSpPr/>
          <p:nvPr/>
        </p:nvSpPr>
        <p:spPr>
          <a:xfrm>
            <a:off x="4457225" y="2417862"/>
            <a:ext cx="22955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dirty="0">
                <a:latin typeface="Times New Roman" panose="02020603050405020304" pitchFamily="18" charset="0"/>
              </a:rPr>
              <a:t> </a:t>
            </a:r>
            <a:endParaRPr lang="en-AU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F8906F-8DD2-41B3-88DE-CC838D1C062F}"/>
              </a:ext>
            </a:extLst>
          </p:cNvPr>
          <p:cNvSpPr txBox="1">
            <a:spLocks/>
          </p:cNvSpPr>
          <p:nvPr/>
        </p:nvSpPr>
        <p:spPr>
          <a:xfrm>
            <a:off x="465024" y="796501"/>
            <a:ext cx="3787555" cy="13048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None/>
              <a:defRPr sz="1800" b="0" i="0" u="none" strike="noStrike" cap="none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Century Gothic"/>
              <a:buNone/>
              <a:defRPr sz="1400" b="0" i="0" u="none" strike="noStrike" cap="non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Speed = </a:t>
            </a:r>
            <a:r>
              <a:rPr lang="en-GB" sz="2800" b="1" u="sng" dirty="0">
                <a:solidFill>
                  <a:schemeClr val="tx1"/>
                </a:solidFill>
              </a:rPr>
              <a:t>Distance</a:t>
            </a:r>
            <a:endParaRPr lang="en-GB" sz="2800" b="1" dirty="0">
              <a:solidFill>
                <a:schemeClr val="tx1"/>
              </a:solidFill>
            </a:endParaRPr>
          </a:p>
          <a:p>
            <a:pPr marL="0" indent="0" algn="ctr"/>
            <a:r>
              <a:rPr lang="en-GB" sz="2800" b="1" dirty="0">
                <a:solidFill>
                  <a:schemeClr val="tx1"/>
                </a:solidFill>
              </a:rPr>
              <a:t>             Time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F2B66-1655-4B45-B079-FB72722C7BED}"/>
              </a:ext>
            </a:extLst>
          </p:cNvPr>
          <p:cNvGrpSpPr/>
          <p:nvPr/>
        </p:nvGrpSpPr>
        <p:grpSpPr>
          <a:xfrm>
            <a:off x="955396" y="2231983"/>
            <a:ext cx="2776993" cy="2590542"/>
            <a:chOff x="2004546" y="2931965"/>
            <a:chExt cx="3251200" cy="3271520"/>
          </a:xfrm>
        </p:grpSpPr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EF855A67-CD77-4BE4-996E-5E75C97A8D8B}"/>
                </a:ext>
              </a:extLst>
            </p:cNvPr>
            <p:cNvSpPr/>
            <p:nvPr/>
          </p:nvSpPr>
          <p:spPr>
            <a:xfrm>
              <a:off x="2004546" y="2931965"/>
              <a:ext cx="3251200" cy="327152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C2313C2-2C55-4DC3-BDBA-00D6268CC82D}"/>
                </a:ext>
              </a:extLst>
            </p:cNvPr>
            <p:cNvCxnSpPr>
              <a:stCxn id="14" idx="1"/>
              <a:endCxn id="14" idx="5"/>
            </p:cNvCxnSpPr>
            <p:nvPr/>
          </p:nvCxnSpPr>
          <p:spPr>
            <a:xfrm>
              <a:off x="2817346" y="4567725"/>
              <a:ext cx="162560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06BB82C-8311-4D78-BE0E-48C593FDA741}"/>
                </a:ext>
              </a:extLst>
            </p:cNvPr>
            <p:cNvCxnSpPr>
              <a:stCxn id="14" idx="3"/>
            </p:cNvCxnSpPr>
            <p:nvPr/>
          </p:nvCxnSpPr>
          <p:spPr>
            <a:xfrm flipV="1">
              <a:off x="3630147" y="4598203"/>
              <a:ext cx="0" cy="160528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7F8A4D8-C6AB-4A44-9D97-7FA6613ECA5C}"/>
                </a:ext>
              </a:extLst>
            </p:cNvPr>
            <p:cNvSpPr txBox="1"/>
            <p:nvPr/>
          </p:nvSpPr>
          <p:spPr>
            <a:xfrm>
              <a:off x="2763520" y="4693920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S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AF5E75-CFE4-462F-B152-51584B26D44D}"/>
                </a:ext>
              </a:extLst>
            </p:cNvPr>
            <p:cNvSpPr txBox="1"/>
            <p:nvPr/>
          </p:nvSpPr>
          <p:spPr>
            <a:xfrm>
              <a:off x="3342640" y="3339218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D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127A10-FCC2-41F3-8C1B-C3DD868631A7}"/>
                </a:ext>
              </a:extLst>
            </p:cNvPr>
            <p:cNvSpPr txBox="1"/>
            <p:nvPr/>
          </p:nvSpPr>
          <p:spPr>
            <a:xfrm>
              <a:off x="3891279" y="4693920"/>
              <a:ext cx="62992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4000" b="1" dirty="0"/>
                <a:t>T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D1E2A5D-FBF0-499A-838D-BE8B983F2A8B}"/>
              </a:ext>
            </a:extLst>
          </p:cNvPr>
          <p:cNvSpPr/>
          <p:nvPr/>
        </p:nvSpPr>
        <p:spPr>
          <a:xfrm>
            <a:off x="4801119" y="886319"/>
            <a:ext cx="2846894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1: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 ball rolls 30m in 15 seconds how fast does it travel?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8667A4-A4B8-42A5-92ED-D391CBFF136E}"/>
              </a:ext>
            </a:extLst>
          </p:cNvPr>
          <p:cNvSpPr/>
          <p:nvPr/>
        </p:nvSpPr>
        <p:spPr>
          <a:xfrm>
            <a:off x="4406153" y="900659"/>
            <a:ext cx="3636825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2: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Mary was driving at 25m/s. 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long did it take her to drive 500m?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D3C532-257C-4447-9EEA-2DF9D48DC6A2}"/>
              </a:ext>
            </a:extLst>
          </p:cNvPr>
          <p:cNvSpPr/>
          <p:nvPr/>
        </p:nvSpPr>
        <p:spPr>
          <a:xfrm>
            <a:off x="4252579" y="891225"/>
            <a:ext cx="3943971" cy="819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b="1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 3:</a:t>
            </a:r>
            <a:br>
              <a:rPr lang="en-GB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Century Gothic" panose="020B0502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Thomas flew his plane at a speed of 70m/s for 10 minutes. How far did he travel?</a:t>
            </a:r>
            <a:endParaRPr lang="en-A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107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6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5" grpId="1"/>
      <p:bldP spid="20" grpId="0"/>
    </p:bldLst>
  </p:timing>
</p:sld>
</file>

<file path=ppt/theme/theme1.xml><?xml version="1.0" encoding="utf-8"?>
<a:theme xmlns:a="http://schemas.openxmlformats.org/drawingml/2006/main" name="ASC EDI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24D7A74-EC69-4AD4-A209-B411583E86B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6C93E03-A159-4D92-B95E-2C35E94CB973}"/>
</file>

<file path=customXml/itemProps3.xml><?xml version="1.0" encoding="utf-8"?>
<ds:datastoreItem xmlns:ds="http://schemas.openxmlformats.org/officeDocument/2006/customXml" ds:itemID="{D6FF18C2-441D-479D-8138-EC089FADBC64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2967a9fc-976b-42b5-912b-7e06731de9b6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daa21e55-63ad-464e-ae37-3f135e7c6d11"/>
    <ds:schemaRef ds:uri="http://purl.org/dc/dcmitype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1252</Words>
  <Application>Microsoft Office PowerPoint</Application>
  <PresentationFormat>On-screen Show (16:9)</PresentationFormat>
  <Paragraphs>219</Paragraphs>
  <Slides>23</Slides>
  <Notes>16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Times New Roman</vt:lpstr>
      <vt:lpstr>Calisto MT</vt:lpstr>
      <vt:lpstr>Century Gothic</vt:lpstr>
      <vt:lpstr>Arial</vt:lpstr>
      <vt:lpstr>Calibri</vt:lpstr>
      <vt:lpstr>ASC EDI Template</vt:lpstr>
      <vt:lpstr>Speed, Velocity and Acceleration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calculate speed, velocity and acceleration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will calculate speed, velocity and acceleration </vt:lpstr>
      <vt:lpstr>We will convert between different metric units and rearrange formula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ENTER TOPIC</dc:title>
  <dc:creator>TechFast Australia</dc:creator>
  <cp:lastModifiedBy>FORTE Robert [Southern River College]</cp:lastModifiedBy>
  <cp:revision>19</cp:revision>
  <dcterms:modified xsi:type="dcterms:W3CDTF">2020-06-22T12:40:14Z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27000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