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542" r:id="rId2"/>
    <p:sldId id="523" r:id="rId3"/>
    <p:sldId id="540" r:id="rId4"/>
    <p:sldId id="530" r:id="rId5"/>
    <p:sldId id="532" r:id="rId6"/>
    <p:sldId id="544" r:id="rId7"/>
    <p:sldId id="546" r:id="rId8"/>
    <p:sldId id="559" r:id="rId9"/>
    <p:sldId id="547" r:id="rId10"/>
    <p:sldId id="560" r:id="rId11"/>
    <p:sldId id="561" r:id="rId12"/>
    <p:sldId id="549" r:id="rId13"/>
    <p:sldId id="562" r:id="rId14"/>
    <p:sldId id="551" r:id="rId15"/>
    <p:sldId id="553" r:id="rId16"/>
    <p:sldId id="555" r:id="rId17"/>
    <p:sldId id="556" r:id="rId18"/>
    <p:sldId id="563" r:id="rId19"/>
    <p:sldId id="564" r:id="rId20"/>
    <p:sldId id="565" r:id="rId21"/>
    <p:sldId id="566" r:id="rId22"/>
    <p:sldId id="567" r:id="rId23"/>
    <p:sldId id="53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4" y="6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192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589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3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94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321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96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864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2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547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05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15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771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012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94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95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43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59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1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62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95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24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EDIT TITLE</a:t>
            </a:r>
            <a:endParaRPr lang="en-AU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Lesson Closure</a:t>
            </a:r>
            <a:endParaRPr lang="en-AU" sz="3200" dirty="0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0082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8/03/2022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36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 smtClean="0"/>
              <a:t>This slide is hidden and will not be included when presenting your lesson.</a:t>
            </a:r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VOCABULARY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EXTENSION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HINT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CFU 1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Prompt Box Slide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Daily Review</a:t>
            </a:r>
            <a:endParaRPr lang="en-AU" sz="3200" dirty="0"/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Vocabulary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Success Criteria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Guided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5" r:id="rId12"/>
    <p:sldLayoutId id="214748366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0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3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3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3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1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5.png"/><Relationship Id="rId11" Type="http://schemas.openxmlformats.org/officeDocument/2006/relationships/image" Target="../media/image142.png"/><Relationship Id="rId5" Type="http://schemas.openxmlformats.org/officeDocument/2006/relationships/image" Target="../media/image133.png"/><Relationship Id="rId10" Type="http://schemas.openxmlformats.org/officeDocument/2006/relationships/image" Target="../media/image141.png"/><Relationship Id="rId4" Type="http://schemas.openxmlformats.org/officeDocument/2006/relationships/image" Target="../media/image132.png"/><Relationship Id="rId9" Type="http://schemas.openxmlformats.org/officeDocument/2006/relationships/image" Target="../media/image1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8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7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</a:t>
            </a:r>
            <a:r>
              <a:rPr lang="en-GB" sz="3200" b="1" dirty="0"/>
              <a:t>to key features of a sideway parabola and </a:t>
            </a:r>
            <a:r>
              <a:rPr lang="en-GB" sz="3200" b="1" dirty="0" smtClean="0"/>
              <a:t>square root functions</a:t>
            </a:r>
            <a:endParaRPr lang="en-GB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E7845BC-DC72-44E1-BABF-6AFB4DC3022D}"/>
              </a:ext>
            </a:extLst>
          </p:cNvPr>
          <p:cNvSpPr txBox="1"/>
          <p:nvPr/>
        </p:nvSpPr>
        <p:spPr>
          <a:xfrm>
            <a:off x="282564" y="3328812"/>
            <a:ext cx="1097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Sketch sideways parabola;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Determine key features of a sideway parabola;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Sketch square root functions.</a:t>
            </a:r>
            <a:endParaRPr lang="en-GB" sz="24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4168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232"/>
          <a:stretch/>
        </p:blipFill>
        <p:spPr>
          <a:xfrm>
            <a:off x="5205381" y="2771553"/>
            <a:ext cx="6393141" cy="39078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601446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General Form of Sideway Parabola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650" y="596315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Sketch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0" y="596315"/>
                <a:ext cx="677600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4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07650" y="3137820"/>
            <a:ext cx="615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equation of the line of symmetry?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4334" y="3612622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4" y="3612622"/>
                <a:ext cx="454273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64332" y="4080038"/>
            <a:ext cx="454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turning point?</a:t>
            </a:r>
            <a:endParaRPr lang="en-AU" sz="2400" dirty="0"/>
          </a:p>
          <a:p>
            <a:endParaRPr lang="en-A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7650" y="4927481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x-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5666" y="4494639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66" y="4494639"/>
                <a:ext cx="454273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62644" y="5277950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 smtClean="0"/>
              <a:t>Substitute y = 0</a:t>
            </a:r>
            <a:endParaRPr lang="en-A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07649" y="5747837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y-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-484055" y="6144156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dirty="0"/>
                        <m:t>Substitute</m:t>
                      </m:r>
                      <m:r>
                        <m:rPr>
                          <m:nor/>
                        </m:rPr>
                        <a:rPr lang="en-AU" sz="2400" dirty="0"/>
                        <m:t> </m:t>
                      </m:r>
                      <m:r>
                        <m:rPr>
                          <m:nor/>
                        </m:rPr>
                        <a:rPr lang="en-AU" sz="2400" b="0" i="0" dirty="0" smtClean="0"/>
                        <m:t>x</m:t>
                      </m:r>
                      <m:r>
                        <m:rPr>
                          <m:nor/>
                        </m:rPr>
                        <a:rPr lang="en-AU" sz="2400" dirty="0"/>
                        <m:t> = 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4055" y="6144156"/>
                <a:ext cx="4542737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5479904" y="4551770"/>
            <a:ext cx="5918662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249095" y="4090105"/>
                <a:ext cx="1149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095" y="4090105"/>
                <a:ext cx="1149471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190" y="1069521"/>
            <a:ext cx="762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transformation?</a:t>
            </a:r>
            <a:endParaRPr lang="en-A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0562" y="1443155"/>
            <a:ext cx="7700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h&gt;0: Graph </a:t>
            </a:r>
            <a:r>
              <a:rPr lang="en-GB" sz="2400" dirty="0"/>
              <a:t>translates horizontally to the right by </a:t>
            </a:r>
            <a:r>
              <a:rPr lang="en-GB" sz="2400" dirty="0" smtClean="0"/>
              <a:t>h </a:t>
            </a:r>
            <a:r>
              <a:rPr lang="en-GB" sz="2400" dirty="0"/>
              <a:t>units</a:t>
            </a:r>
            <a:endParaRPr lang="en-AU" sz="2400" dirty="0"/>
          </a:p>
          <a:p>
            <a:r>
              <a:rPr lang="en-GB" sz="2400" dirty="0" smtClean="0"/>
              <a:t>h&lt;0</a:t>
            </a:r>
            <a:r>
              <a:rPr lang="en-GB" sz="2400" dirty="0"/>
              <a:t>: Graph translates horizontally to the </a:t>
            </a:r>
            <a:r>
              <a:rPr lang="en-GB" sz="2400" dirty="0" smtClean="0"/>
              <a:t>left by </a:t>
            </a:r>
            <a:r>
              <a:rPr lang="en-GB" sz="2400" dirty="0"/>
              <a:t>h </a:t>
            </a:r>
            <a:r>
              <a:rPr lang="en-GB" sz="2400" dirty="0" smtClean="0"/>
              <a:t>units</a:t>
            </a:r>
          </a:p>
          <a:p>
            <a:r>
              <a:rPr lang="en-GB" sz="2400" dirty="0" smtClean="0"/>
              <a:t>k&gt;0</a:t>
            </a:r>
            <a:r>
              <a:rPr lang="en-GB" sz="2400" dirty="0"/>
              <a:t>: Graph </a:t>
            </a:r>
            <a:r>
              <a:rPr lang="en-GB" sz="2400" dirty="0" smtClean="0"/>
              <a:t>translates vertically up by k units</a:t>
            </a:r>
          </a:p>
          <a:p>
            <a:r>
              <a:rPr lang="en-GB" sz="2400" dirty="0"/>
              <a:t>k</a:t>
            </a:r>
            <a:r>
              <a:rPr lang="en-GB" sz="2400" dirty="0" smtClean="0"/>
              <a:t>&lt;0</a:t>
            </a:r>
            <a:r>
              <a:rPr lang="en-GB" sz="2400" dirty="0"/>
              <a:t>: Graph translates vertically </a:t>
            </a:r>
            <a:r>
              <a:rPr lang="en-GB" sz="2400" dirty="0" smtClean="0"/>
              <a:t>down </a:t>
            </a:r>
            <a:r>
              <a:rPr lang="en-GB" sz="2400" dirty="0"/>
              <a:t>by k </a:t>
            </a:r>
            <a:r>
              <a:rPr lang="en-GB" sz="2400" dirty="0" smtClean="0"/>
              <a:t>units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5179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6" grpId="0"/>
      <p:bldP spid="29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30" y="2015932"/>
            <a:ext cx="5448132" cy="4749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059" y="2061866"/>
            <a:ext cx="5416303" cy="4721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380635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4B Q1j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650" y="596315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Sketch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0" y="596315"/>
                <a:ext cx="677600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34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6393" y="3125030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Line of symmetry: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93" y="3125030"/>
                <a:ext cx="4542737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013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4515" y="3507309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TP: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(−3,−3)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5" y="3507309"/>
                <a:ext cx="4542737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14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6393" y="3869154"/>
                <a:ext cx="6468258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Substitute y = 0,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93" y="3869154"/>
                <a:ext cx="6468258" cy="645048"/>
              </a:xfrm>
              <a:prstGeom prst="rect">
                <a:avLst/>
              </a:prstGeom>
              <a:blipFill rotWithShape="0">
                <a:blip r:embed="rId8"/>
                <a:stretch>
                  <a:fillRect l="-1414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35191" y="4514202"/>
                <a:ext cx="5951431" cy="130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dirty="0" smtClean="0"/>
                        <m:t>Substitute</m:t>
                      </m:r>
                      <m:r>
                        <m:rPr>
                          <m:nor/>
                        </m:rPr>
                        <a:rPr lang="en-AU" sz="2400" dirty="0" smtClean="0"/>
                        <m:t> </m:t>
                      </m:r>
                      <m:r>
                        <m:rPr>
                          <m:nor/>
                        </m:rPr>
                        <a:rPr lang="en-AU" sz="2400" b="0" i="0" dirty="0" smtClean="0"/>
                        <m:t>x</m:t>
                      </m:r>
                      <m:r>
                        <m:rPr>
                          <m:nor/>
                        </m:rPr>
                        <a:rPr lang="en-AU" sz="2400" dirty="0" smtClean="0"/>
                        <m:t> = 0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−3±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  <m:r>
                        <a:rPr lang="en-AU" sz="2400" i="1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AU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AU" sz="2400" dirty="0" smtClean="0"/>
                  <a:t>y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0,−3−</m:t>
                        </m:r>
                        <m:rad>
                          <m:radPr>
                            <m:degHide m:val="on"/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e>
                    </m:d>
                  </m:oMath>
                </a14:m>
                <a:r>
                  <a:rPr lang="en-AU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e>
                    </m:d>
                  </m:oMath>
                </a14:m>
                <a:endParaRPr lang="en-AU" sz="2400" dirty="0"/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91" y="4514202"/>
                <a:ext cx="5951431" cy="1300997"/>
              </a:xfrm>
              <a:prstGeom prst="rect">
                <a:avLst/>
              </a:prstGeom>
              <a:blipFill rotWithShape="0">
                <a:blip r:embed="rId9"/>
                <a:stretch>
                  <a:fillRect l="-15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190" y="1069521"/>
                <a:ext cx="76290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Rearrange equation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400" dirty="0" smtClean="0"/>
                  <a:t> </a:t>
                </a:r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0" y="1069521"/>
                <a:ext cx="7629044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27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6393" y="1449509"/>
                <a:ext cx="4735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93" y="1449509"/>
                <a:ext cx="4735717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841" y="1997746"/>
                <a:ext cx="8855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Complete the square on y-side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−9=2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1" y="1997746"/>
                <a:ext cx="8855657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102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24471" y="2403813"/>
                <a:ext cx="5459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71" y="2403813"/>
                <a:ext cx="5459184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62442" y="2752968"/>
                <a:ext cx="5066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Factorise 2 out: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42" y="2752968"/>
                <a:ext cx="5066419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805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1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6" grpId="0"/>
      <p:bldP spid="15" grpId="0"/>
      <p:bldP spid="16" grpId="0"/>
      <p:bldP spid="18" grpId="0"/>
      <p:bldP spid="27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395964" y="1692923"/>
            <a:ext cx="578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Which coordinate does the graph start at?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4632" y="2070409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32" y="2070409"/>
                <a:ext cx="454273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95964" y="2589519"/>
            <a:ext cx="519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2060"/>
                </a:solidFill>
              </a:rPr>
              <a:t>This is going to be your key coordinate.</a:t>
            </a:r>
            <a:endParaRPr lang="en-AU" sz="2400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3300" y="3108629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x-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2775" y="3570294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5" y="3570294"/>
                <a:ext cx="454273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64632" y="4201425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y-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4107" y="4663090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07" y="4663090"/>
                <a:ext cx="454273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804" y="2279324"/>
            <a:ext cx="6796509" cy="4424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7119" y="1098007"/>
                <a:ext cx="6776004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Consider the rule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19" y="1098007"/>
                <a:ext cx="6776004" cy="465769"/>
              </a:xfrm>
              <a:prstGeom prst="rect">
                <a:avLst/>
              </a:prstGeom>
              <a:blipFill rotWithShape="0">
                <a:blip r:embed="rId7"/>
                <a:stretch>
                  <a:fillRect l="-1349" t="-9091" b="-2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69925" y="628795"/>
            <a:ext cx="1068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Square Root Functions – upper half of the sideways parabola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14907" y="1117021"/>
                <a:ext cx="73368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 smtClean="0"/>
                  <a:t>What possible x values can the graph take?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907" y="1117021"/>
                <a:ext cx="7336851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33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14" grpId="0"/>
      <p:bldP spid="17" grpId="0"/>
      <p:bldP spid="1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3668" y="1003682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Key features of a square root function:</a:t>
            </a:r>
            <a:endParaRPr lang="en-A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15986" y="1791836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Starting point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3667" y="2265296"/>
                <a:ext cx="67760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Any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 smtClean="0"/>
                  <a:t> intercepts</a:t>
                </a:r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7" y="2265296"/>
                <a:ext cx="677600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16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629102" y="3679277"/>
            <a:ext cx="5918662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98293" y="3217612"/>
                <a:ext cx="1149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293" y="3217612"/>
                <a:ext cx="114947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804" y="2279324"/>
            <a:ext cx="6796509" cy="44241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666" y="2836645"/>
            <a:ext cx="6776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2 other visible coordinates</a:t>
            </a:r>
            <a:br>
              <a:rPr lang="en-AU" sz="2400" dirty="0" smtClean="0"/>
            </a:br>
            <a:r>
              <a:rPr lang="en-AU" sz="2400" dirty="0" smtClean="0"/>
              <a:t> – (Sketch with 3 coordinates)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457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44" y="1765724"/>
            <a:ext cx="7504097" cy="4897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176" y="1922356"/>
            <a:ext cx="7305847" cy="4768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177209" y="2411882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(−2,0)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209" y="2411882"/>
                <a:ext cx="454273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71857" y="2895316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x-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332" y="3356981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(−2,0)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2" y="3356981"/>
                <a:ext cx="454273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03189" y="3988112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y-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664" y="4449777"/>
                <a:ext cx="4542737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" y="4449777"/>
                <a:ext cx="4542737" cy="5052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332" y="727714"/>
                <a:ext cx="677600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Sketch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ra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2" y="727714"/>
                <a:ext cx="6776004" cy="505203"/>
              </a:xfrm>
              <a:prstGeom prst="rect">
                <a:avLst/>
              </a:prstGeom>
              <a:blipFill rotWithShape="0">
                <a:blip r:embed="rId8"/>
                <a:stretch>
                  <a:fillRect l="-1349" t="-3614" b="-240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53220" y="1055312"/>
            <a:ext cx="762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transformation?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1081" y="1496990"/>
            <a:ext cx="770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Graph translates horizontally to the left by 2 units</a:t>
            </a:r>
            <a:endParaRPr lang="en-A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1332" y="1928448"/>
            <a:ext cx="561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Which coordinate does the graph start at?</a:t>
            </a:r>
            <a:endParaRPr lang="en-A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999" y="5077735"/>
            <a:ext cx="677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Determine another 2 coordinate?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1820" y="5602369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(7,3)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20" y="5602369"/>
                <a:ext cx="4542737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85779" y="734028"/>
                <a:ext cx="4246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P</a:t>
                </a:r>
                <a:r>
                  <a:rPr lang="en-AU" sz="2400" b="1" dirty="0" smtClean="0"/>
                  <a:t>ossible x-values: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≥−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779" y="734028"/>
                <a:ext cx="4246320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15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50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14" grpId="0"/>
      <p:bldP spid="17" grpId="0"/>
      <p:bldP spid="18" grpId="0"/>
      <p:bldP spid="12" grpId="0"/>
      <p:bldP spid="13" grpId="0"/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24" y="2034674"/>
            <a:ext cx="7053746" cy="46040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241099" y="2038815"/>
            <a:ext cx="588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Which coordinate does the graph start at?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6191" y="2500480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(0,−2)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91" y="2500480"/>
                <a:ext cx="454273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241099" y="2962145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x-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0574" y="3423810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(4,0)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4" y="3423810"/>
                <a:ext cx="454273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83627" y="3718080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y-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102" y="4179745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(0,−2)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02" y="4179745"/>
                <a:ext cx="454273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3627" y="751294"/>
                <a:ext cx="6776004" cy="481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Sketch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7" y="751294"/>
                <a:ext cx="6776004" cy="481863"/>
              </a:xfrm>
              <a:prstGeom prst="rect">
                <a:avLst/>
              </a:prstGeom>
              <a:blipFill rotWithShape="0">
                <a:blip r:embed="rId7"/>
                <a:stretch>
                  <a:fillRect l="-1440" t="-8861" b="-25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99075" y="1078892"/>
            <a:ext cx="762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transformation?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33376" y="1520570"/>
            <a:ext cx="770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Graph translates vertically down by 2 units</a:t>
            </a:r>
            <a:endParaRPr lang="en-A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574" y="4704847"/>
            <a:ext cx="677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Determine another  coordinate?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6395" y="5229481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(9,1)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5" y="5229481"/>
                <a:ext cx="4542737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0534" y="2046422"/>
            <a:ext cx="7117436" cy="4645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69513" y="713406"/>
                <a:ext cx="41647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Possible x-values: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13" y="713406"/>
                <a:ext cx="4164782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19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0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14" grpId="0"/>
      <p:bldP spid="17" grpId="0"/>
      <p:bldP spid="18" grpId="0"/>
      <p:bldP spid="12" grpId="0"/>
      <p:bldP spid="13" grpId="0"/>
      <p:bldP spid="15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1185" y="779934"/>
                <a:ext cx="6776004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 Consider the rule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5" y="779934"/>
                <a:ext cx="6776004" cy="465769"/>
              </a:xfrm>
              <a:prstGeom prst="rect">
                <a:avLst/>
              </a:prstGeom>
              <a:blipFill rotWithShape="0">
                <a:blip r:embed="rId3"/>
                <a:stretch>
                  <a:fillRect l="-450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22993" y="2219564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Where does the graph start?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39" y="2681229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" y="2681229"/>
                <a:ext cx="454273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50292" y="3365561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x-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9767" y="3827226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7" y="3827226"/>
                <a:ext cx="454273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20555" y="4428786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y-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0030" y="4890451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30" y="4890451"/>
                <a:ext cx="454273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7925" y="1562813"/>
            <a:ext cx="6368023" cy="41452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637" y="1218678"/>
            <a:ext cx="762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transformation?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3938" y="1660356"/>
            <a:ext cx="770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Graph reflected about the x-axis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22767" y="777000"/>
                <a:ext cx="4173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Possible x-values: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767" y="777000"/>
                <a:ext cx="417314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33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9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5" grpId="0"/>
      <p:bldP spid="26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1185" y="779934"/>
                <a:ext cx="6776004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 Consider the rule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5" y="779934"/>
                <a:ext cx="6776004" cy="465769"/>
              </a:xfrm>
              <a:prstGeom prst="rect">
                <a:avLst/>
              </a:prstGeom>
              <a:blipFill rotWithShape="0">
                <a:blip r:embed="rId3"/>
                <a:stretch>
                  <a:fillRect l="-450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38301" y="2333065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Where does the graph start?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2147" y="2794730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7" y="2794730"/>
                <a:ext cx="454273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65600" y="3479062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x-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5075" y="3940727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75" y="3940727"/>
                <a:ext cx="454273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35863" y="4542287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y-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5338" y="5003952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38" y="5003952"/>
                <a:ext cx="454273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848" y="2438400"/>
            <a:ext cx="5713082" cy="3764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9637" y="1218678"/>
            <a:ext cx="762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transformation?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3938" y="1660356"/>
            <a:ext cx="770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Graph is reflected about the y-axis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42817" y="598823"/>
                <a:ext cx="4023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Possible x-values: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817" y="598823"/>
                <a:ext cx="402397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424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6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5" grpId="0"/>
      <p:bldP spid="26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678760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General Form of Square root Functions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650" y="596315"/>
                <a:ext cx="6776004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0" y="596315"/>
                <a:ext cx="6776004" cy="5125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07649" y="3628066"/>
            <a:ext cx="636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What’s the starting point of graph?</a:t>
            </a:r>
            <a:endParaRPr lang="en-AU" sz="2400" b="1" dirty="0"/>
          </a:p>
          <a:p>
            <a:endParaRPr lang="en-AU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4316" y="4459063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What’s the x- intercept?</a:t>
            </a:r>
            <a:endParaRPr lang="en-A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8983" y="4042667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3" y="4042667"/>
                <a:ext cx="454273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511366" y="4496093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 smtClean="0"/>
              <a:t>Substitute y = 0</a:t>
            </a:r>
            <a:endParaRPr lang="en-A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4315" y="5279419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What’s the y- intercept?</a:t>
            </a:r>
            <a:endParaRPr lang="en-A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72559" y="5279418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dirty="0"/>
                        <m:t>Substitute</m:t>
                      </m:r>
                      <m:r>
                        <m:rPr>
                          <m:nor/>
                        </m:rPr>
                        <a:rPr lang="en-AU" sz="2400" dirty="0"/>
                        <m:t> </m:t>
                      </m:r>
                      <m:r>
                        <m:rPr>
                          <m:nor/>
                        </m:rPr>
                        <a:rPr lang="en-AU" sz="2400" b="0" i="0" dirty="0" smtClean="0"/>
                        <m:t>x</m:t>
                      </m:r>
                      <m:r>
                        <m:rPr>
                          <m:nor/>
                        </m:rPr>
                        <a:rPr lang="en-AU" sz="2400" dirty="0"/>
                        <m:t> = 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59" y="5279418"/>
                <a:ext cx="454273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190" y="1069521"/>
            <a:ext cx="762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What’s the transformation?</a:t>
            </a:r>
            <a:endParaRPr lang="en-AU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0562" y="1395729"/>
            <a:ext cx="9080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a&gt;0: Graph is dilated parallel to the y-axis by a factor of a</a:t>
            </a:r>
          </a:p>
          <a:p>
            <a:r>
              <a:rPr lang="en-GB" sz="2400" dirty="0" smtClean="0"/>
              <a:t>a&lt;0: Graph is reflect about the x-axis</a:t>
            </a:r>
          </a:p>
          <a:p>
            <a:r>
              <a:rPr lang="en-GB" sz="2400" dirty="0" smtClean="0"/>
              <a:t>h&gt;0: Graph </a:t>
            </a:r>
            <a:r>
              <a:rPr lang="en-GB" sz="2400" dirty="0"/>
              <a:t>translates horizontally to the right by </a:t>
            </a:r>
            <a:r>
              <a:rPr lang="en-GB" sz="2400" dirty="0" smtClean="0"/>
              <a:t>h </a:t>
            </a:r>
            <a:r>
              <a:rPr lang="en-GB" sz="2400" dirty="0"/>
              <a:t>units</a:t>
            </a:r>
            <a:endParaRPr lang="en-AU" sz="2400" dirty="0"/>
          </a:p>
          <a:p>
            <a:r>
              <a:rPr lang="en-GB" sz="2400" dirty="0" smtClean="0"/>
              <a:t>h&lt;0</a:t>
            </a:r>
            <a:r>
              <a:rPr lang="en-GB" sz="2400" dirty="0"/>
              <a:t>: Graph translates horizontally to the </a:t>
            </a:r>
            <a:r>
              <a:rPr lang="en-GB" sz="2400" dirty="0" smtClean="0"/>
              <a:t>left by </a:t>
            </a:r>
            <a:r>
              <a:rPr lang="en-GB" sz="2400" dirty="0"/>
              <a:t>h </a:t>
            </a:r>
            <a:r>
              <a:rPr lang="en-GB" sz="2400" dirty="0" smtClean="0"/>
              <a:t>units</a:t>
            </a:r>
          </a:p>
          <a:p>
            <a:r>
              <a:rPr lang="en-GB" sz="2400" dirty="0" smtClean="0"/>
              <a:t>k&gt;0</a:t>
            </a:r>
            <a:r>
              <a:rPr lang="en-GB" sz="2400" dirty="0"/>
              <a:t>: Graph </a:t>
            </a:r>
            <a:r>
              <a:rPr lang="en-GB" sz="2400" dirty="0" smtClean="0"/>
              <a:t>translates vertically up by k units</a:t>
            </a:r>
          </a:p>
          <a:p>
            <a:r>
              <a:rPr lang="en-GB" sz="2400" dirty="0"/>
              <a:t>k</a:t>
            </a:r>
            <a:r>
              <a:rPr lang="en-GB" sz="2400" dirty="0" smtClean="0"/>
              <a:t>&lt;0</a:t>
            </a:r>
            <a:r>
              <a:rPr lang="en-GB" sz="2400" dirty="0"/>
              <a:t>: Graph translates vertically </a:t>
            </a:r>
            <a:r>
              <a:rPr lang="en-GB" sz="2400" dirty="0" smtClean="0"/>
              <a:t>down </a:t>
            </a:r>
            <a:r>
              <a:rPr lang="en-GB" sz="2400" dirty="0"/>
              <a:t>by k </a:t>
            </a:r>
            <a:r>
              <a:rPr lang="en-GB" sz="2400" dirty="0" smtClean="0"/>
              <a:t>units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2986" y="5949997"/>
                <a:ext cx="7700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>
                    <a:solidFill>
                      <a:srgbClr val="00206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GB" sz="2400" dirty="0" smtClean="0">
                    <a:solidFill>
                      <a:srgbClr val="002060"/>
                    </a:solidFill>
                  </a:rPr>
                  <a:t>, Graph is reflected about the y-axis</a:t>
                </a:r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86" y="5949997"/>
                <a:ext cx="7700919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267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62115" y="658766"/>
                <a:ext cx="43228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Possible x-values: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115" y="658766"/>
                <a:ext cx="432288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11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8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16" grpId="0"/>
      <p:bldP spid="18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148" y="1756442"/>
            <a:ext cx="7631350" cy="4981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380302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4C Q1f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650" y="596315"/>
                <a:ext cx="6776004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Sketch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ra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0" y="596315"/>
                <a:ext cx="6776004" cy="489173"/>
              </a:xfrm>
              <a:prstGeom prst="rect">
                <a:avLst/>
              </a:prstGeom>
              <a:blipFill rotWithShape="0">
                <a:blip r:embed="rId4"/>
                <a:stretch>
                  <a:fillRect l="-1349" t="-3750" b="-28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5249" y="1248756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Starting Point: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(−2,−3)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49" y="1248756"/>
                <a:ext cx="4542737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011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07650" y="3313940"/>
                <a:ext cx="3768927" cy="1443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400" b="0" dirty="0" smtClean="0"/>
                  <a:t>Substitute y = 0,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4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0" y="3313940"/>
                <a:ext cx="3768927" cy="1443729"/>
              </a:xfrm>
              <a:prstGeom prst="rect">
                <a:avLst/>
              </a:prstGeom>
              <a:blipFill rotWithShape="0">
                <a:blip r:embed="rId6"/>
                <a:stretch>
                  <a:fillRect l="-24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2731" y="1664513"/>
                <a:ext cx="5951431" cy="130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dirty="0" smtClean="0"/>
                        <m:t>Substitute</m:t>
                      </m:r>
                      <m:r>
                        <m:rPr>
                          <m:nor/>
                        </m:rPr>
                        <a:rPr lang="en-AU" sz="2400" dirty="0" smtClean="0"/>
                        <m:t> </m:t>
                      </m:r>
                      <m:r>
                        <m:rPr>
                          <m:nor/>
                        </m:rPr>
                        <a:rPr lang="en-AU" sz="2400" b="0" i="0" dirty="0" smtClean="0"/>
                        <m:t>x</m:t>
                      </m:r>
                      <m:r>
                        <m:rPr>
                          <m:nor/>
                        </m:rPr>
                        <a:rPr lang="en-AU" sz="2400" dirty="0" smtClean="0"/>
                        <m:t> = 0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AU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AU" sz="2400" dirty="0" smtClean="0"/>
                  <a:t>y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,2</m:t>
                        </m:r>
                        <m:rad>
                          <m:radPr>
                            <m:degHide m:val="on"/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m:rPr>
                            <m:nor/>
                          </m:rPr>
                          <a:rPr lang="en-AU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AU" sz="2400" dirty="0"/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1" y="1664513"/>
                <a:ext cx="5951431" cy="1300997"/>
              </a:xfrm>
              <a:prstGeom prst="rect">
                <a:avLst/>
              </a:prstGeom>
              <a:blipFill rotWithShape="0">
                <a:blip r:embed="rId7"/>
                <a:stretch>
                  <a:fillRect l="-15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07650" y="4664619"/>
            <a:ext cx="4341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 smtClean="0"/>
              <a:t>Other visible coordinates are: </a:t>
            </a:r>
            <a:r>
              <a:rPr lang="en-AU" sz="2400" dirty="0" smtClean="0"/>
              <a:t>(2,1)   (7,3)</a:t>
            </a:r>
            <a:endParaRPr lang="en-AU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9727" y="1783148"/>
            <a:ext cx="7551771" cy="4929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95651" y="630245"/>
                <a:ext cx="38116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Possible x-values: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≥−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651" y="630245"/>
                <a:ext cx="381169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56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57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17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119" y="730549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Consider the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9" y="730549"/>
                <a:ext cx="677600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4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4483033"/>
                  </p:ext>
                </p:extLst>
              </p:nvPr>
            </p:nvGraphicFramePr>
            <p:xfrm>
              <a:off x="649823" y="1261094"/>
              <a:ext cx="7827738" cy="184915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836835"/>
                  </a:tblGrid>
                  <a:tr h="9519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sz="2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A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A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972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sz="2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A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 dirty="0">
                              <a:effectLst/>
                            </a:rPr>
                            <a:t> </a:t>
                          </a:r>
                          <a:endParaRPr lang="en-A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4483033"/>
                  </p:ext>
                </p:extLst>
              </p:nvPr>
            </p:nvGraphicFramePr>
            <p:xfrm>
              <a:off x="649823" y="1261094"/>
              <a:ext cx="7827738" cy="184915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836835"/>
                  </a:tblGrid>
                  <a:tr h="9519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781" t="-637" r="-905469" b="-95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101575" t="-637" r="-812598" b="-95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200000" t="-637" r="-706250" b="-95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02362" t="-637" r="-611811" b="-95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99219" t="-637" r="-507031" b="-95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503150" t="-637" r="-411024" b="-95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598438" t="-637" r="-307813" b="-95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703937" t="-637" r="-210236" b="-95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797656" t="-637" r="-108594" b="-95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838686" t="-637" r="-1460" b="-95541"/>
                          </a:stretch>
                        </a:blipFill>
                      </a:tcPr>
                    </a:tc>
                  </a:tr>
                  <a:tr h="897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781" t="-106757" r="-90546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 dirty="0">
                              <a:effectLst/>
                            </a:rPr>
                            <a:t> </a:t>
                          </a:r>
                          <a:endParaRPr lang="en-A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14268" y="2430633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68" y="2430633"/>
                <a:ext cx="61042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49959" y="2430632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59" y="2430632"/>
                <a:ext cx="61042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60424" y="2449467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424" y="2449467"/>
                <a:ext cx="61042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70889" y="2449466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89" y="2449466"/>
                <a:ext cx="61042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15708" y="2430631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708" y="2430631"/>
                <a:ext cx="61042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51502" y="2430631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502" y="2430631"/>
                <a:ext cx="61042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06683" y="2450278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683" y="2450278"/>
                <a:ext cx="610429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23119" y="2444704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119" y="2444704"/>
                <a:ext cx="610429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360527" y="2421214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527" y="2421214"/>
                <a:ext cx="610429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7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33" grpId="0"/>
      <p:bldP spid="34" grpId="0"/>
      <p:bldP spid="35" grpId="0"/>
      <p:bldP spid="36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392623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4C Q2d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650" y="596315"/>
                <a:ext cx="6776004" cy="49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Sketch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0" y="596315"/>
                <a:ext cx="6776004" cy="496483"/>
              </a:xfrm>
              <a:prstGeom prst="rect">
                <a:avLst/>
              </a:prstGeom>
              <a:blipFill rotWithShape="0">
                <a:blip r:embed="rId3"/>
                <a:stretch>
                  <a:fillRect l="-1349" t="-2469" b="-283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7650" y="3169822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Starting Point: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(3,0)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0" y="3169822"/>
                <a:ext cx="454273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1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03240" y="623022"/>
                <a:ext cx="6468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Substitute y = 0,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   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240" y="623022"/>
                <a:ext cx="646825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414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0" y="3542488"/>
                <a:ext cx="5951431" cy="130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dirty="0" smtClean="0"/>
                        <m:t>Substitute</m:t>
                      </m:r>
                      <m:r>
                        <m:rPr>
                          <m:nor/>
                        </m:rPr>
                        <a:rPr lang="en-AU" sz="2400" dirty="0" smtClean="0"/>
                        <m:t> </m:t>
                      </m:r>
                      <m:r>
                        <m:rPr>
                          <m:nor/>
                        </m:rPr>
                        <a:rPr lang="en-AU" sz="2400" b="0" i="0" dirty="0" smtClean="0"/>
                        <m:t>x</m:t>
                      </m:r>
                      <m:r>
                        <m:rPr>
                          <m:nor/>
                        </m:rPr>
                        <a:rPr lang="en-AU" sz="2400" dirty="0" smtClean="0"/>
                        <m:t> = 0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AU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AU" sz="2400" dirty="0" smtClean="0"/>
                  <a:t>y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,2</m:t>
                        </m:r>
                        <m:rad>
                          <m:radPr>
                            <m:degHide m:val="on"/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endParaRPr lang="en-AU" sz="2400" dirty="0"/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42488"/>
                <a:ext cx="5951431" cy="1300997"/>
              </a:xfrm>
              <a:prstGeom prst="rect">
                <a:avLst/>
              </a:prstGeom>
              <a:blipFill rotWithShape="0">
                <a:blip r:embed="rId6"/>
                <a:stretch>
                  <a:fillRect l="-15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777604" y="1294777"/>
            <a:ext cx="711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 smtClean="0"/>
              <a:t>Other visible coordinates are: </a:t>
            </a:r>
            <a:r>
              <a:rPr lang="en-AU" sz="2400" dirty="0" smtClean="0"/>
              <a:t>(2,2)  (-1,4), (-6,6)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36120" y="1947143"/>
                <a:ext cx="3696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 smtClean="0"/>
                  <a:t>Possible x-values: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120" y="1947143"/>
                <a:ext cx="3696624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471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6775" y="1349449"/>
                <a:ext cx="5999225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Rewrite equation: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</m:ra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5" y="1349449"/>
                <a:ext cx="5999225" cy="539571"/>
              </a:xfrm>
              <a:prstGeom prst="rect">
                <a:avLst/>
              </a:prstGeom>
              <a:blipFill rotWithShape="0">
                <a:blip r:embed="rId8"/>
                <a:stretch>
                  <a:fillRect l="-1626" b="-21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07649" y="2531997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Graph is reflected about y-axis</a:t>
            </a:r>
            <a:endParaRPr lang="en-A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9887" y="2023267"/>
            <a:ext cx="7276932" cy="47496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3211" y="2118985"/>
            <a:ext cx="7130284" cy="46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5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17" grpId="0"/>
      <p:bldP spid="21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512575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</a:t>
            </a:r>
            <a:r>
              <a:rPr lang="en-AU" sz="3200" dirty="0" smtClean="0"/>
              <a:t>4E Example 14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7650" y="596315"/>
                <a:ext cx="11686638" cy="869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A graph which has the rule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rad>
                  </m:oMath>
                </a14:m>
                <a:r>
                  <a:rPr lang="en-AU" sz="2400" dirty="0" smtClean="0"/>
                  <a:t> passes through the points (4,2) and (7,4). Find the values of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400" dirty="0" smtClean="0"/>
                  <a:t>.</a:t>
                </a:r>
                <a:endParaRPr lang="en-AU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0" y="596315"/>
                <a:ext cx="11686638" cy="869469"/>
              </a:xfrm>
              <a:prstGeom prst="rect">
                <a:avLst/>
              </a:prstGeom>
              <a:blipFill rotWithShape="0">
                <a:blip r:embed="rId3"/>
                <a:stretch>
                  <a:fillRect l="-782" t="-1408" b="-154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6775" y="1349449"/>
                <a:ext cx="5999225" cy="135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Substitute coordinates into equation: </a:t>
                </a:r>
                <a:endParaRPr lang="en-AU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AU" sz="2400" dirty="0" smtClean="0"/>
                  <a:t> ------ (1)</a:t>
                </a:r>
              </a:p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AU" sz="2400" dirty="0"/>
                  <a:t> ------ </a:t>
                </a:r>
                <a:r>
                  <a:rPr lang="en-AU" sz="2400" dirty="0" smtClean="0"/>
                  <a:t>(2)</a:t>
                </a:r>
                <a:endParaRPr lang="en-AU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5" y="1349449"/>
                <a:ext cx="5999225" cy="1356140"/>
              </a:xfrm>
              <a:prstGeom prst="rect">
                <a:avLst/>
              </a:prstGeom>
              <a:blipFill rotWithShape="0">
                <a:blip r:embed="rId4"/>
                <a:stretch>
                  <a:fillRect l="-1626" t="-3587" b="-80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07650" y="2855728"/>
                <a:ext cx="3308183" cy="784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>,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(4−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0" y="2855728"/>
                <a:ext cx="3308183" cy="7845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87641" y="3790377"/>
                <a:ext cx="3308183" cy="1039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(4−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41" y="3790377"/>
                <a:ext cx="3308183" cy="10398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79026" y="4830213"/>
                <a:ext cx="3308183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(4−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(7−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26" y="4830213"/>
                <a:ext cx="3308183" cy="5395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5080" y="5369784"/>
                <a:ext cx="7164258" cy="718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Square both sides,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ctrlP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4−</m:t>
                                    </m:r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ctrlP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7−</m:t>
                                    </m:r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80" y="5369784"/>
                <a:ext cx="7164258" cy="718017"/>
              </a:xfrm>
              <a:prstGeom prst="rect">
                <a:avLst/>
              </a:prstGeom>
              <a:blipFill rotWithShape="0">
                <a:blip r:embed="rId8"/>
                <a:stretch>
                  <a:fillRect l="-1276" b="-67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82565" y="6178787"/>
                <a:ext cx="3518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=7−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65" y="6178787"/>
                <a:ext cx="3518334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708937" y="1774522"/>
                <a:ext cx="3518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16−4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=7−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937" y="1774522"/>
                <a:ext cx="3518334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790454" y="2314093"/>
                <a:ext cx="3518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=16−7</m:t>
                      </m:r>
                    </m:oMath>
                  </m:oMathPara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54" y="2314093"/>
                <a:ext cx="3518334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708937" y="2956118"/>
                <a:ext cx="3518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937" y="2956118"/>
                <a:ext cx="3518334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790454" y="3495689"/>
                <a:ext cx="3518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54" y="3495689"/>
                <a:ext cx="3518334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655775" y="3932118"/>
                <a:ext cx="3518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err="1" smtClean="0"/>
                  <a:t>Subst</a:t>
                </a:r>
                <a:r>
                  <a:rPr lang="en-AU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AU" sz="2400" b="0" dirty="0" smtClean="0">
                    <a:latin typeface="Cambria Math" panose="02040503050406030204" pitchFamily="18" charset="0"/>
                  </a:rPr>
                  <a:t>into (1)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775" y="3932118"/>
                <a:ext cx="3518334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2773" t="-13158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790454" y="4471689"/>
                <a:ext cx="3518334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4−3</m:t>
                          </m:r>
                        </m:e>
                      </m:rad>
                    </m:oMath>
                  </m:oMathPara>
                </a14:m>
                <a:endParaRPr lang="en-AU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54" y="4471689"/>
                <a:ext cx="3518334" cy="50520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289559" y="5047965"/>
                <a:ext cx="25201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559" y="5047965"/>
                <a:ext cx="2520123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378163" y="5628049"/>
                <a:ext cx="2520123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rad>
                    </m:oMath>
                  </m:oMathPara>
                </a14:m>
                <a:endParaRPr lang="en-AU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163" y="5628049"/>
                <a:ext cx="2520123" cy="50520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7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8" grpId="0"/>
      <p:bldP spid="19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179995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</a:t>
            </a:r>
            <a:r>
              <a:rPr lang="en-AU" sz="3200" dirty="0" smtClean="0"/>
              <a:t>4E Q14 b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7650" y="596315"/>
                <a:ext cx="11686638" cy="5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Determine the rule of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ra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400" dirty="0" smtClean="0"/>
                  <a:t> seen below.</a:t>
                </a:r>
                <a:endParaRPr lang="en-AU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0" y="596315"/>
                <a:ext cx="11686638" cy="500137"/>
              </a:xfrm>
              <a:prstGeom prst="rect">
                <a:avLst/>
              </a:prstGeom>
              <a:blipFill rotWithShape="0">
                <a:blip r:embed="rId3"/>
                <a:stretch>
                  <a:fillRect l="-782" t="-2439" b="-268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6775" y="1349449"/>
                <a:ext cx="5999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=(1,−2)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5" y="1349449"/>
                <a:ext cx="599922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40264" y="1861126"/>
                <a:ext cx="3308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264" y="1861126"/>
                <a:ext cx="330818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t="13456"/>
          <a:stretch/>
        </p:blipFill>
        <p:spPr>
          <a:xfrm>
            <a:off x="6631909" y="1538176"/>
            <a:ext cx="5015265" cy="4139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540263" y="2372803"/>
                <a:ext cx="3308183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263" y="2372803"/>
                <a:ext cx="3308183" cy="5052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76246" y="2928018"/>
                <a:ext cx="4640795" cy="87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Substitute (2,1) </a:t>
                </a:r>
                <a:r>
                  <a:rPr lang="en-AU" sz="2400" dirty="0"/>
                  <a:t>into equation: </a:t>
                </a:r>
                <a:endParaRPr lang="en-AU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" y="2928018"/>
                <a:ext cx="4640795" cy="874535"/>
              </a:xfrm>
              <a:prstGeom prst="rect">
                <a:avLst/>
              </a:prstGeom>
              <a:blipFill rotWithShape="0">
                <a:blip r:embed="rId8"/>
                <a:stretch>
                  <a:fillRect l="-2102" t="-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86117" y="3856722"/>
                <a:ext cx="4006386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17" y="3856722"/>
                <a:ext cx="4006386" cy="5052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86117" y="4416094"/>
                <a:ext cx="4006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17" y="4416094"/>
                <a:ext cx="4006386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86117" y="4931928"/>
                <a:ext cx="4006386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AU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17" y="4931928"/>
                <a:ext cx="4006386" cy="50520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7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0" grpId="0"/>
      <p:bldP spid="21" grpId="0"/>
      <p:bldP spid="24" grpId="0"/>
      <p:bldP spid="26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599" y="812617"/>
            <a:ext cx="10261909" cy="1521874"/>
          </a:xfrm>
        </p:spPr>
        <p:txBody>
          <a:bodyPr>
            <a:normAutofit/>
          </a:bodyPr>
          <a:lstStyle/>
          <a:p>
            <a:pPr algn="l"/>
            <a:r>
              <a:rPr lang="en-AU" sz="4000" dirty="0" smtClean="0"/>
              <a:t>Cambridge Ex 4B and 4C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9009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355986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Plotting in </a:t>
            </a:r>
            <a:r>
              <a:rPr lang="en-AU" sz="3200" dirty="0" err="1" smtClean="0"/>
              <a:t>ClassPad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162" y="736894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Go to 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162" y="1123656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Enter in Equation: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" y="1123656"/>
                <a:ext cx="677600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4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536275" y="209258"/>
            <a:ext cx="537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Analysis -&gt; G-solve -&gt; Symmetry</a:t>
            </a:r>
            <a:endParaRPr lang="en-AU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140" y="659351"/>
            <a:ext cx="1122495" cy="464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3" y="1695238"/>
            <a:ext cx="3088787" cy="1228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3270" y="3207009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elect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graph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icon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" y="3207009"/>
                <a:ext cx="677600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44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87036" y="1944373"/>
            <a:ext cx="568037" cy="510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63" y="3747463"/>
            <a:ext cx="3601000" cy="21268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8913" y="776460"/>
            <a:ext cx="2904838" cy="20142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8913" y="3542779"/>
            <a:ext cx="2958560" cy="20313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536274" y="3015571"/>
            <a:ext cx="537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Analysis -&gt; G-solve -&gt; Vertex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5658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5" grpId="0"/>
      <p:bldP spid="18" grpId="0"/>
      <p:bldP spid="13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290718" y="801089"/>
            <a:ext cx="454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equation of the line of symmetry?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18861" y="1617567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1" y="1617567"/>
                <a:ext cx="454273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49348" y="2180068"/>
            <a:ext cx="454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turning point?</a:t>
            </a:r>
            <a:endParaRPr lang="en-AU" sz="2400" dirty="0"/>
          </a:p>
          <a:p>
            <a:endParaRPr lang="en-AU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76646" y="3241896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x- intercept?</a:t>
            </a:r>
            <a:endParaRPr lang="en-A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312" y="872863"/>
            <a:ext cx="6320511" cy="416464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220393" y="3086793"/>
            <a:ext cx="5918662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89584" y="2625128"/>
                <a:ext cx="1149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584" y="2625128"/>
                <a:ext cx="114947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6121" y="2595566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21" y="2595566"/>
                <a:ext cx="454273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6121" y="3703561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21" y="3703561"/>
                <a:ext cx="454273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90718" y="4222671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y-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0193" y="4684336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93" y="4684336"/>
                <a:ext cx="4542737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2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3" grpId="0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3668" y="1003682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Key features of a sideways parabola graph:</a:t>
            </a:r>
            <a:endParaRPr lang="en-A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15986" y="1791836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Line of Symmetry</a:t>
            </a:r>
            <a:endParaRPr lang="en-AU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15986" y="2310987"/>
            <a:ext cx="677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Turning Point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986" y="2868308"/>
                <a:ext cx="67760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Any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 smtClean="0"/>
                  <a:t> intercepts</a:t>
                </a:r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6" y="2868308"/>
                <a:ext cx="677600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16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021" y="1465347"/>
            <a:ext cx="6320511" cy="416464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629102" y="3679277"/>
            <a:ext cx="5918662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98293" y="3217612"/>
                <a:ext cx="1149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293" y="3217612"/>
                <a:ext cx="114947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4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560" y="2180068"/>
            <a:ext cx="6640006" cy="4375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85928" y="2043725"/>
            <a:ext cx="762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equation of the line of symmetry?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150193" y="2636658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193" y="2636658"/>
                <a:ext cx="454273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99155" y="3134224"/>
            <a:ext cx="454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turning point?</a:t>
            </a:r>
            <a:endParaRPr lang="en-AU" sz="2400" dirty="0"/>
          </a:p>
          <a:p>
            <a:endParaRPr lang="en-AU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26453" y="4196052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x- intercept?</a:t>
            </a:r>
            <a:endParaRPr lang="en-AU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56498" y="4496027"/>
            <a:ext cx="5918662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625689" y="4034362"/>
                <a:ext cx="1149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689" y="4034362"/>
                <a:ext cx="114947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928" y="3549722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(2,0)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8" y="3549722"/>
                <a:ext cx="454273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5928" y="4657717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(2,0)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8" y="4657717"/>
                <a:ext cx="454273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40525" y="5176827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y-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0" y="5638492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38492"/>
                <a:ext cx="454273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3133" y="647412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Sketch the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33" y="647412"/>
                <a:ext cx="6776004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34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-53220" y="1055312"/>
            <a:ext cx="762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transformation?</a:t>
            </a:r>
            <a:endParaRPr lang="en-A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1081" y="1496990"/>
            <a:ext cx="770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Graph translates horizontally to the right by 2 units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1948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3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980" y="1859395"/>
            <a:ext cx="6699906" cy="4361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-63796" y="1859395"/>
            <a:ext cx="675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equation of the line of symmetry?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066" y="2390309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6" y="2390309"/>
                <a:ext cx="454273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85553" y="2952810"/>
            <a:ext cx="454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turning point?</a:t>
            </a:r>
            <a:endParaRPr lang="en-AU" sz="2400" dirty="0"/>
          </a:p>
          <a:p>
            <a:endParaRPr lang="en-AU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12851" y="4014638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x- intercept?</a:t>
            </a:r>
            <a:endParaRPr lang="en-AU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483287" y="4001193"/>
            <a:ext cx="5918662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252478" y="3539528"/>
                <a:ext cx="1149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478" y="3539528"/>
                <a:ext cx="114947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2326" y="3368308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26" y="3368308"/>
                <a:ext cx="454273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2326" y="4476303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(4,0)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26" y="4476303"/>
                <a:ext cx="454273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26923" y="4995413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y-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6398" y="5457078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8" y="5457078"/>
                <a:ext cx="4542737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8861" y="654024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Sketch: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1" y="654024"/>
                <a:ext cx="6776004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34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3190" y="1069521"/>
            <a:ext cx="762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transformation?</a:t>
            </a:r>
            <a:endParaRPr lang="en-A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446" y="1466979"/>
            <a:ext cx="770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Graph translates vertically up by 2 units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9381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3" grpId="0"/>
      <p:bldP spid="14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980" y="1859395"/>
            <a:ext cx="6699906" cy="4361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600746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General Form</a:t>
            </a:r>
            <a:endParaRPr lang="en-A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-63796" y="1859395"/>
            <a:ext cx="675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equation of the line of symmetry?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066" y="2390309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6" y="2390309"/>
                <a:ext cx="454273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85553" y="2952810"/>
            <a:ext cx="454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turning point?</a:t>
            </a:r>
            <a:endParaRPr lang="en-AU" sz="2400" dirty="0"/>
          </a:p>
          <a:p>
            <a:endParaRPr lang="en-AU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12851" y="4014638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x- intercept?</a:t>
            </a:r>
            <a:endParaRPr lang="en-AU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483287" y="4001193"/>
            <a:ext cx="5918662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252478" y="3539528"/>
                <a:ext cx="1149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478" y="3539528"/>
                <a:ext cx="114947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2326" y="3368308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26" y="3368308"/>
                <a:ext cx="454273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2326" y="4476303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(4,0)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26" y="4476303"/>
                <a:ext cx="454273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26923" y="4995413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y-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6398" y="5457078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(0,2)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8" y="5457078"/>
                <a:ext cx="4542737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8861" y="654024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61" y="654024"/>
                <a:ext cx="6776004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3190" y="1069521"/>
            <a:ext cx="762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transformation?</a:t>
            </a:r>
            <a:endParaRPr lang="en-A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446" y="1466979"/>
            <a:ext cx="770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Graph translates vertically up by 2 units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8852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2" grpId="0"/>
      <p:bldP spid="13" grpId="0"/>
      <p:bldP spid="14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81" y="2466885"/>
            <a:ext cx="6393141" cy="42125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650" y="596315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Sketch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0" y="596315"/>
                <a:ext cx="677600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4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07650" y="2223420"/>
            <a:ext cx="615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equation of the line of symmetry?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4334" y="2698222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4" y="2698222"/>
                <a:ext cx="454273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94821" y="3260723"/>
            <a:ext cx="454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turning point?</a:t>
            </a:r>
            <a:endParaRPr lang="en-AU" sz="2400" dirty="0"/>
          </a:p>
          <a:p>
            <a:endParaRPr lang="en-A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2119" y="4322551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x-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1594" y="3676221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4" y="3676221"/>
                <a:ext cx="454273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1594" y="4784216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(6,0)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4" y="4784216"/>
                <a:ext cx="454273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36191" y="5303326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y- intercept?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5666" y="5764991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𝑁𝑜𝑛𝑒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66" y="5764991"/>
                <a:ext cx="454273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5479904" y="4551770"/>
            <a:ext cx="5918662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249095" y="4090105"/>
                <a:ext cx="11494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095" y="4090105"/>
                <a:ext cx="1149471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190" y="1069521"/>
            <a:ext cx="762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What’s the transformation?</a:t>
            </a:r>
            <a:endParaRPr lang="en-A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446" y="1466979"/>
            <a:ext cx="7700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Graph translates horizontally to the right by 2 units</a:t>
            </a:r>
            <a:endParaRPr lang="en-AU" sz="2400" dirty="0"/>
          </a:p>
          <a:p>
            <a:r>
              <a:rPr lang="en-GB" sz="2400" dirty="0" smtClean="0"/>
              <a:t>Graph translates vertically up by 2 units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076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6" grpId="0"/>
      <p:bldP spid="29" grpId="0"/>
      <p:bldP spid="16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13504</TotalTime>
  <Words>1196</Words>
  <Application>Microsoft Office PowerPoint</Application>
  <PresentationFormat>Widescreen</PresentationFormat>
  <Paragraphs>271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Harrisdale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 account</cp:lastModifiedBy>
  <cp:revision>604</cp:revision>
  <dcterms:created xsi:type="dcterms:W3CDTF">2018-12-02T08:34:01Z</dcterms:created>
  <dcterms:modified xsi:type="dcterms:W3CDTF">2022-03-08T01:00:54Z</dcterms:modified>
</cp:coreProperties>
</file>