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47" r:id="rId2"/>
    <p:sldId id="489" r:id="rId3"/>
    <p:sldId id="271" r:id="rId4"/>
    <p:sldId id="492" r:id="rId5"/>
    <p:sldId id="493" r:id="rId6"/>
    <p:sldId id="494" r:id="rId7"/>
    <p:sldId id="495" r:id="rId8"/>
    <p:sldId id="496" r:id="rId9"/>
    <p:sldId id="497" r:id="rId10"/>
    <p:sldId id="44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355"/>
    <a:srgbClr val="215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C26A2-E6D3-4FD8-90B1-7469BEF451EF}" type="datetimeFigureOut">
              <a:rPr lang="en-AU" smtClean="0"/>
              <a:t>17/05/2022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D9329-E501-4AF3-9004-DE74661E42D2}" type="slidenum">
              <a:rPr lang="en-AU" smtClean="0"/>
              <a:t>‹#›</a:t>
            </a:fld>
            <a:endParaRPr lang="en-AU"/>
          </a:p>
        </p:txBody>
      </p:sp>
    </p:spTree>
    <p:extLst>
      <p:ext uri="{BB962C8B-B14F-4D97-AF65-F5344CB8AC3E}">
        <p14:creationId xmlns:p14="http://schemas.microsoft.com/office/powerpoint/2010/main" val="164457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17/05/2022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Title 1"/>
          <p:cNvSpPr txBox="1">
            <a:spLocks/>
          </p:cNvSpPr>
          <p:nvPr userDrawn="1"/>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EDIT TITLE</a:t>
            </a:r>
          </a:p>
        </p:txBody>
      </p:sp>
      <p:sp>
        <p:nvSpPr>
          <p:cNvPr id="8" name="Subtitle 2"/>
          <p:cNvSpPr txBox="1">
            <a:spLocks/>
          </p:cNvSpPr>
          <p:nvPr userDrawn="1"/>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Lesson Topic/ Date</a:t>
            </a:r>
            <a:endParaRPr lang="en-AU" dirty="0"/>
          </a:p>
        </p:txBody>
      </p:sp>
      <p:sp>
        <p:nvSpPr>
          <p:cNvPr id="9" name="Rectangle 8"/>
          <p:cNvSpPr/>
          <p:nvPr userDrawn="1"/>
        </p:nvSpPr>
        <p:spPr>
          <a:xfrm>
            <a:off x="0" y="1"/>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spTree>
    <p:extLst>
      <p:ext uri="{BB962C8B-B14F-4D97-AF65-F5344CB8AC3E}">
        <p14:creationId xmlns:p14="http://schemas.microsoft.com/office/powerpoint/2010/main" val="141735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Closure">
    <p:spTree>
      <p:nvGrpSpPr>
        <p:cNvPr id="1" name=""/>
        <p:cNvGrpSpPr/>
        <p:nvPr/>
      </p:nvGrpSpPr>
      <p:grpSpPr>
        <a:xfrm>
          <a:off x="0" y="0"/>
          <a:ext cx="0" cy="0"/>
          <a:chOff x="0" y="0"/>
          <a:chExt cx="0" cy="0"/>
        </a:xfrm>
      </p:grpSpPr>
      <p:sp>
        <p:nvSpPr>
          <p:cNvPr id="7" name="Content Placeholder 10"/>
          <p:cNvSpPr>
            <a:spLocks noGrp="1"/>
          </p:cNvSpPr>
          <p:nvPr>
            <p:ph sz="half" idx="1"/>
          </p:nvPr>
        </p:nvSpPr>
        <p:spPr>
          <a:xfrm>
            <a:off x="838200" y="877084"/>
            <a:ext cx="10515600" cy="2285216"/>
          </a:xfrm>
        </p:spPr>
        <p:txBody>
          <a:bodyPr/>
          <a:lstStyle/>
          <a:p>
            <a:pPr lvl="0"/>
            <a:r>
              <a:rPr lang="en-US"/>
              <a:t>Click to edit Master text styles</a:t>
            </a:r>
          </a:p>
        </p:txBody>
      </p:sp>
      <p:sp>
        <p:nvSpPr>
          <p:cNvPr id="8" name="Content Placeholder 11"/>
          <p:cNvSpPr>
            <a:spLocks noGrp="1"/>
          </p:cNvSpPr>
          <p:nvPr>
            <p:ph sz="half" idx="2"/>
          </p:nvPr>
        </p:nvSpPr>
        <p:spPr>
          <a:xfrm>
            <a:off x="838200" y="3879590"/>
            <a:ext cx="10515600" cy="2499631"/>
          </a:xfrm>
        </p:spPr>
        <p:txBody>
          <a:bodyPr/>
          <a:lstStyle/>
          <a:p>
            <a:pPr lvl="0"/>
            <a:r>
              <a:rPr lang="en-US"/>
              <a:t>Click to edit Master text styles</a:t>
            </a:r>
          </a:p>
        </p:txBody>
      </p:sp>
      <p:sp>
        <p:nvSpPr>
          <p:cNvPr id="9" name="Rectangle 8"/>
          <p:cNvSpPr/>
          <p:nvPr userDrawn="1"/>
        </p:nvSpPr>
        <p:spPr>
          <a:xfrm>
            <a:off x="0" y="-44335"/>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Pentagon 10"/>
          <p:cNvSpPr/>
          <p:nvPr userDrawn="1"/>
        </p:nvSpPr>
        <p:spPr>
          <a:xfrm>
            <a:off x="88638" y="48093"/>
            <a:ext cx="28355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Lesson Closure</a:t>
            </a:r>
          </a:p>
        </p:txBody>
      </p:sp>
      <p:sp>
        <p:nvSpPr>
          <p:cNvPr id="12" name="Pentagon 11"/>
          <p:cNvSpPr/>
          <p:nvPr userDrawn="1"/>
        </p:nvSpPr>
        <p:spPr>
          <a:xfrm>
            <a:off x="88638" y="3248025"/>
            <a:ext cx="23402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Closure</a:t>
            </a:r>
          </a:p>
        </p:txBody>
      </p:sp>
    </p:spTree>
    <p:extLst>
      <p:ext uri="{BB962C8B-B14F-4D97-AF65-F5344CB8AC3E}">
        <p14:creationId xmlns:p14="http://schemas.microsoft.com/office/powerpoint/2010/main" val="275105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F914ADA-8B9F-4ECF-9857-DA0E09389161}" type="datetimeFigureOut">
              <a:rPr lang="en-AU" smtClean="0"/>
              <a:t>17/05/2022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44AFD57-68CF-4DF2-BA7E-BB906AB4CDA9}" type="slidenum">
              <a:rPr lang="en-AU" smtClean="0"/>
              <a:t>‹#›</a:t>
            </a:fld>
            <a:endParaRPr lang="en-AU" dirty="0"/>
          </a:p>
        </p:txBody>
      </p:sp>
    </p:spTree>
    <p:extLst>
      <p:ext uri="{BB962C8B-B14F-4D97-AF65-F5344CB8AC3E}">
        <p14:creationId xmlns:p14="http://schemas.microsoft.com/office/powerpoint/2010/main" val="241800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17/05/2022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56117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mpt Boxe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17/05/2022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Content Placeholder 2"/>
          <p:cNvSpPr>
            <a:spLocks noGrp="1"/>
          </p:cNvSpPr>
          <p:nvPr>
            <p:ph idx="13" hasCustomPrompt="1"/>
          </p:nvPr>
        </p:nvSpPr>
        <p:spPr>
          <a:xfrm>
            <a:off x="838200" y="1023257"/>
            <a:ext cx="10515600" cy="1785257"/>
          </a:xfrm>
        </p:spPr>
        <p:txBody>
          <a:bodyPr/>
          <a:lstStyle/>
          <a:p>
            <a:pPr marL="0" indent="0">
              <a:buNone/>
            </a:pPr>
            <a:r>
              <a:rPr lang="en-AU" dirty="0"/>
              <a:t>This slide is designed so that you can copy the prompt box you need and insert it into your slides.</a:t>
            </a:r>
          </a:p>
          <a:p>
            <a:pPr marL="0" indent="0">
              <a:buNone/>
            </a:pPr>
            <a:r>
              <a:rPr lang="en-AU" dirty="0"/>
              <a:t>This slide is hidden and will not be included when presenting your lesson.</a:t>
            </a:r>
          </a:p>
        </p:txBody>
      </p:sp>
      <p:sp>
        <p:nvSpPr>
          <p:cNvPr id="8" name="Rectangle 7"/>
          <p:cNvSpPr/>
          <p:nvPr userDrawn="1"/>
        </p:nvSpPr>
        <p:spPr>
          <a:xfrm>
            <a:off x="0" y="-149628"/>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grpSp>
        <p:nvGrpSpPr>
          <p:cNvPr id="11" name="Group 10"/>
          <p:cNvGrpSpPr/>
          <p:nvPr userDrawn="1"/>
        </p:nvGrpSpPr>
        <p:grpSpPr>
          <a:xfrm>
            <a:off x="2823158" y="3602071"/>
            <a:ext cx="2035630" cy="971026"/>
            <a:chOff x="2813050" y="3602071"/>
            <a:chExt cx="2035630" cy="971026"/>
          </a:xfrm>
        </p:grpSpPr>
        <p:sp>
          <p:nvSpPr>
            <p:cNvPr id="12" name="Rectangle 11"/>
            <p:cNvSpPr/>
            <p:nvPr/>
          </p:nvSpPr>
          <p:spPr>
            <a:xfrm>
              <a:off x="2813051" y="3931961"/>
              <a:ext cx="2035629" cy="641136"/>
            </a:xfrm>
            <a:prstGeom prst="rect">
              <a:avLst/>
            </a:prstGeom>
            <a:solidFill>
              <a:srgbClr val="8E4FC9">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 name="TextBox 12"/>
            <p:cNvSpPr txBox="1"/>
            <p:nvPr/>
          </p:nvSpPr>
          <p:spPr>
            <a:xfrm>
              <a:off x="2813050" y="3602071"/>
              <a:ext cx="2035629" cy="307777"/>
            </a:xfrm>
            <a:prstGeom prst="rect">
              <a:avLst/>
            </a:prstGeom>
            <a:solidFill>
              <a:srgbClr val="8A2BE2"/>
            </a:solidFill>
            <a:ln>
              <a:solidFill>
                <a:srgbClr val="005C41"/>
              </a:solidFill>
            </a:ln>
          </p:spPr>
          <p:txBody>
            <a:bodyPr wrap="square" rtlCol="0">
              <a:spAutoFit/>
            </a:bodyPr>
            <a:lstStyle/>
            <a:p>
              <a:r>
                <a:rPr lang="en-AU" sz="1400" b="1" dirty="0">
                  <a:solidFill>
                    <a:schemeClr val="bg1"/>
                  </a:solidFill>
                </a:rPr>
                <a:t>VOCABULARY</a:t>
              </a:r>
            </a:p>
          </p:txBody>
        </p:sp>
      </p:grpSp>
      <p:grpSp>
        <p:nvGrpSpPr>
          <p:cNvPr id="14" name="Group 13"/>
          <p:cNvGrpSpPr/>
          <p:nvPr userDrawn="1"/>
        </p:nvGrpSpPr>
        <p:grpSpPr>
          <a:xfrm>
            <a:off x="4975225" y="3602071"/>
            <a:ext cx="2035629" cy="971026"/>
            <a:chOff x="4965700" y="3602071"/>
            <a:chExt cx="2035629" cy="971026"/>
          </a:xfrm>
        </p:grpSpPr>
        <p:sp>
          <p:nvSpPr>
            <p:cNvPr id="15" name="TextBox 14"/>
            <p:cNvSpPr txBox="1"/>
            <p:nvPr/>
          </p:nvSpPr>
          <p:spPr>
            <a:xfrm>
              <a:off x="4965700" y="3602071"/>
              <a:ext cx="2035629" cy="307777"/>
            </a:xfrm>
            <a:prstGeom prst="rect">
              <a:avLst/>
            </a:prstGeom>
            <a:solidFill>
              <a:srgbClr val="FFC000"/>
            </a:solidFill>
            <a:ln>
              <a:solidFill>
                <a:srgbClr val="005C41"/>
              </a:solidFill>
            </a:ln>
          </p:spPr>
          <p:txBody>
            <a:bodyPr wrap="square" rtlCol="0">
              <a:spAutoFit/>
            </a:bodyPr>
            <a:lstStyle/>
            <a:p>
              <a:r>
                <a:rPr lang="en-AU" sz="1400" b="1" dirty="0">
                  <a:solidFill>
                    <a:schemeClr val="bg1"/>
                  </a:solidFill>
                </a:rPr>
                <a:t>EXTENSION</a:t>
              </a:r>
            </a:p>
          </p:txBody>
        </p:sp>
        <p:sp>
          <p:nvSpPr>
            <p:cNvPr id="16" name="Rectangle 15"/>
            <p:cNvSpPr/>
            <p:nvPr/>
          </p:nvSpPr>
          <p:spPr>
            <a:xfrm>
              <a:off x="4965700" y="3931961"/>
              <a:ext cx="2035629" cy="641136"/>
            </a:xfrm>
            <a:prstGeom prst="rect">
              <a:avLst/>
            </a:prstGeom>
            <a:solidFill>
              <a:srgbClr val="E6B82E">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17" name="Group 16"/>
          <p:cNvGrpSpPr/>
          <p:nvPr userDrawn="1"/>
        </p:nvGrpSpPr>
        <p:grpSpPr>
          <a:xfrm>
            <a:off x="7113813" y="3602071"/>
            <a:ext cx="2035630" cy="971026"/>
            <a:chOff x="7094763" y="3602071"/>
            <a:chExt cx="2035630" cy="971026"/>
          </a:xfrm>
        </p:grpSpPr>
        <p:sp>
          <p:nvSpPr>
            <p:cNvPr id="18" name="TextBox 17"/>
            <p:cNvSpPr txBox="1"/>
            <p:nvPr/>
          </p:nvSpPr>
          <p:spPr>
            <a:xfrm>
              <a:off x="7094764" y="3602071"/>
              <a:ext cx="2035629" cy="307777"/>
            </a:xfrm>
            <a:prstGeom prst="rect">
              <a:avLst/>
            </a:prstGeom>
            <a:solidFill>
              <a:srgbClr val="00B050"/>
            </a:solidFill>
            <a:ln>
              <a:solidFill>
                <a:srgbClr val="005C41"/>
              </a:solidFill>
            </a:ln>
          </p:spPr>
          <p:txBody>
            <a:bodyPr wrap="square" rtlCol="0">
              <a:spAutoFit/>
            </a:bodyPr>
            <a:lstStyle/>
            <a:p>
              <a:r>
                <a:rPr lang="en-AU" sz="1400" b="1" dirty="0">
                  <a:solidFill>
                    <a:schemeClr val="bg1"/>
                  </a:solidFill>
                </a:rPr>
                <a:t>HINT</a:t>
              </a:r>
            </a:p>
          </p:txBody>
        </p:sp>
        <p:sp>
          <p:nvSpPr>
            <p:cNvPr id="19" name="Rectangle 18"/>
            <p:cNvSpPr/>
            <p:nvPr/>
          </p:nvSpPr>
          <p:spPr>
            <a:xfrm>
              <a:off x="7094763" y="3931961"/>
              <a:ext cx="2035629" cy="641136"/>
            </a:xfrm>
            <a:prstGeom prst="rect">
              <a:avLst/>
            </a:prstGeom>
            <a:solidFill>
              <a:srgbClr val="1E9654">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20" name="Group 19"/>
          <p:cNvGrpSpPr/>
          <p:nvPr userDrawn="1"/>
        </p:nvGrpSpPr>
        <p:grpSpPr>
          <a:xfrm>
            <a:off x="660399" y="3602071"/>
            <a:ext cx="2035630" cy="971026"/>
            <a:chOff x="660399" y="3602071"/>
            <a:chExt cx="2035630" cy="971026"/>
          </a:xfrm>
        </p:grpSpPr>
        <p:sp>
          <p:nvSpPr>
            <p:cNvPr id="21" name="TextBox 20"/>
            <p:cNvSpPr txBox="1"/>
            <p:nvPr/>
          </p:nvSpPr>
          <p:spPr>
            <a:xfrm>
              <a:off x="660400" y="3602071"/>
              <a:ext cx="2035629" cy="307777"/>
            </a:xfrm>
            <a:prstGeom prst="rect">
              <a:avLst/>
            </a:prstGeom>
            <a:solidFill>
              <a:srgbClr val="01244E"/>
            </a:solidFill>
            <a:ln>
              <a:solidFill>
                <a:srgbClr val="005C41"/>
              </a:solidFill>
            </a:ln>
          </p:spPr>
          <p:txBody>
            <a:bodyPr wrap="square" rtlCol="0">
              <a:spAutoFit/>
            </a:bodyPr>
            <a:lstStyle/>
            <a:p>
              <a:r>
                <a:rPr lang="en-AU" sz="1400" b="1" dirty="0">
                  <a:solidFill>
                    <a:schemeClr val="bg1"/>
                  </a:solidFill>
                </a:rPr>
                <a:t>CFU 1</a:t>
              </a:r>
            </a:p>
          </p:txBody>
        </p:sp>
        <p:sp>
          <p:nvSpPr>
            <p:cNvPr id="22" name="Rectangle 21"/>
            <p:cNvSpPr/>
            <p:nvPr/>
          </p:nvSpPr>
          <p:spPr>
            <a:xfrm>
              <a:off x="660399" y="3931961"/>
              <a:ext cx="2035629" cy="641136"/>
            </a:xfrm>
            <a:prstGeom prst="rect">
              <a:avLst/>
            </a:prstGeom>
            <a:solidFill>
              <a:srgbClr val="163B68">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sp>
        <p:nvSpPr>
          <p:cNvPr id="23" name="Pentagon 22"/>
          <p:cNvSpPr/>
          <p:nvPr userDrawn="1"/>
        </p:nvSpPr>
        <p:spPr>
          <a:xfrm>
            <a:off x="94181" y="-59847"/>
            <a:ext cx="3839549"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Prompt Box Slide</a:t>
            </a:r>
          </a:p>
        </p:txBody>
      </p:sp>
    </p:spTree>
    <p:extLst>
      <p:ext uri="{BB962C8B-B14F-4D97-AF65-F5344CB8AC3E}">
        <p14:creationId xmlns:p14="http://schemas.microsoft.com/office/powerpoint/2010/main" val="99493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 Review">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0"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Pentagon 10"/>
          <p:cNvSpPr/>
          <p:nvPr userDrawn="1"/>
        </p:nvSpPr>
        <p:spPr>
          <a:xfrm>
            <a:off x="88639" y="86887"/>
            <a:ext cx="267550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a:t> Daily Review</a:t>
            </a:r>
          </a:p>
        </p:txBody>
      </p:sp>
      <p:sp>
        <p:nvSpPr>
          <p:cNvPr id="7"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37633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ocabulary">
    <p:spTree>
      <p:nvGrpSpPr>
        <p:cNvPr id="1" name=""/>
        <p:cNvGrpSpPr/>
        <p:nvPr/>
      </p:nvGrpSpPr>
      <p:grpSpPr>
        <a:xfrm>
          <a:off x="0" y="0"/>
          <a:ext cx="0" cy="0"/>
          <a:chOff x="0" y="0"/>
          <a:chExt cx="0" cy="0"/>
        </a:xfrm>
      </p:grpSpPr>
      <p:sp>
        <p:nvSpPr>
          <p:cNvPr id="14" name="Rectangle 13"/>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6"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7" name="Pentagon 16"/>
          <p:cNvSpPr/>
          <p:nvPr userDrawn="1"/>
        </p:nvSpPr>
        <p:spPr>
          <a:xfrm>
            <a:off x="88639" y="86887"/>
            <a:ext cx="2487038"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a:t> Vocabulary</a:t>
            </a:r>
          </a:p>
        </p:txBody>
      </p:sp>
      <p:sp>
        <p:nvSpPr>
          <p:cNvPr id="8" name="Content Placeholder 10"/>
          <p:cNvSpPr>
            <a:spLocks noGrp="1"/>
          </p:cNvSpPr>
          <p:nvPr>
            <p:ph sz="half" idx="1"/>
          </p:nvPr>
        </p:nvSpPr>
        <p:spPr>
          <a:xfrm>
            <a:off x="572414" y="990216"/>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366674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10" name="Content Placeholder 10"/>
          <p:cNvSpPr>
            <a:spLocks noGrp="1"/>
          </p:cNvSpPr>
          <p:nvPr>
            <p:ph sz="half" idx="1"/>
          </p:nvPr>
        </p:nvSpPr>
        <p:spPr>
          <a:xfrm>
            <a:off x="838200" y="877084"/>
            <a:ext cx="10515600" cy="2285216"/>
          </a:xfrm>
        </p:spPr>
        <p:txBody>
          <a:bodyPr/>
          <a:lstStyle/>
          <a:p>
            <a:pPr lvl="0"/>
            <a:r>
              <a:rPr lang="en-US"/>
              <a:t>Click to edit Master text styles</a:t>
            </a:r>
          </a:p>
        </p:txBody>
      </p:sp>
      <p:sp>
        <p:nvSpPr>
          <p:cNvPr id="11" name="Content Placeholder 11"/>
          <p:cNvSpPr>
            <a:spLocks noGrp="1"/>
          </p:cNvSpPr>
          <p:nvPr>
            <p:ph sz="half" idx="2"/>
          </p:nvPr>
        </p:nvSpPr>
        <p:spPr>
          <a:xfrm>
            <a:off x="838200" y="3879590"/>
            <a:ext cx="10515600" cy="2499631"/>
          </a:xfrm>
        </p:spPr>
        <p:txBody>
          <a:bodyPr/>
          <a:lstStyle/>
          <a:p>
            <a:pPr lvl="0"/>
            <a:r>
              <a:rPr lang="en-US"/>
              <a:t>Click to edit Master text styles</a:t>
            </a:r>
          </a:p>
        </p:txBody>
      </p:sp>
      <p:sp>
        <p:nvSpPr>
          <p:cNvPr id="12" name="Rectangle 11"/>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4" name="Pentagon 13"/>
          <p:cNvSpPr/>
          <p:nvPr userDrawn="1"/>
        </p:nvSpPr>
        <p:spPr>
          <a:xfrm>
            <a:off x="88638" y="86887"/>
            <a:ext cx="3561981"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Learning Objective</a:t>
            </a:r>
          </a:p>
        </p:txBody>
      </p:sp>
      <p:sp>
        <p:nvSpPr>
          <p:cNvPr id="15" name="Pentagon 14"/>
          <p:cNvSpPr/>
          <p:nvPr userDrawn="1"/>
        </p:nvSpPr>
        <p:spPr>
          <a:xfrm>
            <a:off x="88639" y="3248025"/>
            <a:ext cx="29784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Success Criteria</a:t>
            </a:r>
          </a:p>
        </p:txBody>
      </p:sp>
    </p:spTree>
    <p:extLst>
      <p:ext uri="{BB962C8B-B14F-4D97-AF65-F5344CB8AC3E}">
        <p14:creationId xmlns:p14="http://schemas.microsoft.com/office/powerpoint/2010/main" val="272286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Developm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9"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Pentagon 9"/>
          <p:cNvSpPr/>
          <p:nvPr userDrawn="1"/>
        </p:nvSpPr>
        <p:spPr>
          <a:xfrm>
            <a:off x="88638" y="86887"/>
            <a:ext cx="4225096"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Concept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4321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88677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uided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8" y="86887"/>
            <a:ext cx="318796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Guided Practice</a:t>
            </a:r>
          </a:p>
        </p:txBody>
      </p:sp>
      <p:sp>
        <p:nvSpPr>
          <p:cNvPr id="8"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304371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ependent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7" y="86887"/>
            <a:ext cx="4026163"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Independent Practice</a:t>
            </a:r>
          </a:p>
        </p:txBody>
      </p:sp>
      <p:sp>
        <p:nvSpPr>
          <p:cNvPr id="8"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39990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64570-5939-43EF-9B7B-854F84FD3A97}" type="datetimeFigureOut">
              <a:rPr lang="en-AU" smtClean="0"/>
              <a:t>17/05/2022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D8769-0E83-4683-82FB-4EA77C663467}" type="slidenum">
              <a:rPr lang="en-AU" smtClean="0"/>
              <a:t>‹#›</a:t>
            </a:fld>
            <a:endParaRPr lang="en-AU"/>
          </a:p>
        </p:txBody>
      </p:sp>
    </p:spTree>
    <p:extLst>
      <p:ext uri="{BB962C8B-B14F-4D97-AF65-F5344CB8AC3E}">
        <p14:creationId xmlns:p14="http://schemas.microsoft.com/office/powerpoint/2010/main" val="65978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3" y="854106"/>
            <a:ext cx="11230365" cy="1077218"/>
          </a:xfrm>
          <a:prstGeom prst="rect">
            <a:avLst/>
          </a:prstGeom>
          <a:noFill/>
        </p:spPr>
        <p:txBody>
          <a:bodyPr wrap="square" rtlCol="0">
            <a:spAutoFit/>
          </a:bodyPr>
          <a:lstStyle/>
          <a:p>
            <a:r>
              <a:rPr lang="en-AU" sz="3200" b="1" dirty="0"/>
              <a:t>I will be able </a:t>
            </a:r>
            <a:r>
              <a:rPr lang="en-GB" sz="3200" b="1" dirty="0"/>
              <a:t>to determine the outcomes using addition and multiplication rules</a:t>
            </a:r>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3284478"/>
            <a:ext cx="10973204" cy="1200329"/>
          </a:xfrm>
          <a:prstGeom prst="rect">
            <a:avLst/>
          </a:prstGeom>
          <a:noFill/>
        </p:spPr>
        <p:txBody>
          <a:bodyPr wrap="square" rtlCol="0">
            <a:spAutoFit/>
          </a:bodyPr>
          <a:lstStyle/>
          <a:p>
            <a:r>
              <a:rPr lang="en-AU" sz="2400" b="1" dirty="0">
                <a:cs typeface="Arial" panose="020B0604020202020204" pitchFamily="34" charset="0"/>
              </a:rPr>
              <a:t>At the end of the lesson, I will be able to:</a:t>
            </a:r>
          </a:p>
          <a:p>
            <a:pPr marL="457200" indent="-457200">
              <a:buFont typeface="Arial" panose="020B0604020202020204" pitchFamily="34" charset="0"/>
              <a:buChar char="•"/>
            </a:pPr>
            <a:r>
              <a:rPr lang="en-GB" sz="2400" b="1" dirty="0">
                <a:cs typeface="Arial" panose="020B0604020202020204" pitchFamily="34" charset="0"/>
              </a:rPr>
              <a:t>Apply the addition principal to problems</a:t>
            </a:r>
          </a:p>
          <a:p>
            <a:pPr marL="457200" indent="-457200">
              <a:buFont typeface="Arial" panose="020B0604020202020204" pitchFamily="34" charset="0"/>
              <a:buChar char="•"/>
            </a:pPr>
            <a:r>
              <a:rPr lang="en-GB" sz="2400" b="1" dirty="0">
                <a:cs typeface="Arial" panose="020B0604020202020204" pitchFamily="34" charset="0"/>
              </a:rPr>
              <a:t>Apply the multiplication principal to problems</a:t>
            </a: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0" y="2619198"/>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01386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7"/>
            <a:ext cx="9144000" cy="1054975"/>
          </a:xfrm>
        </p:spPr>
        <p:txBody>
          <a:bodyPr>
            <a:normAutofit/>
          </a:bodyPr>
          <a:lstStyle/>
          <a:p>
            <a:pPr algn="l"/>
            <a:r>
              <a:rPr lang="en-AU" sz="4000" dirty="0"/>
              <a:t>Complete </a:t>
            </a:r>
            <a:r>
              <a:rPr lang="en-AU" sz="4000"/>
              <a:t>Ex 10A</a:t>
            </a:r>
            <a:endParaRPr lang="en-AU" sz="4000" dirty="0"/>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98949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97B6-E592-684C-A3F1-1842AACA7145}"/>
              </a:ext>
            </a:extLst>
          </p:cNvPr>
          <p:cNvSpPr>
            <a:spLocks noGrp="1"/>
          </p:cNvSpPr>
          <p:nvPr>
            <p:ph type="title"/>
          </p:nvPr>
        </p:nvSpPr>
        <p:spPr/>
        <p:txBody>
          <a:bodyPr/>
          <a:lstStyle/>
          <a:p>
            <a:r>
              <a:rPr lang="en-US" dirty="0"/>
              <a:t>A = {vowels in the English alphabet}</a:t>
            </a:r>
          </a:p>
        </p:txBody>
      </p:sp>
      <p:sp>
        <p:nvSpPr>
          <p:cNvPr id="3" name="Content Placeholder 2">
            <a:extLst>
              <a:ext uri="{FF2B5EF4-FFF2-40B4-BE49-F238E27FC236}">
                <a16:creationId xmlns:a16="http://schemas.microsoft.com/office/drawing/2014/main" id="{C4C7CBF8-AC13-AC42-AAA6-F335F338CEDC}"/>
              </a:ext>
            </a:extLst>
          </p:cNvPr>
          <p:cNvSpPr>
            <a:spLocks noGrp="1"/>
          </p:cNvSpPr>
          <p:nvPr>
            <p:ph idx="1"/>
          </p:nvPr>
        </p:nvSpPr>
        <p:spPr>
          <a:xfrm>
            <a:off x="1824038" y="1460499"/>
            <a:ext cx="8543925" cy="5032375"/>
          </a:xfrm>
        </p:spPr>
        <p:txBody>
          <a:bodyPr/>
          <a:lstStyle/>
          <a:p>
            <a:r>
              <a:rPr lang="en-US" dirty="0"/>
              <a:t>List the element of A</a:t>
            </a:r>
          </a:p>
          <a:p>
            <a:pPr marL="0" indent="0">
              <a:buNone/>
            </a:pPr>
            <a:endParaRPr lang="en-US" dirty="0"/>
          </a:p>
          <a:p>
            <a:r>
              <a:rPr lang="en-US" dirty="0"/>
              <a:t>What is n(A)?</a:t>
            </a:r>
          </a:p>
          <a:p>
            <a:endParaRPr lang="en-US" dirty="0"/>
          </a:p>
          <a:p>
            <a:r>
              <a:rPr lang="en-US" dirty="0"/>
              <a:t>Is e an element of A? </a:t>
            </a:r>
          </a:p>
          <a:p>
            <a:endParaRPr lang="en-US" dirty="0"/>
          </a:p>
          <a:p>
            <a:r>
              <a:rPr lang="en-US" dirty="0"/>
              <a:t>Is f an element of A?</a:t>
            </a:r>
          </a:p>
          <a:p>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638800" y="3471949"/>
                <a:ext cx="20165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AU" i="1" smtClean="0">
                          <a:latin typeface="Cambria Math" panose="02040503050406030204" pitchFamily="18" charset="0"/>
                        </a:rPr>
                        <a:t>Type equation here.</a:t>
                      </a:fld>
                    </m:oMath>
                  </m:oMathPara>
                </a14:m>
                <a:endParaRPr lang="en-AU" dirty="0"/>
              </a:p>
            </p:txBody>
          </p:sp>
        </mc:Choice>
        <mc:Fallback xmlns="">
          <p:sp>
            <p:nvSpPr>
              <p:cNvPr id="5" name="TextBox 4"/>
              <p:cNvSpPr txBox="1">
                <a:spLocks noRot="1" noChangeAspect="1" noMove="1" noResize="1" noEditPoints="1" noAdjustHandles="1" noChangeArrowheads="1" noChangeShapeType="1" noTextEdit="1"/>
              </p:cNvSpPr>
              <p:nvPr/>
            </p:nvSpPr>
            <p:spPr>
              <a:xfrm>
                <a:off x="5638800" y="3471949"/>
                <a:ext cx="2016578" cy="276999"/>
              </a:xfrm>
              <a:prstGeom prst="rect">
                <a:avLst/>
              </a:prstGeom>
              <a:blipFill rotWithShape="0">
                <a:blip r:embed="rId2"/>
                <a:stretch>
                  <a:fillRect l="-3323" r="-2719" b="-3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83214" y="1794075"/>
                <a:ext cx="252806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800" b="0" i="1" smtClean="0">
                          <a:solidFill>
                            <a:schemeClr val="accent5">
                              <a:lumMod val="50000"/>
                            </a:schemeClr>
                          </a:solidFill>
                          <a:latin typeface="Cambria Math" panose="02040503050406030204" pitchFamily="18" charset="0"/>
                        </a:rPr>
                        <m:t>𝐴</m:t>
                      </m:r>
                      <m:r>
                        <a:rPr lang="en-AU" sz="2800" b="0" i="1" smtClean="0">
                          <a:solidFill>
                            <a:schemeClr val="accent5">
                              <a:lumMod val="50000"/>
                            </a:schemeClr>
                          </a:solidFill>
                          <a:latin typeface="Cambria Math" panose="02040503050406030204" pitchFamily="18" charset="0"/>
                        </a:rPr>
                        <m:t>={</m:t>
                      </m:r>
                      <m:r>
                        <a:rPr lang="en-AU" sz="2800" b="0" i="1" smtClean="0">
                          <a:solidFill>
                            <a:schemeClr val="accent5">
                              <a:lumMod val="50000"/>
                            </a:schemeClr>
                          </a:solidFill>
                          <a:latin typeface="Cambria Math" panose="02040503050406030204" pitchFamily="18" charset="0"/>
                        </a:rPr>
                        <m:t>𝑎</m:t>
                      </m:r>
                      <m:r>
                        <a:rPr lang="en-AU" sz="2800" b="0" i="1" smtClean="0">
                          <a:solidFill>
                            <a:schemeClr val="accent5">
                              <a:lumMod val="50000"/>
                            </a:schemeClr>
                          </a:solidFill>
                          <a:latin typeface="Cambria Math" panose="02040503050406030204" pitchFamily="18" charset="0"/>
                        </a:rPr>
                        <m:t>,</m:t>
                      </m:r>
                      <m:r>
                        <a:rPr lang="en-AU" sz="2800" b="0" i="1" smtClean="0">
                          <a:solidFill>
                            <a:schemeClr val="accent5">
                              <a:lumMod val="50000"/>
                            </a:schemeClr>
                          </a:solidFill>
                          <a:latin typeface="Cambria Math" panose="02040503050406030204" pitchFamily="18" charset="0"/>
                        </a:rPr>
                        <m:t>𝑒</m:t>
                      </m:r>
                      <m:r>
                        <a:rPr lang="en-AU" sz="2800" b="0" i="1" smtClean="0">
                          <a:solidFill>
                            <a:schemeClr val="accent5">
                              <a:lumMod val="50000"/>
                            </a:schemeClr>
                          </a:solidFill>
                          <a:latin typeface="Cambria Math" panose="02040503050406030204" pitchFamily="18" charset="0"/>
                        </a:rPr>
                        <m:t>,</m:t>
                      </m:r>
                      <m:r>
                        <a:rPr lang="en-AU" sz="2800" b="0" i="1" smtClean="0">
                          <a:solidFill>
                            <a:schemeClr val="accent5">
                              <a:lumMod val="50000"/>
                            </a:schemeClr>
                          </a:solidFill>
                          <a:latin typeface="Cambria Math" panose="02040503050406030204" pitchFamily="18" charset="0"/>
                        </a:rPr>
                        <m:t>𝑖</m:t>
                      </m:r>
                      <m:r>
                        <a:rPr lang="en-AU" sz="2800" b="0" i="1" smtClean="0">
                          <a:solidFill>
                            <a:schemeClr val="accent5">
                              <a:lumMod val="50000"/>
                            </a:schemeClr>
                          </a:solidFill>
                          <a:latin typeface="Cambria Math" panose="02040503050406030204" pitchFamily="18" charset="0"/>
                        </a:rPr>
                        <m:t>,</m:t>
                      </m:r>
                      <m:r>
                        <a:rPr lang="en-AU" sz="2800" b="0" i="1" smtClean="0">
                          <a:solidFill>
                            <a:schemeClr val="accent5">
                              <a:lumMod val="50000"/>
                            </a:schemeClr>
                          </a:solidFill>
                          <a:latin typeface="Cambria Math" panose="02040503050406030204" pitchFamily="18" charset="0"/>
                        </a:rPr>
                        <m:t>𝑜</m:t>
                      </m:r>
                      <m:r>
                        <a:rPr lang="en-AU" sz="2800" b="0" i="1" smtClean="0">
                          <a:solidFill>
                            <a:schemeClr val="accent5">
                              <a:lumMod val="50000"/>
                            </a:schemeClr>
                          </a:solidFill>
                          <a:latin typeface="Cambria Math" panose="02040503050406030204" pitchFamily="18" charset="0"/>
                        </a:rPr>
                        <m:t>,</m:t>
                      </m:r>
                      <m:r>
                        <a:rPr lang="en-AU" sz="2800" b="0" i="1" smtClean="0">
                          <a:solidFill>
                            <a:schemeClr val="accent5">
                              <a:lumMod val="50000"/>
                            </a:schemeClr>
                          </a:solidFill>
                          <a:latin typeface="Cambria Math" panose="02040503050406030204" pitchFamily="18" charset="0"/>
                        </a:rPr>
                        <m:t>𝑢</m:t>
                      </m:r>
                      <m:r>
                        <a:rPr lang="en-AU" sz="2800" b="0" i="1" smtClean="0">
                          <a:solidFill>
                            <a:schemeClr val="accent5">
                              <a:lumMod val="50000"/>
                            </a:schemeClr>
                          </a:solidFill>
                          <a:latin typeface="Cambria Math" panose="02040503050406030204" pitchFamily="18" charset="0"/>
                        </a:rPr>
                        <m:t>}</m:t>
                      </m:r>
                    </m:oMath>
                  </m:oMathPara>
                </a14:m>
                <a:endParaRPr lang="en-AU" sz="2800" dirty="0">
                  <a:solidFill>
                    <a:schemeClr val="accent5">
                      <a:lumMod val="50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83214" y="1794075"/>
                <a:ext cx="2528064" cy="430887"/>
              </a:xfrm>
              <a:prstGeom prst="rect">
                <a:avLst/>
              </a:prstGeom>
              <a:blipFill rotWithShape="0">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848212" y="2891419"/>
                <a:ext cx="148989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800" b="0" i="1" smtClean="0">
                          <a:solidFill>
                            <a:schemeClr val="accent5">
                              <a:lumMod val="50000"/>
                            </a:schemeClr>
                          </a:solidFill>
                          <a:latin typeface="Cambria Math" panose="02040503050406030204" pitchFamily="18" charset="0"/>
                        </a:rPr>
                        <m:t>𝑛</m:t>
                      </m:r>
                      <m:d>
                        <m:dPr>
                          <m:ctrlPr>
                            <a:rPr lang="en-AU" sz="2800" b="0" i="1" smtClean="0">
                              <a:solidFill>
                                <a:schemeClr val="accent5">
                                  <a:lumMod val="50000"/>
                                </a:schemeClr>
                              </a:solidFill>
                              <a:latin typeface="Cambria Math" panose="02040503050406030204" pitchFamily="18" charset="0"/>
                            </a:rPr>
                          </m:ctrlPr>
                        </m:dPr>
                        <m:e>
                          <m:r>
                            <a:rPr lang="en-AU" sz="2800" b="0" i="1" smtClean="0">
                              <a:solidFill>
                                <a:schemeClr val="accent5">
                                  <a:lumMod val="50000"/>
                                </a:schemeClr>
                              </a:solidFill>
                              <a:latin typeface="Cambria Math" panose="02040503050406030204" pitchFamily="18" charset="0"/>
                            </a:rPr>
                            <m:t>𝐴</m:t>
                          </m:r>
                        </m:e>
                      </m:d>
                      <m:r>
                        <a:rPr lang="en-AU" sz="2800" b="0" i="1" smtClean="0">
                          <a:solidFill>
                            <a:schemeClr val="accent5">
                              <a:lumMod val="50000"/>
                            </a:schemeClr>
                          </a:solidFill>
                          <a:latin typeface="Cambria Math" panose="02040503050406030204" pitchFamily="18" charset="0"/>
                        </a:rPr>
                        <m:t>=5</m:t>
                      </m:r>
                    </m:oMath>
                  </m:oMathPara>
                </a14:m>
                <a:endParaRPr lang="en-AU" sz="2800" dirty="0">
                  <a:solidFill>
                    <a:schemeClr val="accent5">
                      <a:lumMod val="50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848212" y="2891419"/>
                <a:ext cx="1489895" cy="430887"/>
              </a:xfrm>
              <a:prstGeom prst="rect">
                <a:avLst/>
              </a:prstGeom>
              <a:blipFill rotWithShape="0">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44194" y="4047938"/>
                <a:ext cx="64857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800" b="0" i="1" smtClean="0">
                          <a:solidFill>
                            <a:schemeClr val="accent5">
                              <a:lumMod val="50000"/>
                            </a:schemeClr>
                          </a:solidFill>
                          <a:latin typeface="Cambria Math" panose="02040503050406030204" pitchFamily="18" charset="0"/>
                        </a:rPr>
                        <m:t>𝑌𝑒𝑠</m:t>
                      </m:r>
                    </m:oMath>
                  </m:oMathPara>
                </a14:m>
                <a:endParaRPr lang="en-AU" sz="2800" dirty="0">
                  <a:solidFill>
                    <a:schemeClr val="accent5">
                      <a:lumMod val="50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444194" y="4047938"/>
                <a:ext cx="648575" cy="430887"/>
              </a:xfrm>
              <a:prstGeom prst="rect">
                <a:avLst/>
              </a:prstGeom>
              <a:blipFill rotWithShape="0">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425480" y="4905467"/>
                <a:ext cx="5432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800" b="0" i="1" smtClean="0">
                          <a:solidFill>
                            <a:schemeClr val="accent5">
                              <a:lumMod val="50000"/>
                            </a:schemeClr>
                          </a:solidFill>
                          <a:latin typeface="Cambria Math" panose="02040503050406030204" pitchFamily="18" charset="0"/>
                        </a:rPr>
                        <m:t>𝑁𝑜</m:t>
                      </m:r>
                    </m:oMath>
                  </m:oMathPara>
                </a14:m>
                <a:endParaRPr lang="en-AU" sz="2800" dirty="0">
                  <a:solidFill>
                    <a:schemeClr val="accent5">
                      <a:lumMod val="50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5425480" y="4905467"/>
                <a:ext cx="543290" cy="430887"/>
              </a:xfrm>
              <a:prstGeom prst="rect">
                <a:avLst/>
              </a:prstGeom>
              <a:blipFill rotWithShape="0">
                <a:blip r:embed="rId6"/>
                <a:stretch>
                  <a:fillRect/>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A2FBB2FC-C718-838F-5D20-6B57DBEA9A79}"/>
              </a:ext>
            </a:extLst>
          </p:cNvPr>
          <p:cNvSpPr txBox="1"/>
          <p:nvPr/>
        </p:nvSpPr>
        <p:spPr>
          <a:xfrm>
            <a:off x="0" y="-6605"/>
            <a:ext cx="4796715"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Activating prior knowledge</a:t>
            </a:r>
          </a:p>
        </p:txBody>
      </p:sp>
    </p:spTree>
    <p:extLst>
      <p:ext uri="{BB962C8B-B14F-4D97-AF65-F5344CB8AC3E}">
        <p14:creationId xmlns:p14="http://schemas.microsoft.com/office/powerpoint/2010/main" val="54704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883" y="5596312"/>
            <a:ext cx="2663959" cy="482398"/>
          </a:xfrm>
        </p:spPr>
        <p:txBody>
          <a:bodyPr>
            <a:normAutofit/>
          </a:bodyPr>
          <a:lstStyle/>
          <a:p>
            <a:pPr marL="0" indent="0" algn="r">
              <a:buNone/>
            </a:pPr>
            <a:r>
              <a:rPr lang="en-AU" sz="2400" b="1" dirty="0"/>
              <a:t>Natural Numbers:</a:t>
            </a:r>
            <a:endParaRPr lang="en-AU" sz="1600" b="1" dirty="0"/>
          </a:p>
          <a:p>
            <a:pPr marL="0" indent="0" algn="r">
              <a:buNone/>
            </a:pPr>
            <a:endParaRPr lang="en-AU" sz="2400" b="1" dirty="0"/>
          </a:p>
        </p:txBody>
      </p:sp>
      <mc:AlternateContent xmlns:mc="http://schemas.openxmlformats.org/markup-compatibility/2006" xmlns:a14="http://schemas.microsoft.com/office/drawing/2010/main">
        <mc:Choice Requires="a14">
          <p:sp>
            <p:nvSpPr>
              <p:cNvPr id="4" name="TextBox 3"/>
              <p:cNvSpPr txBox="1"/>
              <p:nvPr/>
            </p:nvSpPr>
            <p:spPr>
              <a:xfrm>
                <a:off x="2705867" y="739824"/>
                <a:ext cx="9020619" cy="1200329"/>
              </a:xfrm>
              <a:prstGeom prst="rect">
                <a:avLst/>
              </a:prstGeom>
              <a:noFill/>
            </p:spPr>
            <p:txBody>
              <a:bodyPr wrap="square" rtlCol="0">
                <a:spAutoFit/>
              </a:bodyPr>
              <a:lstStyle/>
              <a:p>
                <a:r>
                  <a:rPr lang="en-GB" sz="2400" b="1" dirty="0">
                    <a:solidFill>
                      <a:srgbClr val="002060"/>
                    </a:solidFill>
                  </a:rPr>
                  <a:t>Numbers of a continuous quantity, can be expressed as an infinite decimal expansion. Denoted by </a:t>
                </a:r>
                <a14:m>
                  <m:oMath xmlns:m="http://schemas.openxmlformats.org/officeDocument/2006/math">
                    <m:r>
                      <a:rPr lang="en-GB" sz="2400" b="1" i="1" smtClean="0">
                        <a:solidFill>
                          <a:srgbClr val="002060"/>
                        </a:solidFill>
                        <a:latin typeface="Cambria Math" panose="02040503050406030204" pitchFamily="18" charset="0"/>
                        <a:ea typeface="Cambria Math" panose="02040503050406030204" pitchFamily="18" charset="0"/>
                      </a:rPr>
                      <m:t>ℝ</m:t>
                    </m:r>
                  </m:oMath>
                </a14:m>
                <a:endParaRPr lang="en-AU" sz="2400" b="1" dirty="0">
                  <a:solidFill>
                    <a:srgbClr val="002060"/>
                  </a:solidFill>
                  <a:ea typeface="Cambria Math" panose="02040503050406030204" pitchFamily="18" charset="0"/>
                </a:endParaRPr>
              </a:p>
              <a:p>
                <a14:m>
                  <m:oMath xmlns:m="http://schemas.openxmlformats.org/officeDocument/2006/math">
                    <m:sSup>
                      <m:sSupPr>
                        <m:ctrlPr>
                          <a:rPr lang="en-AU" sz="2400" b="1" i="1" smtClean="0">
                            <a:solidFill>
                              <a:srgbClr val="002060"/>
                            </a:solidFill>
                            <a:latin typeface="Cambria Math" panose="02040503050406030204" pitchFamily="18" charset="0"/>
                            <a:ea typeface="Cambria Math" panose="02040503050406030204" pitchFamily="18" charset="0"/>
                          </a:rPr>
                        </m:ctrlPr>
                      </m:sSupPr>
                      <m:e>
                        <m:r>
                          <a:rPr lang="en-GB" sz="2400" b="1" i="1">
                            <a:solidFill>
                              <a:srgbClr val="002060"/>
                            </a:solidFill>
                            <a:latin typeface="Cambria Math" panose="02040503050406030204" pitchFamily="18" charset="0"/>
                            <a:ea typeface="Cambria Math" panose="02040503050406030204" pitchFamily="18" charset="0"/>
                          </a:rPr>
                          <m:t>ℝ</m:t>
                        </m:r>
                      </m:e>
                      <m:sup>
                        <m:r>
                          <a:rPr lang="en-AU" sz="2400" b="1" i="1" smtClean="0">
                            <a:solidFill>
                              <a:srgbClr val="002060"/>
                            </a:solidFill>
                            <a:latin typeface="Cambria Math" panose="02040503050406030204" pitchFamily="18" charset="0"/>
                            <a:ea typeface="Cambria Math" panose="02040503050406030204" pitchFamily="18" charset="0"/>
                          </a:rPr>
                          <m:t>+</m:t>
                        </m:r>
                      </m:sup>
                    </m:sSup>
                    <m:r>
                      <a:rPr lang="en-AU" sz="2400" b="1" i="1" smtClean="0">
                        <a:solidFill>
                          <a:srgbClr val="002060"/>
                        </a:solidFill>
                        <a:latin typeface="Cambria Math" panose="02040503050406030204" pitchFamily="18" charset="0"/>
                        <a:ea typeface="Cambria Math" panose="02040503050406030204" pitchFamily="18" charset="0"/>
                      </a:rPr>
                      <m:t>−</m:t>
                    </m:r>
                  </m:oMath>
                </a14:m>
                <a:r>
                  <a:rPr lang="en-AU" sz="2400" b="1" dirty="0">
                    <a:solidFill>
                      <a:srgbClr val="002060"/>
                    </a:solidFill>
                  </a:rPr>
                  <a:t> positive real numbers, </a:t>
                </a:r>
                <a14:m>
                  <m:oMath xmlns:m="http://schemas.openxmlformats.org/officeDocument/2006/math">
                    <m:r>
                      <a:rPr lang="en-GB" sz="2400" b="1" i="1">
                        <a:solidFill>
                          <a:srgbClr val="002060"/>
                        </a:solidFill>
                        <a:latin typeface="Cambria Math" panose="02040503050406030204" pitchFamily="18" charset="0"/>
                        <a:ea typeface="Cambria Math" panose="02040503050406030204" pitchFamily="18" charset="0"/>
                      </a:rPr>
                      <m:t>ℝ</m:t>
                    </m:r>
                    <m:r>
                      <a:rPr lang="en-AU" sz="2400" b="1" i="1" smtClean="0">
                        <a:solidFill>
                          <a:srgbClr val="002060"/>
                        </a:solidFill>
                        <a:latin typeface="Cambria Math" panose="02040503050406030204" pitchFamily="18" charset="0"/>
                        <a:ea typeface="Cambria Math" panose="02040503050406030204" pitchFamily="18" charset="0"/>
                      </a:rPr>
                      <m:t>\</m:t>
                    </m:r>
                    <m:r>
                      <m:rPr>
                        <m:lit/>
                      </m:rPr>
                      <a:rPr lang="en-AU" sz="2400" b="1" i="1" smtClean="0">
                        <a:solidFill>
                          <a:srgbClr val="002060"/>
                        </a:solidFill>
                        <a:latin typeface="Cambria Math" panose="02040503050406030204" pitchFamily="18" charset="0"/>
                        <a:ea typeface="Cambria Math" panose="02040503050406030204" pitchFamily="18" charset="0"/>
                      </a:rPr>
                      <m:t>{</m:t>
                    </m:r>
                    <m:r>
                      <a:rPr lang="en-AU" sz="2400" b="1" i="1" smtClean="0">
                        <a:solidFill>
                          <a:srgbClr val="002060"/>
                        </a:solidFill>
                        <a:latin typeface="Cambria Math" panose="02040503050406030204" pitchFamily="18" charset="0"/>
                        <a:ea typeface="Cambria Math" panose="02040503050406030204" pitchFamily="18" charset="0"/>
                      </a:rPr>
                      <m:t>𝟎</m:t>
                    </m:r>
                    <m:r>
                      <a:rPr lang="en-AU" sz="2400" b="1" i="1" smtClean="0">
                        <a:solidFill>
                          <a:srgbClr val="002060"/>
                        </a:solidFill>
                        <a:latin typeface="Cambria Math" panose="02040503050406030204" pitchFamily="18" charset="0"/>
                        <a:ea typeface="Cambria Math" panose="02040503050406030204" pitchFamily="18" charset="0"/>
                      </a:rPr>
                      <m:t>}</m:t>
                    </m:r>
                  </m:oMath>
                </a14:m>
                <a:r>
                  <a:rPr lang="en-AU" sz="2400" b="1" dirty="0">
                    <a:solidFill>
                      <a:srgbClr val="002060"/>
                    </a:solidFill>
                  </a:rPr>
                  <a:t> – </a:t>
                </a:r>
                <a:r>
                  <a:rPr lang="en-AU" sz="2400" dirty="0">
                    <a:solidFill>
                      <a:srgbClr val="002060"/>
                    </a:solidFill>
                  </a:rPr>
                  <a:t>all real numbers excluding 0</a:t>
                </a:r>
              </a:p>
            </p:txBody>
          </p:sp>
        </mc:Choice>
        <mc:Fallback xmlns="">
          <p:sp>
            <p:nvSpPr>
              <p:cNvPr id="4" name="TextBox 3"/>
              <p:cNvSpPr txBox="1">
                <a:spLocks noRot="1" noChangeAspect="1" noMove="1" noResize="1" noEditPoints="1" noAdjustHandles="1" noChangeArrowheads="1" noChangeShapeType="1" noTextEdit="1"/>
              </p:cNvSpPr>
              <p:nvPr/>
            </p:nvSpPr>
            <p:spPr>
              <a:xfrm>
                <a:off x="2705867" y="739824"/>
                <a:ext cx="9020619" cy="1200329"/>
              </a:xfrm>
              <a:prstGeom prst="rect">
                <a:avLst/>
              </a:prstGeom>
              <a:blipFill>
                <a:blip r:embed="rId2"/>
                <a:stretch>
                  <a:fillRect l="-1081" t="-4061" b="-10660"/>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id="{72FD72F0-D346-4484-930F-8042CBD15A4A}"/>
              </a:ext>
            </a:extLst>
          </p:cNvPr>
          <p:cNvSpPr txBox="1"/>
          <p:nvPr/>
        </p:nvSpPr>
        <p:spPr>
          <a:xfrm>
            <a:off x="0" y="0"/>
            <a:ext cx="3638550" cy="584775"/>
          </a:xfrm>
          <a:prstGeom prst="homePlate">
            <a:avLst/>
          </a:prstGeom>
          <a:solidFill>
            <a:schemeClr val="accent5">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3200" b="1" dirty="0"/>
              <a:t>Vocabulary</a:t>
            </a:r>
            <a:endParaRPr lang="en-AU" sz="3200" b="1" dirty="0"/>
          </a:p>
        </p:txBody>
      </p:sp>
      <p:sp>
        <p:nvSpPr>
          <p:cNvPr id="9" name="Content Placeholder 2"/>
          <p:cNvSpPr txBox="1">
            <a:spLocks/>
          </p:cNvSpPr>
          <p:nvPr/>
        </p:nvSpPr>
        <p:spPr>
          <a:xfrm>
            <a:off x="161883" y="3834723"/>
            <a:ext cx="2663959" cy="48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AU" sz="2400" b="1" dirty="0"/>
              <a:t>Integers:</a:t>
            </a:r>
            <a:endParaRPr lang="en-AU" sz="1600" b="1" dirty="0"/>
          </a:p>
          <a:p>
            <a:pPr marL="0" indent="0" algn="r">
              <a:buFont typeface="Arial" panose="020B0604020202020204" pitchFamily="34" charset="0"/>
              <a:buNone/>
            </a:pPr>
            <a:endParaRPr lang="en-AU" sz="2400" b="1" dirty="0"/>
          </a:p>
        </p:txBody>
      </p:sp>
      <p:sp>
        <p:nvSpPr>
          <p:cNvPr id="10" name="Content Placeholder 2"/>
          <p:cNvSpPr txBox="1">
            <a:spLocks/>
          </p:cNvSpPr>
          <p:nvPr/>
        </p:nvSpPr>
        <p:spPr>
          <a:xfrm>
            <a:off x="161883" y="2704900"/>
            <a:ext cx="2663959" cy="48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AU" sz="2400" b="1" dirty="0"/>
              <a:t>Rational Numbers:</a:t>
            </a:r>
            <a:endParaRPr lang="en-AU" sz="1600" b="1" dirty="0"/>
          </a:p>
        </p:txBody>
      </p:sp>
      <p:sp>
        <p:nvSpPr>
          <p:cNvPr id="12" name="Content Placeholder 2"/>
          <p:cNvSpPr txBox="1">
            <a:spLocks/>
          </p:cNvSpPr>
          <p:nvPr/>
        </p:nvSpPr>
        <p:spPr>
          <a:xfrm>
            <a:off x="161883" y="788331"/>
            <a:ext cx="2663959" cy="48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AU" sz="2400" b="1" dirty="0"/>
              <a:t>Real Numbers:</a:t>
            </a:r>
            <a:endParaRPr lang="en-AU" sz="1600" b="1" dirty="0"/>
          </a:p>
        </p:txBody>
      </p:sp>
      <p:sp>
        <p:nvSpPr>
          <p:cNvPr id="13" name="Content Placeholder 2"/>
          <p:cNvSpPr txBox="1">
            <a:spLocks/>
          </p:cNvSpPr>
          <p:nvPr/>
        </p:nvSpPr>
        <p:spPr>
          <a:xfrm>
            <a:off x="161883" y="1918154"/>
            <a:ext cx="2663959" cy="48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AU" sz="2400" b="1" dirty="0"/>
              <a:t>Irrational Numbers:</a:t>
            </a:r>
            <a:endParaRPr lang="en-AU" sz="1600" b="1" dirty="0"/>
          </a:p>
        </p:txBody>
      </p:sp>
      <mc:AlternateContent xmlns:mc="http://schemas.openxmlformats.org/markup-compatibility/2006" xmlns:a14="http://schemas.microsoft.com/office/drawing/2010/main">
        <mc:Choice Requires="a14">
          <p:sp>
            <p:nvSpPr>
              <p:cNvPr id="14" name="TextBox 13"/>
              <p:cNvSpPr txBox="1"/>
              <p:nvPr/>
            </p:nvSpPr>
            <p:spPr>
              <a:xfrm>
                <a:off x="2705868" y="1870914"/>
                <a:ext cx="9590887" cy="630429"/>
              </a:xfrm>
              <a:prstGeom prst="rect">
                <a:avLst/>
              </a:prstGeom>
              <a:noFill/>
            </p:spPr>
            <p:txBody>
              <a:bodyPr wrap="square" rtlCol="0">
                <a:spAutoFit/>
              </a:bodyPr>
              <a:lstStyle/>
              <a:p>
                <a:r>
                  <a:rPr lang="en-GB" sz="2400" b="1" dirty="0">
                    <a:solidFill>
                      <a:srgbClr val="002060"/>
                    </a:solidFill>
                  </a:rPr>
                  <a:t>Numbers that cannot be expressed in a fraction </a:t>
                </a:r>
                <a14:m>
                  <m:oMath xmlns:m="http://schemas.openxmlformats.org/officeDocument/2006/math">
                    <m:f>
                      <m:fPr>
                        <m:ctrlPr>
                          <a:rPr lang="en-AU" sz="2400" b="1" i="1" smtClean="0">
                            <a:solidFill>
                              <a:srgbClr val="002060"/>
                            </a:solidFill>
                            <a:latin typeface="Cambria Math" panose="02040503050406030204" pitchFamily="18" charset="0"/>
                          </a:rPr>
                        </m:ctrlPr>
                      </m:fPr>
                      <m:num>
                        <m:r>
                          <a:rPr lang="en-AU" sz="2400" b="1" i="1" smtClean="0">
                            <a:solidFill>
                              <a:srgbClr val="002060"/>
                            </a:solidFill>
                            <a:latin typeface="Cambria Math" panose="02040503050406030204" pitchFamily="18" charset="0"/>
                          </a:rPr>
                          <m:t>𝒑</m:t>
                        </m:r>
                      </m:num>
                      <m:den>
                        <m:r>
                          <a:rPr lang="en-AU" sz="2400" b="1" i="1" smtClean="0">
                            <a:solidFill>
                              <a:srgbClr val="002060"/>
                            </a:solidFill>
                            <a:latin typeface="Cambria Math" panose="02040503050406030204" pitchFamily="18" charset="0"/>
                          </a:rPr>
                          <m:t>𝒒</m:t>
                        </m:r>
                      </m:den>
                    </m:f>
                  </m:oMath>
                </a14:m>
                <a:r>
                  <a:rPr lang="en-GB" sz="2400" b="1" dirty="0">
                    <a:solidFill>
                      <a:srgbClr val="002060"/>
                    </a:solidFill>
                  </a:rPr>
                  <a:t> , with </a:t>
                </a:r>
                <a14:m>
                  <m:oMath xmlns:m="http://schemas.openxmlformats.org/officeDocument/2006/math">
                    <m:r>
                      <a:rPr lang="en-AU" sz="2400" b="1" i="1">
                        <a:solidFill>
                          <a:srgbClr val="002060"/>
                        </a:solidFill>
                        <a:latin typeface="Cambria Math" panose="02040503050406030204" pitchFamily="18" charset="0"/>
                      </a:rPr>
                      <m:t>𝒑</m:t>
                    </m:r>
                    <m:r>
                      <a:rPr lang="en-AU" sz="2400" b="1" i="1">
                        <a:solidFill>
                          <a:srgbClr val="002060"/>
                        </a:solidFill>
                        <a:latin typeface="Cambria Math" panose="02040503050406030204" pitchFamily="18" charset="0"/>
                      </a:rPr>
                      <m:t>, </m:t>
                    </m:r>
                    <m:r>
                      <a:rPr lang="en-AU" sz="2400" b="1" i="1">
                        <a:solidFill>
                          <a:srgbClr val="002060"/>
                        </a:solidFill>
                        <a:latin typeface="Cambria Math" panose="02040503050406030204" pitchFamily="18" charset="0"/>
                      </a:rPr>
                      <m:t>𝒒</m:t>
                    </m:r>
                  </m:oMath>
                </a14:m>
                <a:r>
                  <a:rPr lang="en-GB" sz="2400" b="1" dirty="0">
                    <a:solidFill>
                      <a:srgbClr val="002060"/>
                    </a:solidFill>
                  </a:rPr>
                  <a:t> as integers.</a:t>
                </a:r>
              </a:p>
            </p:txBody>
          </p:sp>
        </mc:Choice>
        <mc:Fallback xmlns="">
          <p:sp>
            <p:nvSpPr>
              <p:cNvPr id="14" name="TextBox 13"/>
              <p:cNvSpPr txBox="1">
                <a:spLocks noRot="1" noChangeAspect="1" noMove="1" noResize="1" noEditPoints="1" noAdjustHandles="1" noChangeArrowheads="1" noChangeShapeType="1" noTextEdit="1"/>
              </p:cNvSpPr>
              <p:nvPr/>
            </p:nvSpPr>
            <p:spPr>
              <a:xfrm>
                <a:off x="2705868" y="1870914"/>
                <a:ext cx="9590887" cy="630429"/>
              </a:xfrm>
              <a:prstGeom prst="rect">
                <a:avLst/>
              </a:prstGeom>
              <a:blipFill rotWithShape="0">
                <a:blip r:embed="rId3"/>
                <a:stretch>
                  <a:fillRect l="-1017" b="-291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705868" y="2648887"/>
                <a:ext cx="9366158" cy="999761"/>
              </a:xfrm>
              <a:prstGeom prst="rect">
                <a:avLst/>
              </a:prstGeom>
              <a:noFill/>
            </p:spPr>
            <p:txBody>
              <a:bodyPr wrap="square" rtlCol="0">
                <a:spAutoFit/>
              </a:bodyPr>
              <a:lstStyle/>
              <a:p>
                <a:r>
                  <a:rPr lang="en-GB" sz="2400" b="1" dirty="0">
                    <a:solidFill>
                      <a:srgbClr val="002060"/>
                    </a:solidFill>
                  </a:rPr>
                  <a:t>Numbers of the form </a:t>
                </a:r>
                <a14:m>
                  <m:oMath xmlns:m="http://schemas.openxmlformats.org/officeDocument/2006/math">
                    <m:f>
                      <m:fPr>
                        <m:ctrlPr>
                          <a:rPr lang="en-AU" sz="2400" b="1" i="1" smtClean="0">
                            <a:solidFill>
                              <a:srgbClr val="002060"/>
                            </a:solidFill>
                            <a:latin typeface="Cambria Math" panose="02040503050406030204" pitchFamily="18" charset="0"/>
                          </a:rPr>
                        </m:ctrlPr>
                      </m:fPr>
                      <m:num>
                        <m:r>
                          <a:rPr lang="en-AU" sz="2400" b="1" i="1" smtClean="0">
                            <a:solidFill>
                              <a:srgbClr val="002060"/>
                            </a:solidFill>
                            <a:latin typeface="Cambria Math" panose="02040503050406030204" pitchFamily="18" charset="0"/>
                          </a:rPr>
                          <m:t>𝒑</m:t>
                        </m:r>
                      </m:num>
                      <m:den>
                        <m:r>
                          <a:rPr lang="en-AU" sz="2400" b="1" i="1" smtClean="0">
                            <a:solidFill>
                              <a:srgbClr val="002060"/>
                            </a:solidFill>
                            <a:latin typeface="Cambria Math" panose="02040503050406030204" pitchFamily="18" charset="0"/>
                          </a:rPr>
                          <m:t>𝒒</m:t>
                        </m:r>
                      </m:den>
                    </m:f>
                  </m:oMath>
                </a14:m>
                <a:r>
                  <a:rPr lang="en-GB" sz="2400" b="1" dirty="0">
                    <a:solidFill>
                      <a:srgbClr val="002060"/>
                    </a:solidFill>
                  </a:rPr>
                  <a:t> , with </a:t>
                </a:r>
                <a14:m>
                  <m:oMath xmlns:m="http://schemas.openxmlformats.org/officeDocument/2006/math">
                    <m:r>
                      <a:rPr lang="en-AU" sz="2400" b="1" i="1">
                        <a:solidFill>
                          <a:srgbClr val="002060"/>
                        </a:solidFill>
                        <a:latin typeface="Cambria Math" panose="02040503050406030204" pitchFamily="18" charset="0"/>
                      </a:rPr>
                      <m:t>𝒑</m:t>
                    </m:r>
                    <m:r>
                      <a:rPr lang="en-AU" sz="2400" b="1" i="1">
                        <a:solidFill>
                          <a:srgbClr val="002060"/>
                        </a:solidFill>
                        <a:latin typeface="Cambria Math" panose="02040503050406030204" pitchFamily="18" charset="0"/>
                      </a:rPr>
                      <m:t>, </m:t>
                    </m:r>
                    <m:r>
                      <a:rPr lang="en-AU" sz="2400" b="1" i="1">
                        <a:solidFill>
                          <a:srgbClr val="002060"/>
                        </a:solidFill>
                        <a:latin typeface="Cambria Math" panose="02040503050406030204" pitchFamily="18" charset="0"/>
                      </a:rPr>
                      <m:t>𝒒</m:t>
                    </m:r>
                  </m:oMath>
                </a14:m>
                <a:r>
                  <a:rPr lang="en-GB" sz="2400" b="1" dirty="0">
                    <a:solidFill>
                      <a:srgbClr val="002060"/>
                    </a:solidFill>
                  </a:rPr>
                  <a:t> as integers </a:t>
                </a:r>
              </a:p>
              <a:p>
                <a:r>
                  <a:rPr lang="en-GB" sz="2400" b="1" dirty="0">
                    <a:solidFill>
                      <a:srgbClr val="002060"/>
                    </a:solidFill>
                  </a:rPr>
                  <a:t>Denoted by </a:t>
                </a:r>
                <a14:m>
                  <m:oMath xmlns:m="http://schemas.openxmlformats.org/officeDocument/2006/math">
                    <m:r>
                      <a:rPr lang="en-GB" sz="2400" b="1" i="1" smtClean="0">
                        <a:solidFill>
                          <a:srgbClr val="002060"/>
                        </a:solidFill>
                        <a:latin typeface="Cambria Math" panose="02040503050406030204" pitchFamily="18" charset="0"/>
                        <a:ea typeface="Cambria Math" panose="02040503050406030204" pitchFamily="18" charset="0"/>
                      </a:rPr>
                      <m:t>ℚ</m:t>
                    </m:r>
                  </m:oMath>
                </a14:m>
                <a:r>
                  <a:rPr lang="en-GB" sz="2400" b="1" dirty="0">
                    <a:solidFill>
                      <a:srgbClr val="002060"/>
                    </a:solidFill>
                  </a:rPr>
                  <a:t> </a:t>
                </a:r>
                <a:endParaRPr lang="en-AU" sz="2400" b="1" dirty="0">
                  <a:solidFill>
                    <a:srgbClr val="00206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705868" y="2648887"/>
                <a:ext cx="9366158" cy="999761"/>
              </a:xfrm>
              <a:prstGeom prst="rect">
                <a:avLst/>
              </a:prstGeom>
              <a:blipFill rotWithShape="0">
                <a:blip r:embed="rId4"/>
                <a:stretch>
                  <a:fillRect l="-1042" b="-128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05868" y="3778710"/>
                <a:ext cx="5027343" cy="830997"/>
              </a:xfrm>
              <a:prstGeom prst="rect">
                <a:avLst/>
              </a:prstGeom>
              <a:noFill/>
            </p:spPr>
            <p:txBody>
              <a:bodyPr wrap="square" rtlCol="0">
                <a:spAutoFit/>
              </a:bodyPr>
              <a:lstStyle/>
              <a:p>
                <a:r>
                  <a:rPr lang="en-AU" sz="2400" b="1" dirty="0">
                    <a:solidFill>
                      <a:srgbClr val="002060"/>
                    </a:solidFill>
                  </a:rPr>
                  <a:t>A whole number {… -2, -1, 0, 1, 2 … }</a:t>
                </a:r>
                <a:r>
                  <a:rPr lang="en-GB" sz="2400" b="1" dirty="0">
                    <a:solidFill>
                      <a:srgbClr val="002060"/>
                    </a:solidFill>
                  </a:rPr>
                  <a:t> </a:t>
                </a:r>
              </a:p>
              <a:p>
                <a:r>
                  <a:rPr lang="en-GB" sz="2400" b="1" dirty="0">
                    <a:solidFill>
                      <a:srgbClr val="002060"/>
                    </a:solidFill>
                  </a:rPr>
                  <a:t>Denoted by </a:t>
                </a:r>
                <a14:m>
                  <m:oMath xmlns:m="http://schemas.openxmlformats.org/officeDocument/2006/math">
                    <m:r>
                      <a:rPr lang="en-GB" sz="2400" b="1" i="1" smtClean="0">
                        <a:solidFill>
                          <a:srgbClr val="002060"/>
                        </a:solidFill>
                        <a:latin typeface="Cambria Math" panose="02040503050406030204" pitchFamily="18" charset="0"/>
                        <a:ea typeface="Cambria Math" panose="02040503050406030204" pitchFamily="18" charset="0"/>
                      </a:rPr>
                      <m:t>ℤ</m:t>
                    </m:r>
                  </m:oMath>
                </a14:m>
                <a:r>
                  <a:rPr lang="en-GB" sz="2400" b="1" dirty="0">
                    <a:solidFill>
                      <a:srgbClr val="002060"/>
                    </a:solidFill>
                  </a:rPr>
                  <a:t> </a:t>
                </a:r>
                <a:endParaRPr lang="en-AU" sz="2400" b="1" dirty="0">
                  <a:solidFill>
                    <a:srgbClr val="00206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2705868" y="3778710"/>
                <a:ext cx="5027343" cy="830997"/>
              </a:xfrm>
              <a:prstGeom prst="rect">
                <a:avLst/>
              </a:prstGeom>
              <a:blipFill rotWithShape="0">
                <a:blip r:embed="rId5"/>
                <a:stretch>
                  <a:fillRect l="-1939" t="-5882" b="-1617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48759" y="5602551"/>
                <a:ext cx="4440506" cy="830997"/>
              </a:xfrm>
              <a:prstGeom prst="rect">
                <a:avLst/>
              </a:prstGeom>
              <a:noFill/>
            </p:spPr>
            <p:txBody>
              <a:bodyPr wrap="square" rtlCol="0">
                <a:spAutoFit/>
              </a:bodyPr>
              <a:lstStyle/>
              <a:p>
                <a:r>
                  <a:rPr lang="en-AU" sz="2400" b="1" dirty="0">
                    <a:solidFill>
                      <a:srgbClr val="002060"/>
                    </a:solidFill>
                  </a:rPr>
                  <a:t>Positive integers {1, 2, 3, 4 … }</a:t>
                </a:r>
                <a:r>
                  <a:rPr lang="en-GB" sz="2400" b="1" dirty="0">
                    <a:solidFill>
                      <a:srgbClr val="002060"/>
                    </a:solidFill>
                  </a:rPr>
                  <a:t> </a:t>
                </a:r>
              </a:p>
              <a:p>
                <a:r>
                  <a:rPr lang="en-GB" sz="2400" b="1" dirty="0">
                    <a:solidFill>
                      <a:srgbClr val="002060"/>
                    </a:solidFill>
                  </a:rPr>
                  <a:t>Denoted by </a:t>
                </a:r>
                <a14:m>
                  <m:oMath xmlns:m="http://schemas.openxmlformats.org/officeDocument/2006/math">
                    <m:r>
                      <a:rPr lang="en-GB" sz="2400" b="1" i="1" smtClean="0">
                        <a:solidFill>
                          <a:srgbClr val="002060"/>
                        </a:solidFill>
                        <a:latin typeface="Cambria Math" panose="02040503050406030204" pitchFamily="18" charset="0"/>
                        <a:ea typeface="Cambria Math" panose="02040503050406030204" pitchFamily="18" charset="0"/>
                      </a:rPr>
                      <m:t>ℕ</m:t>
                    </m:r>
                  </m:oMath>
                </a14:m>
                <a:r>
                  <a:rPr lang="en-GB" sz="2400" b="1" dirty="0">
                    <a:solidFill>
                      <a:srgbClr val="002060"/>
                    </a:solidFill>
                  </a:rPr>
                  <a:t> </a:t>
                </a:r>
                <a:endParaRPr lang="en-AU" sz="2400" b="1" dirty="0">
                  <a:solidFill>
                    <a:srgbClr val="00206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748759" y="5602551"/>
                <a:ext cx="4440506" cy="830997"/>
              </a:xfrm>
              <a:prstGeom prst="rect">
                <a:avLst/>
              </a:prstGeom>
              <a:blipFill>
                <a:blip r:embed="rId6"/>
                <a:stretch>
                  <a:fillRect l="-2198" t="-5882" b="-16176"/>
                </a:stretch>
              </a:blipFill>
            </p:spPr>
            <p:txBody>
              <a:bodyPr/>
              <a:lstStyle/>
              <a:p>
                <a:r>
                  <a:rPr lang="en-AU">
                    <a:noFill/>
                  </a:rPr>
                  <a:t> </a:t>
                </a:r>
              </a:p>
            </p:txBody>
          </p:sp>
        </mc:Fallback>
      </mc:AlternateContent>
      <p:sp>
        <p:nvSpPr>
          <p:cNvPr id="31" name="Content Placeholder 2">
            <a:extLst>
              <a:ext uri="{FF2B5EF4-FFF2-40B4-BE49-F238E27FC236}">
                <a16:creationId xmlns:a16="http://schemas.microsoft.com/office/drawing/2014/main" id="{338D4ED8-71FC-6960-8400-408BE79EF4BF}"/>
              </a:ext>
            </a:extLst>
          </p:cNvPr>
          <p:cNvSpPr txBox="1">
            <a:spLocks/>
          </p:cNvSpPr>
          <p:nvPr/>
        </p:nvSpPr>
        <p:spPr>
          <a:xfrm>
            <a:off x="198251" y="4748056"/>
            <a:ext cx="2663959" cy="482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AU" sz="2400" b="1" dirty="0"/>
              <a:t>Positive Integers:</a:t>
            </a:r>
            <a:endParaRPr lang="en-AU" sz="1600" b="1" dirty="0"/>
          </a:p>
          <a:p>
            <a:pPr marL="0" indent="0" algn="r">
              <a:buFont typeface="Arial" panose="020B0604020202020204" pitchFamily="34" charset="0"/>
              <a:buNone/>
            </a:pPr>
            <a:endParaRPr lang="en-AU" sz="2400" b="1"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D898490-0D91-289A-459D-8FBCEB82A4E2}"/>
                  </a:ext>
                </a:extLst>
              </p:cNvPr>
              <p:cNvSpPr txBox="1"/>
              <p:nvPr/>
            </p:nvSpPr>
            <p:spPr>
              <a:xfrm>
                <a:off x="2742236" y="4692043"/>
                <a:ext cx="5897459" cy="830997"/>
              </a:xfrm>
              <a:prstGeom prst="rect">
                <a:avLst/>
              </a:prstGeom>
              <a:noFill/>
            </p:spPr>
            <p:txBody>
              <a:bodyPr wrap="square" rtlCol="0">
                <a:spAutoFit/>
              </a:bodyPr>
              <a:lstStyle/>
              <a:p>
                <a:r>
                  <a:rPr lang="en-AU" sz="2400" b="1" dirty="0">
                    <a:solidFill>
                      <a:srgbClr val="002060"/>
                    </a:solidFill>
                  </a:rPr>
                  <a:t>A whole number that is positive {1, 2, 3 … }</a:t>
                </a:r>
                <a:r>
                  <a:rPr lang="en-GB" sz="2400" b="1" dirty="0">
                    <a:solidFill>
                      <a:srgbClr val="002060"/>
                    </a:solidFill>
                  </a:rPr>
                  <a:t> </a:t>
                </a:r>
              </a:p>
              <a:p>
                <a:r>
                  <a:rPr lang="en-GB" sz="2400" b="1" dirty="0">
                    <a:solidFill>
                      <a:srgbClr val="002060"/>
                    </a:solidFill>
                  </a:rPr>
                  <a:t>Denoted by </a:t>
                </a:r>
                <a14:m>
                  <m:oMath xmlns:m="http://schemas.openxmlformats.org/officeDocument/2006/math">
                    <m:sSup>
                      <m:sSupPr>
                        <m:ctrlPr>
                          <a:rPr lang="en-AU" sz="2400" b="1" i="1" smtClean="0">
                            <a:solidFill>
                              <a:srgbClr val="002060"/>
                            </a:solidFill>
                            <a:latin typeface="Cambria Math" panose="02040503050406030204" pitchFamily="18" charset="0"/>
                            <a:ea typeface="Cambria Math" panose="02040503050406030204" pitchFamily="18" charset="0"/>
                          </a:rPr>
                        </m:ctrlPr>
                      </m:sSupPr>
                      <m:e>
                        <m:r>
                          <a:rPr lang="en-GB" sz="2400" b="1" i="1" smtClean="0">
                            <a:solidFill>
                              <a:srgbClr val="002060"/>
                            </a:solidFill>
                            <a:latin typeface="Cambria Math" panose="02040503050406030204" pitchFamily="18" charset="0"/>
                            <a:ea typeface="Cambria Math" panose="02040503050406030204" pitchFamily="18" charset="0"/>
                          </a:rPr>
                          <m:t>ℤ</m:t>
                        </m:r>
                      </m:e>
                      <m:sup>
                        <m:r>
                          <a:rPr lang="en-AU" sz="2400" b="1" i="1" smtClean="0">
                            <a:solidFill>
                              <a:srgbClr val="002060"/>
                            </a:solidFill>
                            <a:latin typeface="Cambria Math" panose="02040503050406030204" pitchFamily="18" charset="0"/>
                            <a:ea typeface="Cambria Math" panose="02040503050406030204" pitchFamily="18" charset="0"/>
                          </a:rPr>
                          <m:t>+</m:t>
                        </m:r>
                      </m:sup>
                    </m:sSup>
                  </m:oMath>
                </a14:m>
                <a:r>
                  <a:rPr lang="en-GB" sz="2400" b="1" dirty="0">
                    <a:solidFill>
                      <a:srgbClr val="002060"/>
                    </a:solidFill>
                  </a:rPr>
                  <a:t> </a:t>
                </a:r>
                <a:endParaRPr lang="en-AU" sz="2400" b="1" dirty="0">
                  <a:solidFill>
                    <a:srgbClr val="002060"/>
                  </a:solidFill>
                </a:endParaRPr>
              </a:p>
            </p:txBody>
          </p:sp>
        </mc:Choice>
        <mc:Fallback xmlns="">
          <p:sp>
            <p:nvSpPr>
              <p:cNvPr id="32" name="TextBox 31">
                <a:extLst>
                  <a:ext uri="{FF2B5EF4-FFF2-40B4-BE49-F238E27FC236}">
                    <a16:creationId xmlns:a16="http://schemas.microsoft.com/office/drawing/2014/main" id="{1D898490-0D91-289A-459D-8FBCEB82A4E2}"/>
                  </a:ext>
                </a:extLst>
              </p:cNvPr>
              <p:cNvSpPr txBox="1">
                <a:spLocks noRot="1" noChangeAspect="1" noMove="1" noResize="1" noEditPoints="1" noAdjustHandles="1" noChangeArrowheads="1" noChangeShapeType="1" noTextEdit="1"/>
              </p:cNvSpPr>
              <p:nvPr/>
            </p:nvSpPr>
            <p:spPr>
              <a:xfrm>
                <a:off x="2742236" y="4692043"/>
                <a:ext cx="5897459" cy="830997"/>
              </a:xfrm>
              <a:prstGeom prst="rect">
                <a:avLst/>
              </a:prstGeom>
              <a:blipFill>
                <a:blip r:embed="rId7"/>
                <a:stretch>
                  <a:fillRect l="-1655" t="-5882" b="-16176"/>
                </a:stretch>
              </a:blipFill>
            </p:spPr>
            <p:txBody>
              <a:bodyPr/>
              <a:lstStyle/>
              <a:p>
                <a:r>
                  <a:rPr lang="en-AU">
                    <a:noFill/>
                  </a:rPr>
                  <a:t> </a:t>
                </a:r>
              </a:p>
            </p:txBody>
          </p:sp>
        </mc:Fallback>
      </mc:AlternateContent>
    </p:spTree>
    <p:extLst>
      <p:ext uri="{BB962C8B-B14F-4D97-AF65-F5344CB8AC3E}">
        <p14:creationId xmlns:p14="http://schemas.microsoft.com/office/powerpoint/2010/main" val="249133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7"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331018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4"/>
            <a:ext cx="11476327" cy="1519844"/>
          </a:xfrm>
        </p:spPr>
        <p:txBody>
          <a:bodyPr>
            <a:normAutofit/>
          </a:bodyPr>
          <a:lstStyle/>
          <a:p>
            <a:pPr marL="0" indent="0">
              <a:buNone/>
            </a:pPr>
            <a:r>
              <a:rPr lang="en-US" dirty="0"/>
              <a:t>At the library, Alan is deciding which book to borrow. He has a choice of three mystery novels, three biographies or 2 science fiction books. How many choices of book does he have if he were to select one book?</a:t>
            </a: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9" name="TextBox 8"/>
              <p:cNvSpPr txBox="1"/>
              <p:nvPr/>
            </p:nvSpPr>
            <p:spPr>
              <a:xfrm>
                <a:off x="4132396" y="2161220"/>
                <a:ext cx="3282181"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3+3+2=8</m:t>
                    </m:r>
                  </m:oMath>
                </a14:m>
                <a:r>
                  <a:rPr lang="en-AU" sz="2800" dirty="0">
                    <a:solidFill>
                      <a:schemeClr val="accent5">
                        <a:lumMod val="50000"/>
                      </a:schemeClr>
                    </a:solidFill>
                  </a:rPr>
                  <a:t> choices</a:t>
                </a:r>
              </a:p>
            </p:txBody>
          </p:sp>
        </mc:Choice>
        <mc:Fallback xmlns="">
          <p:sp>
            <p:nvSpPr>
              <p:cNvPr id="9" name="TextBox 8"/>
              <p:cNvSpPr txBox="1">
                <a:spLocks noRot="1" noChangeAspect="1" noMove="1" noResize="1" noEditPoints="1" noAdjustHandles="1" noChangeArrowheads="1" noChangeShapeType="1" noTextEdit="1"/>
              </p:cNvSpPr>
              <p:nvPr/>
            </p:nvSpPr>
            <p:spPr>
              <a:xfrm>
                <a:off x="4132396" y="2161220"/>
                <a:ext cx="3282181" cy="430887"/>
              </a:xfrm>
              <a:prstGeom prst="rect">
                <a:avLst/>
              </a:prstGeom>
              <a:blipFill rotWithShape="0">
                <a:blip r:embed="rId2"/>
                <a:stretch>
                  <a:fillRect t="-24286" r="-5576" b="-51429"/>
                </a:stretch>
              </a:blipFill>
            </p:spPr>
            <p:txBody>
              <a:bodyPr/>
              <a:lstStyle/>
              <a:p>
                <a:r>
                  <a:rPr lang="en-AU">
                    <a:noFill/>
                  </a:rPr>
                  <a:t> </a:t>
                </a:r>
              </a:p>
            </p:txBody>
          </p:sp>
        </mc:Fallback>
      </mc:AlternateContent>
    </p:spTree>
    <p:extLst>
      <p:ext uri="{BB962C8B-B14F-4D97-AF65-F5344CB8AC3E}">
        <p14:creationId xmlns:p14="http://schemas.microsoft.com/office/powerpoint/2010/main" val="323248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3"/>
            <a:ext cx="11476327" cy="5856317"/>
          </a:xfrm>
        </p:spPr>
        <p:txBody>
          <a:bodyPr>
            <a:normAutofit/>
          </a:bodyPr>
          <a:lstStyle/>
          <a:p>
            <a:pPr marL="0" indent="0">
              <a:buNone/>
            </a:pPr>
            <a:r>
              <a:rPr lang="en-US" dirty="0"/>
              <a:t>Find how many choices of books are possible if one book is to be selected from the follow:</a:t>
            </a:r>
          </a:p>
          <a:p>
            <a:pPr marL="0" indent="0">
              <a:buNone/>
            </a:pPr>
            <a:endParaRPr lang="en-US" dirty="0"/>
          </a:p>
          <a:p>
            <a:r>
              <a:rPr lang="en-US" dirty="0"/>
              <a:t>Eight novels, three dictionaries</a:t>
            </a:r>
            <a:br>
              <a:rPr lang="en-US" dirty="0"/>
            </a:br>
            <a:br>
              <a:rPr lang="en-US" dirty="0"/>
            </a:br>
            <a:br>
              <a:rPr lang="en-US" dirty="0"/>
            </a:br>
            <a:endParaRPr lang="en-US" dirty="0"/>
          </a:p>
          <a:p>
            <a:r>
              <a:rPr lang="en-US" dirty="0"/>
              <a:t>Three mysteries, two dramas, seven science fiction</a:t>
            </a:r>
            <a:br>
              <a:rPr lang="en-US" dirty="0"/>
            </a:br>
            <a:endParaRPr lang="en-US" dirty="0"/>
          </a:p>
          <a:p>
            <a:pPr marL="0" indent="0">
              <a:buNone/>
            </a:pPr>
            <a:br>
              <a:rPr lang="en-US" dirty="0"/>
            </a:br>
            <a:br>
              <a:rPr lang="en-US" dirty="0"/>
            </a:br>
            <a:r>
              <a:rPr lang="en-US" dirty="0"/>
              <a:t> </a:t>
            </a: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4042341" y="2923220"/>
                <a:ext cx="2854949"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8+3=11</m:t>
                    </m:r>
                  </m:oMath>
                </a14:m>
                <a:r>
                  <a:rPr lang="en-AU" sz="2800" dirty="0">
                    <a:solidFill>
                      <a:schemeClr val="accent5">
                        <a:lumMod val="50000"/>
                      </a:schemeClr>
                    </a:solidFill>
                  </a:rPr>
                  <a:t> choices</a:t>
                </a:r>
              </a:p>
            </p:txBody>
          </p:sp>
        </mc:Choice>
        <mc:Fallback xmlns="">
          <p:sp>
            <p:nvSpPr>
              <p:cNvPr id="4" name="TextBox 3"/>
              <p:cNvSpPr txBox="1">
                <a:spLocks noRot="1" noChangeAspect="1" noMove="1" noResize="1" noEditPoints="1" noAdjustHandles="1" noChangeArrowheads="1" noChangeShapeType="1" noTextEdit="1"/>
              </p:cNvSpPr>
              <p:nvPr/>
            </p:nvSpPr>
            <p:spPr>
              <a:xfrm>
                <a:off x="4042341" y="2923220"/>
                <a:ext cx="2854949" cy="430887"/>
              </a:xfrm>
              <a:prstGeom prst="rect">
                <a:avLst/>
              </a:prstGeom>
              <a:blipFill rotWithShape="0">
                <a:blip r:embed="rId2"/>
                <a:stretch>
                  <a:fillRect t="-24286" r="-6624" b="-514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931506" y="4876711"/>
                <a:ext cx="3480953"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3+2+7=12</m:t>
                    </m:r>
                  </m:oMath>
                </a14:m>
                <a:r>
                  <a:rPr lang="en-AU" sz="2800" dirty="0">
                    <a:solidFill>
                      <a:schemeClr val="accent5">
                        <a:lumMod val="50000"/>
                      </a:schemeClr>
                    </a:solidFill>
                  </a:rPr>
                  <a:t> choices</a:t>
                </a:r>
              </a:p>
            </p:txBody>
          </p:sp>
        </mc:Choice>
        <mc:Fallback xmlns="">
          <p:sp>
            <p:nvSpPr>
              <p:cNvPr id="5" name="TextBox 4"/>
              <p:cNvSpPr txBox="1">
                <a:spLocks noRot="1" noChangeAspect="1" noMove="1" noResize="1" noEditPoints="1" noAdjustHandles="1" noChangeArrowheads="1" noChangeShapeType="1" noTextEdit="1"/>
              </p:cNvSpPr>
              <p:nvPr/>
            </p:nvSpPr>
            <p:spPr>
              <a:xfrm>
                <a:off x="3931506" y="4876711"/>
                <a:ext cx="3480953" cy="430887"/>
              </a:xfrm>
              <a:prstGeom prst="rect">
                <a:avLst/>
              </a:prstGeom>
              <a:blipFill rotWithShape="0">
                <a:blip r:embed="rId3"/>
                <a:stretch>
                  <a:fillRect t="-23944" r="-5079" b="-49296"/>
                </a:stretch>
              </a:blipFill>
            </p:spPr>
            <p:txBody>
              <a:bodyPr/>
              <a:lstStyle/>
              <a:p>
                <a:r>
                  <a:rPr lang="en-AU">
                    <a:noFill/>
                  </a:rPr>
                  <a:t> </a:t>
                </a:r>
              </a:p>
            </p:txBody>
          </p:sp>
        </mc:Fallback>
      </mc:AlternateContent>
    </p:spTree>
    <p:extLst>
      <p:ext uri="{BB962C8B-B14F-4D97-AF65-F5344CB8AC3E}">
        <p14:creationId xmlns:p14="http://schemas.microsoft.com/office/powerpoint/2010/main" val="40605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331018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4"/>
            <a:ext cx="11476327" cy="1519844"/>
          </a:xfrm>
        </p:spPr>
        <p:txBody>
          <a:bodyPr>
            <a:normAutofit/>
          </a:bodyPr>
          <a:lstStyle/>
          <a:p>
            <a:pPr marL="0" indent="0">
              <a:buNone/>
            </a:pPr>
            <a:r>
              <a:rPr lang="en-US" dirty="0"/>
              <a:t>When travelling from home to school, James first takes a car or walks to the main road. He then catches a train, or a tram or another bus to school. </a:t>
            </a:r>
            <a:br>
              <a:rPr lang="en-US" dirty="0"/>
            </a:br>
            <a:r>
              <a:rPr lang="en-US" dirty="0"/>
              <a:t>How many ways does James have for travelling to school?</a:t>
            </a:r>
          </a:p>
          <a:p>
            <a:pPr marL="0" indent="0">
              <a:buNone/>
            </a:pPr>
            <a:endParaRPr lang="en-US" dirty="0">
              <a:solidFill>
                <a:srgbClr val="FF0000"/>
              </a:solidFill>
            </a:endParaRPr>
          </a:p>
        </p:txBody>
      </p:sp>
      <p:grpSp>
        <p:nvGrpSpPr>
          <p:cNvPr id="9" name="Group 8">
            <a:extLst>
              <a:ext uri="{FF2B5EF4-FFF2-40B4-BE49-F238E27FC236}">
                <a16:creationId xmlns:a16="http://schemas.microsoft.com/office/drawing/2014/main" id="{2523101C-9BC1-DA8E-7D03-6DD568A0EA2B}"/>
              </a:ext>
            </a:extLst>
          </p:cNvPr>
          <p:cNvGrpSpPr/>
          <p:nvPr/>
        </p:nvGrpSpPr>
        <p:grpSpPr>
          <a:xfrm>
            <a:off x="2116375" y="3149182"/>
            <a:ext cx="1318953" cy="1603080"/>
            <a:chOff x="1285702" y="2891629"/>
            <a:chExt cx="1318953" cy="1603080"/>
          </a:xfrm>
        </p:grpSpPr>
        <p:cxnSp>
          <p:nvCxnSpPr>
            <p:cNvPr id="3" name="Straight Connector 2">
              <a:extLst>
                <a:ext uri="{FF2B5EF4-FFF2-40B4-BE49-F238E27FC236}">
                  <a16:creationId xmlns:a16="http://schemas.microsoft.com/office/drawing/2014/main" id="{896AAD35-182F-34C2-FF5D-E89BE4FC6A83}"/>
                </a:ext>
              </a:extLst>
            </p:cNvPr>
            <p:cNvCxnSpPr/>
            <p:nvPr/>
          </p:nvCxnSpPr>
          <p:spPr>
            <a:xfrm flipV="1">
              <a:off x="1285702" y="2891629"/>
              <a:ext cx="1263534" cy="738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BD85963-D548-2A94-713B-4047EBC52855}"/>
                </a:ext>
              </a:extLst>
            </p:cNvPr>
            <p:cNvCxnSpPr>
              <a:cxnSpLocks/>
            </p:cNvCxnSpPr>
            <p:nvPr/>
          </p:nvCxnSpPr>
          <p:spPr>
            <a:xfrm>
              <a:off x="1285702" y="3629891"/>
              <a:ext cx="1318953" cy="86481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EA1DD31A-19FF-D2EC-E3F3-FECDB726A5E2}"/>
              </a:ext>
            </a:extLst>
          </p:cNvPr>
          <p:cNvSpPr txBox="1"/>
          <p:nvPr/>
        </p:nvSpPr>
        <p:spPr>
          <a:xfrm>
            <a:off x="3566989" y="2863915"/>
            <a:ext cx="487313" cy="430887"/>
          </a:xfrm>
          <a:prstGeom prst="rect">
            <a:avLst/>
          </a:prstGeom>
          <a:noFill/>
        </p:spPr>
        <p:txBody>
          <a:bodyPr wrap="none" lIns="0" tIns="0" rIns="0" bIns="0" rtlCol="0">
            <a:spAutoFit/>
          </a:bodyPr>
          <a:lstStyle/>
          <a:p>
            <a:r>
              <a:rPr lang="en-AU" sz="2800" dirty="0">
                <a:solidFill>
                  <a:schemeClr val="accent5">
                    <a:lumMod val="50000"/>
                  </a:schemeClr>
                </a:solidFill>
              </a:rPr>
              <a:t>Car</a:t>
            </a:r>
          </a:p>
        </p:txBody>
      </p:sp>
      <p:sp>
        <p:nvSpPr>
          <p:cNvPr id="25" name="TextBox 24">
            <a:extLst>
              <a:ext uri="{FF2B5EF4-FFF2-40B4-BE49-F238E27FC236}">
                <a16:creationId xmlns:a16="http://schemas.microsoft.com/office/drawing/2014/main" id="{2CA404D2-90F3-CAD0-734F-EBA109A1246E}"/>
              </a:ext>
            </a:extLst>
          </p:cNvPr>
          <p:cNvSpPr txBox="1"/>
          <p:nvPr/>
        </p:nvSpPr>
        <p:spPr>
          <a:xfrm>
            <a:off x="3557163" y="4553116"/>
            <a:ext cx="738466" cy="430887"/>
          </a:xfrm>
          <a:prstGeom prst="rect">
            <a:avLst/>
          </a:prstGeom>
          <a:noFill/>
        </p:spPr>
        <p:txBody>
          <a:bodyPr wrap="square" lIns="0" tIns="0" rIns="0" bIns="0" rtlCol="0">
            <a:spAutoFit/>
          </a:bodyPr>
          <a:lstStyle/>
          <a:p>
            <a:r>
              <a:rPr lang="en-AU" sz="2800" dirty="0">
                <a:solidFill>
                  <a:schemeClr val="accent5">
                    <a:lumMod val="50000"/>
                  </a:schemeClr>
                </a:solidFill>
              </a:rPr>
              <a:t>Walk</a:t>
            </a:r>
          </a:p>
        </p:txBody>
      </p:sp>
      <p:grpSp>
        <p:nvGrpSpPr>
          <p:cNvPr id="12" name="Group 11">
            <a:extLst>
              <a:ext uri="{FF2B5EF4-FFF2-40B4-BE49-F238E27FC236}">
                <a16:creationId xmlns:a16="http://schemas.microsoft.com/office/drawing/2014/main" id="{F1D5D867-E8C1-74D0-381E-7158D6D1067D}"/>
              </a:ext>
            </a:extLst>
          </p:cNvPr>
          <p:cNvGrpSpPr/>
          <p:nvPr/>
        </p:nvGrpSpPr>
        <p:grpSpPr>
          <a:xfrm>
            <a:off x="4267422" y="2284364"/>
            <a:ext cx="1318953" cy="1603080"/>
            <a:chOff x="3436749" y="2026811"/>
            <a:chExt cx="1318953" cy="1603080"/>
          </a:xfrm>
        </p:grpSpPr>
        <p:grpSp>
          <p:nvGrpSpPr>
            <p:cNvPr id="28" name="Group 27">
              <a:extLst>
                <a:ext uri="{FF2B5EF4-FFF2-40B4-BE49-F238E27FC236}">
                  <a16:creationId xmlns:a16="http://schemas.microsoft.com/office/drawing/2014/main" id="{F1B9711D-12B3-1444-B863-382CAB8284E9}"/>
                </a:ext>
              </a:extLst>
            </p:cNvPr>
            <p:cNvGrpSpPr/>
            <p:nvPr/>
          </p:nvGrpSpPr>
          <p:grpSpPr>
            <a:xfrm>
              <a:off x="3436749" y="2026811"/>
              <a:ext cx="1318953" cy="1603080"/>
              <a:chOff x="1285702" y="2891629"/>
              <a:chExt cx="1318953" cy="1603080"/>
            </a:xfrm>
          </p:grpSpPr>
          <p:cxnSp>
            <p:nvCxnSpPr>
              <p:cNvPr id="29" name="Straight Connector 28">
                <a:extLst>
                  <a:ext uri="{FF2B5EF4-FFF2-40B4-BE49-F238E27FC236}">
                    <a16:creationId xmlns:a16="http://schemas.microsoft.com/office/drawing/2014/main" id="{FDE88D54-8DC3-0FB9-0465-88B3D76F1178}"/>
                  </a:ext>
                </a:extLst>
              </p:cNvPr>
              <p:cNvCxnSpPr/>
              <p:nvPr/>
            </p:nvCxnSpPr>
            <p:spPr>
              <a:xfrm flipV="1">
                <a:off x="1285702" y="2891629"/>
                <a:ext cx="1263534" cy="738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4DFF16-7C66-30DC-19FD-E88F1A76BA3E}"/>
                  </a:ext>
                </a:extLst>
              </p:cNvPr>
              <p:cNvCxnSpPr>
                <a:cxnSpLocks/>
              </p:cNvCxnSpPr>
              <p:nvPr/>
            </p:nvCxnSpPr>
            <p:spPr>
              <a:xfrm>
                <a:off x="1343309" y="3646091"/>
                <a:ext cx="1261346" cy="84861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66519713-3CEE-B40B-466C-ADA5B6060EB7}"/>
                </a:ext>
              </a:extLst>
            </p:cNvPr>
            <p:cNvCxnSpPr>
              <a:cxnSpLocks/>
            </p:cNvCxnSpPr>
            <p:nvPr/>
          </p:nvCxnSpPr>
          <p:spPr>
            <a:xfrm>
              <a:off x="3494356" y="2770794"/>
              <a:ext cx="1205927" cy="3848"/>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20D4CDB-26F9-852B-8F5A-F8D891A800A5}"/>
              </a:ext>
            </a:extLst>
          </p:cNvPr>
          <p:cNvGrpSpPr/>
          <p:nvPr/>
        </p:nvGrpSpPr>
        <p:grpSpPr>
          <a:xfrm>
            <a:off x="4362360" y="4242322"/>
            <a:ext cx="1318953" cy="1603080"/>
            <a:chOff x="3436749" y="2026811"/>
            <a:chExt cx="1318953" cy="1603080"/>
          </a:xfrm>
        </p:grpSpPr>
        <p:grpSp>
          <p:nvGrpSpPr>
            <p:cNvPr id="35" name="Group 34">
              <a:extLst>
                <a:ext uri="{FF2B5EF4-FFF2-40B4-BE49-F238E27FC236}">
                  <a16:creationId xmlns:a16="http://schemas.microsoft.com/office/drawing/2014/main" id="{8D407839-32E0-C469-0113-9811EACE2EA3}"/>
                </a:ext>
              </a:extLst>
            </p:cNvPr>
            <p:cNvGrpSpPr/>
            <p:nvPr/>
          </p:nvGrpSpPr>
          <p:grpSpPr>
            <a:xfrm>
              <a:off x="3436749" y="2026811"/>
              <a:ext cx="1318953" cy="1603080"/>
              <a:chOff x="1285702" y="2891629"/>
              <a:chExt cx="1318953" cy="1603080"/>
            </a:xfrm>
          </p:grpSpPr>
          <p:cxnSp>
            <p:nvCxnSpPr>
              <p:cNvPr id="37" name="Straight Connector 36">
                <a:extLst>
                  <a:ext uri="{FF2B5EF4-FFF2-40B4-BE49-F238E27FC236}">
                    <a16:creationId xmlns:a16="http://schemas.microsoft.com/office/drawing/2014/main" id="{81677A55-688E-DD8A-991B-D33AE94EAA36}"/>
                  </a:ext>
                </a:extLst>
              </p:cNvPr>
              <p:cNvCxnSpPr/>
              <p:nvPr/>
            </p:nvCxnSpPr>
            <p:spPr>
              <a:xfrm flipV="1">
                <a:off x="1285702" y="2891629"/>
                <a:ext cx="1263534" cy="7382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9DF70E2-B68E-334C-14C4-4167C9DF506F}"/>
                  </a:ext>
                </a:extLst>
              </p:cNvPr>
              <p:cNvCxnSpPr>
                <a:cxnSpLocks/>
              </p:cNvCxnSpPr>
              <p:nvPr/>
            </p:nvCxnSpPr>
            <p:spPr>
              <a:xfrm>
                <a:off x="1343309" y="3646091"/>
                <a:ext cx="1261346" cy="84861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EF2FB1F5-DE14-37D4-FBBD-7468169ECF80}"/>
                </a:ext>
              </a:extLst>
            </p:cNvPr>
            <p:cNvCxnSpPr>
              <a:cxnSpLocks/>
            </p:cNvCxnSpPr>
            <p:nvPr/>
          </p:nvCxnSpPr>
          <p:spPr>
            <a:xfrm>
              <a:off x="3494356" y="2770794"/>
              <a:ext cx="1205927" cy="3848"/>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03AAE948-73F1-3CFD-67F3-D3E1BE6A4061}"/>
              </a:ext>
            </a:extLst>
          </p:cNvPr>
          <p:cNvSpPr txBox="1"/>
          <p:nvPr/>
        </p:nvSpPr>
        <p:spPr>
          <a:xfrm>
            <a:off x="5739716" y="2001535"/>
            <a:ext cx="712567" cy="430887"/>
          </a:xfrm>
          <a:prstGeom prst="rect">
            <a:avLst/>
          </a:prstGeom>
          <a:noFill/>
        </p:spPr>
        <p:txBody>
          <a:bodyPr wrap="none" lIns="0" tIns="0" rIns="0" bIns="0" rtlCol="0">
            <a:spAutoFit/>
          </a:bodyPr>
          <a:lstStyle/>
          <a:p>
            <a:r>
              <a:rPr lang="en-AU" sz="2800" dirty="0">
                <a:solidFill>
                  <a:schemeClr val="accent5">
                    <a:lumMod val="50000"/>
                  </a:schemeClr>
                </a:solidFill>
              </a:rPr>
              <a:t>Train</a:t>
            </a:r>
          </a:p>
        </p:txBody>
      </p:sp>
      <p:sp>
        <p:nvSpPr>
          <p:cNvPr id="43" name="TextBox 42">
            <a:extLst>
              <a:ext uri="{FF2B5EF4-FFF2-40B4-BE49-F238E27FC236}">
                <a16:creationId xmlns:a16="http://schemas.microsoft.com/office/drawing/2014/main" id="{C82BDD94-98CD-E9F4-C1B6-CB9ED2D21B08}"/>
              </a:ext>
            </a:extLst>
          </p:cNvPr>
          <p:cNvSpPr txBox="1"/>
          <p:nvPr/>
        </p:nvSpPr>
        <p:spPr>
          <a:xfrm>
            <a:off x="5739716" y="2797462"/>
            <a:ext cx="738466" cy="430887"/>
          </a:xfrm>
          <a:prstGeom prst="rect">
            <a:avLst/>
          </a:prstGeom>
          <a:noFill/>
        </p:spPr>
        <p:txBody>
          <a:bodyPr wrap="square" lIns="0" tIns="0" rIns="0" bIns="0" rtlCol="0">
            <a:spAutoFit/>
          </a:bodyPr>
          <a:lstStyle/>
          <a:p>
            <a:r>
              <a:rPr lang="en-AU" sz="2800" dirty="0">
                <a:solidFill>
                  <a:schemeClr val="accent5">
                    <a:lumMod val="50000"/>
                  </a:schemeClr>
                </a:solidFill>
              </a:rPr>
              <a:t>Tram</a:t>
            </a:r>
          </a:p>
        </p:txBody>
      </p:sp>
      <p:sp>
        <p:nvSpPr>
          <p:cNvPr id="44" name="TextBox 43">
            <a:extLst>
              <a:ext uri="{FF2B5EF4-FFF2-40B4-BE49-F238E27FC236}">
                <a16:creationId xmlns:a16="http://schemas.microsoft.com/office/drawing/2014/main" id="{D0F5C416-2551-9A54-26D9-71D8FE68142B}"/>
              </a:ext>
            </a:extLst>
          </p:cNvPr>
          <p:cNvSpPr txBox="1"/>
          <p:nvPr/>
        </p:nvSpPr>
        <p:spPr>
          <a:xfrm>
            <a:off x="5739716" y="3643483"/>
            <a:ext cx="738466" cy="430887"/>
          </a:xfrm>
          <a:prstGeom prst="rect">
            <a:avLst/>
          </a:prstGeom>
          <a:noFill/>
        </p:spPr>
        <p:txBody>
          <a:bodyPr wrap="square" lIns="0" tIns="0" rIns="0" bIns="0" rtlCol="0">
            <a:spAutoFit/>
          </a:bodyPr>
          <a:lstStyle/>
          <a:p>
            <a:r>
              <a:rPr lang="en-AU" sz="2800" dirty="0">
                <a:solidFill>
                  <a:schemeClr val="accent5">
                    <a:lumMod val="50000"/>
                  </a:schemeClr>
                </a:solidFill>
              </a:rPr>
              <a:t>Bus</a:t>
            </a:r>
          </a:p>
        </p:txBody>
      </p:sp>
      <p:sp>
        <p:nvSpPr>
          <p:cNvPr id="46" name="TextBox 45">
            <a:extLst>
              <a:ext uri="{FF2B5EF4-FFF2-40B4-BE49-F238E27FC236}">
                <a16:creationId xmlns:a16="http://schemas.microsoft.com/office/drawing/2014/main" id="{DC37DF83-61F6-5769-5A7A-D03667B57430}"/>
              </a:ext>
            </a:extLst>
          </p:cNvPr>
          <p:cNvSpPr txBox="1"/>
          <p:nvPr/>
        </p:nvSpPr>
        <p:spPr>
          <a:xfrm>
            <a:off x="5765615" y="4101267"/>
            <a:ext cx="712567" cy="430887"/>
          </a:xfrm>
          <a:prstGeom prst="rect">
            <a:avLst/>
          </a:prstGeom>
          <a:noFill/>
        </p:spPr>
        <p:txBody>
          <a:bodyPr wrap="none" lIns="0" tIns="0" rIns="0" bIns="0" rtlCol="0">
            <a:spAutoFit/>
          </a:bodyPr>
          <a:lstStyle/>
          <a:p>
            <a:r>
              <a:rPr lang="en-AU" sz="2800" dirty="0">
                <a:solidFill>
                  <a:schemeClr val="accent5">
                    <a:lumMod val="50000"/>
                  </a:schemeClr>
                </a:solidFill>
              </a:rPr>
              <a:t>Train</a:t>
            </a:r>
          </a:p>
        </p:txBody>
      </p:sp>
      <p:sp>
        <p:nvSpPr>
          <p:cNvPr id="47" name="TextBox 46">
            <a:extLst>
              <a:ext uri="{FF2B5EF4-FFF2-40B4-BE49-F238E27FC236}">
                <a16:creationId xmlns:a16="http://schemas.microsoft.com/office/drawing/2014/main" id="{38C90318-6D0A-74BD-CB55-47E4286CF428}"/>
              </a:ext>
            </a:extLst>
          </p:cNvPr>
          <p:cNvSpPr txBox="1"/>
          <p:nvPr/>
        </p:nvSpPr>
        <p:spPr>
          <a:xfrm>
            <a:off x="5765615" y="4897194"/>
            <a:ext cx="738466" cy="430887"/>
          </a:xfrm>
          <a:prstGeom prst="rect">
            <a:avLst/>
          </a:prstGeom>
          <a:noFill/>
        </p:spPr>
        <p:txBody>
          <a:bodyPr wrap="square" lIns="0" tIns="0" rIns="0" bIns="0" rtlCol="0">
            <a:spAutoFit/>
          </a:bodyPr>
          <a:lstStyle/>
          <a:p>
            <a:r>
              <a:rPr lang="en-AU" sz="2800" dirty="0">
                <a:solidFill>
                  <a:schemeClr val="accent5">
                    <a:lumMod val="50000"/>
                  </a:schemeClr>
                </a:solidFill>
              </a:rPr>
              <a:t>Tram</a:t>
            </a:r>
          </a:p>
        </p:txBody>
      </p:sp>
      <p:sp>
        <p:nvSpPr>
          <p:cNvPr id="48" name="TextBox 47">
            <a:extLst>
              <a:ext uri="{FF2B5EF4-FFF2-40B4-BE49-F238E27FC236}">
                <a16:creationId xmlns:a16="http://schemas.microsoft.com/office/drawing/2014/main" id="{C8DC6FC4-CEB7-AC9C-05F7-DF8714A1881F}"/>
              </a:ext>
            </a:extLst>
          </p:cNvPr>
          <p:cNvSpPr txBox="1"/>
          <p:nvPr/>
        </p:nvSpPr>
        <p:spPr>
          <a:xfrm>
            <a:off x="5765615" y="5743215"/>
            <a:ext cx="738466" cy="430887"/>
          </a:xfrm>
          <a:prstGeom prst="rect">
            <a:avLst/>
          </a:prstGeom>
          <a:noFill/>
        </p:spPr>
        <p:txBody>
          <a:bodyPr wrap="square" lIns="0" tIns="0" rIns="0" bIns="0" rtlCol="0">
            <a:spAutoFit/>
          </a:bodyPr>
          <a:lstStyle/>
          <a:p>
            <a:r>
              <a:rPr lang="en-AU" sz="2800" dirty="0">
                <a:solidFill>
                  <a:schemeClr val="accent5">
                    <a:lumMod val="50000"/>
                  </a:schemeClr>
                </a:solidFill>
              </a:rPr>
              <a:t>Bus</a:t>
            </a:r>
          </a:p>
        </p:txBody>
      </p:sp>
      <p:sp>
        <p:nvSpPr>
          <p:cNvPr id="52" name="TextBox 51">
            <a:extLst>
              <a:ext uri="{FF2B5EF4-FFF2-40B4-BE49-F238E27FC236}">
                <a16:creationId xmlns:a16="http://schemas.microsoft.com/office/drawing/2014/main" id="{79C4C62D-F811-3503-812A-02E81D4B3AB1}"/>
              </a:ext>
            </a:extLst>
          </p:cNvPr>
          <p:cNvSpPr txBox="1"/>
          <p:nvPr/>
        </p:nvSpPr>
        <p:spPr>
          <a:xfrm>
            <a:off x="3962931" y="6299049"/>
            <a:ext cx="182742" cy="430887"/>
          </a:xfrm>
          <a:prstGeom prst="rect">
            <a:avLst/>
          </a:prstGeom>
          <a:noFill/>
        </p:spPr>
        <p:txBody>
          <a:bodyPr wrap="none" lIns="0" tIns="0" rIns="0" bIns="0" rtlCol="0">
            <a:spAutoFit/>
          </a:bodyPr>
          <a:lstStyle/>
          <a:p>
            <a:r>
              <a:rPr lang="en-AU" sz="2800" dirty="0">
                <a:solidFill>
                  <a:schemeClr val="accent5">
                    <a:lumMod val="50000"/>
                  </a:schemeClr>
                </a:solidFill>
              </a:rPr>
              <a:t>2</a:t>
            </a:r>
          </a:p>
        </p:txBody>
      </p:sp>
      <p:sp>
        <p:nvSpPr>
          <p:cNvPr id="53" name="TextBox 52">
            <a:extLst>
              <a:ext uri="{FF2B5EF4-FFF2-40B4-BE49-F238E27FC236}">
                <a16:creationId xmlns:a16="http://schemas.microsoft.com/office/drawing/2014/main" id="{81A7BE74-7027-BEC7-4C88-DDB7B73DDFDD}"/>
              </a:ext>
            </a:extLst>
          </p:cNvPr>
          <p:cNvSpPr txBox="1"/>
          <p:nvPr/>
        </p:nvSpPr>
        <p:spPr>
          <a:xfrm>
            <a:off x="4695211" y="6299048"/>
            <a:ext cx="155492" cy="430887"/>
          </a:xfrm>
          <a:prstGeom prst="rect">
            <a:avLst/>
          </a:prstGeom>
          <a:noFill/>
        </p:spPr>
        <p:txBody>
          <a:bodyPr wrap="none" lIns="0" tIns="0" rIns="0" bIns="0" rtlCol="0">
            <a:spAutoFit/>
          </a:bodyPr>
          <a:lstStyle/>
          <a:p>
            <a:r>
              <a:rPr lang="en-AU" sz="2800" dirty="0">
                <a:solidFill>
                  <a:schemeClr val="accent5">
                    <a:lumMod val="50000"/>
                  </a:schemeClr>
                </a:solidFill>
              </a:rPr>
              <a:t>x</a:t>
            </a:r>
          </a:p>
        </p:txBody>
      </p:sp>
      <p:sp>
        <p:nvSpPr>
          <p:cNvPr id="54" name="TextBox 53">
            <a:extLst>
              <a:ext uri="{FF2B5EF4-FFF2-40B4-BE49-F238E27FC236}">
                <a16:creationId xmlns:a16="http://schemas.microsoft.com/office/drawing/2014/main" id="{A7FAD21F-C6EC-0718-BE43-1EAC1A0A9ED2}"/>
              </a:ext>
            </a:extLst>
          </p:cNvPr>
          <p:cNvSpPr txBox="1"/>
          <p:nvPr/>
        </p:nvSpPr>
        <p:spPr>
          <a:xfrm>
            <a:off x="5707505" y="6299048"/>
            <a:ext cx="182742" cy="430887"/>
          </a:xfrm>
          <a:prstGeom prst="rect">
            <a:avLst/>
          </a:prstGeom>
          <a:noFill/>
        </p:spPr>
        <p:txBody>
          <a:bodyPr wrap="none" lIns="0" tIns="0" rIns="0" bIns="0" rtlCol="0">
            <a:spAutoFit/>
          </a:bodyPr>
          <a:lstStyle/>
          <a:p>
            <a:r>
              <a:rPr lang="en-AU" sz="2800" dirty="0">
                <a:solidFill>
                  <a:schemeClr val="accent5">
                    <a:lumMod val="50000"/>
                  </a:schemeClr>
                </a:solidFill>
              </a:rPr>
              <a:t>3</a:t>
            </a:r>
          </a:p>
        </p:txBody>
      </p:sp>
      <p:sp>
        <p:nvSpPr>
          <p:cNvPr id="55" name="TextBox 54">
            <a:extLst>
              <a:ext uri="{FF2B5EF4-FFF2-40B4-BE49-F238E27FC236}">
                <a16:creationId xmlns:a16="http://schemas.microsoft.com/office/drawing/2014/main" id="{9E30BB71-2C81-35A4-8851-CD453EEF77DA}"/>
              </a:ext>
            </a:extLst>
          </p:cNvPr>
          <p:cNvSpPr txBox="1"/>
          <p:nvPr/>
        </p:nvSpPr>
        <p:spPr>
          <a:xfrm>
            <a:off x="6504081" y="6299047"/>
            <a:ext cx="362279" cy="430887"/>
          </a:xfrm>
          <a:prstGeom prst="rect">
            <a:avLst/>
          </a:prstGeom>
          <a:noFill/>
        </p:spPr>
        <p:txBody>
          <a:bodyPr wrap="none" lIns="0" tIns="0" rIns="0" bIns="0" rtlCol="0">
            <a:spAutoFit/>
          </a:bodyPr>
          <a:lstStyle/>
          <a:p>
            <a:r>
              <a:rPr lang="en-AU" sz="2800" dirty="0">
                <a:solidFill>
                  <a:schemeClr val="accent5">
                    <a:lumMod val="50000"/>
                  </a:schemeClr>
                </a:solidFill>
              </a:rPr>
              <a:t>=6</a:t>
            </a:r>
          </a:p>
        </p:txBody>
      </p:sp>
    </p:spTree>
    <p:extLst>
      <p:ext uri="{BB962C8B-B14F-4D97-AF65-F5344CB8AC3E}">
        <p14:creationId xmlns:p14="http://schemas.microsoft.com/office/powerpoint/2010/main" val="196147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42" grpId="0"/>
      <p:bldP spid="43" grpId="0"/>
      <p:bldP spid="44" grpId="0"/>
      <p:bldP spid="46" grpId="0"/>
      <p:bldP spid="47" grpId="0"/>
      <p:bldP spid="48" grpId="0"/>
      <p:bldP spid="52" grpId="0"/>
      <p:bldP spid="53" grpId="0"/>
      <p:bldP spid="54" grpId="0"/>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3"/>
            <a:ext cx="11476327" cy="5856317"/>
          </a:xfrm>
        </p:spPr>
        <p:txBody>
          <a:bodyPr>
            <a:normAutofit/>
          </a:bodyPr>
          <a:lstStyle/>
          <a:p>
            <a:pPr marL="0" indent="0">
              <a:buNone/>
            </a:pPr>
            <a:r>
              <a:rPr lang="en-US" dirty="0"/>
              <a:t>Find how many different meals are possible if three courses (one entrée, one main course and one dessert are to be selected from a menu that has:</a:t>
            </a:r>
          </a:p>
          <a:p>
            <a:pPr marL="0" indent="0">
              <a:buNone/>
            </a:pPr>
            <a:endParaRPr lang="en-US" dirty="0"/>
          </a:p>
          <a:p>
            <a:r>
              <a:rPr lang="en-US" dirty="0"/>
              <a:t>Three entrees, four main courses, five desserts</a:t>
            </a:r>
            <a:br>
              <a:rPr lang="en-US" dirty="0"/>
            </a:br>
            <a:br>
              <a:rPr lang="en-US" dirty="0"/>
            </a:br>
            <a:br>
              <a:rPr lang="en-US" dirty="0"/>
            </a:br>
            <a:br>
              <a:rPr lang="en-US" dirty="0"/>
            </a:br>
            <a:endParaRPr lang="en-US" dirty="0"/>
          </a:p>
          <a:p>
            <a:r>
              <a:rPr lang="en-US" dirty="0"/>
              <a:t>Five entrees, seven main courses, ten desserts</a:t>
            </a:r>
            <a:br>
              <a:rPr lang="en-US" dirty="0"/>
            </a:br>
            <a:endParaRPr lang="en-US" dirty="0"/>
          </a:p>
          <a:p>
            <a:pPr marL="0" indent="0">
              <a:buNone/>
            </a:pPr>
            <a:br>
              <a:rPr lang="en-US" dirty="0"/>
            </a:br>
            <a:br>
              <a:rPr lang="en-US" dirty="0"/>
            </a:br>
            <a:r>
              <a:rPr lang="en-US" dirty="0"/>
              <a:t> </a:t>
            </a: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4042341" y="2923220"/>
                <a:ext cx="3458511"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3</m:t>
                    </m:r>
                    <m:r>
                      <a:rPr lang="en-AU" sz="2800" b="0" i="1" smtClean="0">
                        <a:solidFill>
                          <a:schemeClr val="accent5">
                            <a:lumMod val="50000"/>
                          </a:schemeClr>
                        </a:solidFill>
                        <a:latin typeface="Cambria Math" panose="02040503050406030204" pitchFamily="18" charset="0"/>
                        <a:ea typeface="Cambria Math" panose="02040503050406030204" pitchFamily="18" charset="0"/>
                      </a:rPr>
                      <m:t>×4×5</m:t>
                    </m:r>
                    <m:r>
                      <a:rPr lang="en-AU" sz="2800" b="0" i="1" smtClean="0">
                        <a:solidFill>
                          <a:schemeClr val="accent5">
                            <a:lumMod val="50000"/>
                          </a:schemeClr>
                        </a:solidFill>
                        <a:latin typeface="Cambria Math" panose="02040503050406030204" pitchFamily="18" charset="0"/>
                      </a:rPr>
                      <m:t>=60</m:t>
                    </m:r>
                  </m:oMath>
                </a14:m>
                <a:r>
                  <a:rPr lang="en-AU" sz="2800" dirty="0">
                    <a:solidFill>
                      <a:schemeClr val="accent5">
                        <a:lumMod val="50000"/>
                      </a:schemeClr>
                    </a:solidFill>
                  </a:rPr>
                  <a:t> choices</a:t>
                </a:r>
              </a:p>
            </p:txBody>
          </p:sp>
        </mc:Choice>
        <mc:Fallback xmlns="">
          <p:sp>
            <p:nvSpPr>
              <p:cNvPr id="4" name="TextBox 3"/>
              <p:cNvSpPr txBox="1">
                <a:spLocks noRot="1" noChangeAspect="1" noMove="1" noResize="1" noEditPoints="1" noAdjustHandles="1" noChangeArrowheads="1" noChangeShapeType="1" noTextEdit="1"/>
              </p:cNvSpPr>
              <p:nvPr/>
            </p:nvSpPr>
            <p:spPr>
              <a:xfrm>
                <a:off x="4042341" y="2923220"/>
                <a:ext cx="3458511" cy="430887"/>
              </a:xfrm>
              <a:prstGeom prst="rect">
                <a:avLst/>
              </a:prstGeom>
              <a:blipFill rotWithShape="0">
                <a:blip r:embed="rId2"/>
                <a:stretch>
                  <a:fillRect t="-24286" r="-5467" b="-514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4042340" y="5101067"/>
                <a:ext cx="3856056"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ea typeface="Cambria Math" panose="02040503050406030204" pitchFamily="18" charset="0"/>
                      </a:rPr>
                      <m:t>5×7×10</m:t>
                    </m:r>
                    <m:r>
                      <a:rPr lang="en-AU" sz="2800" b="0" i="1" smtClean="0">
                        <a:solidFill>
                          <a:schemeClr val="accent5">
                            <a:lumMod val="50000"/>
                          </a:schemeClr>
                        </a:solidFill>
                        <a:latin typeface="Cambria Math" panose="02040503050406030204" pitchFamily="18" charset="0"/>
                      </a:rPr>
                      <m:t>=350</m:t>
                    </m:r>
                  </m:oMath>
                </a14:m>
                <a:r>
                  <a:rPr lang="en-AU" sz="2800" dirty="0">
                    <a:solidFill>
                      <a:schemeClr val="accent5">
                        <a:lumMod val="50000"/>
                      </a:schemeClr>
                    </a:solidFill>
                  </a:rPr>
                  <a:t> choices</a:t>
                </a:r>
              </a:p>
            </p:txBody>
          </p:sp>
        </mc:Choice>
        <mc:Fallback xmlns="">
          <p:sp>
            <p:nvSpPr>
              <p:cNvPr id="5" name="TextBox 4"/>
              <p:cNvSpPr txBox="1">
                <a:spLocks noRot="1" noChangeAspect="1" noMove="1" noResize="1" noEditPoints="1" noAdjustHandles="1" noChangeArrowheads="1" noChangeShapeType="1" noTextEdit="1"/>
              </p:cNvSpPr>
              <p:nvPr/>
            </p:nvSpPr>
            <p:spPr>
              <a:xfrm>
                <a:off x="4042340" y="5101067"/>
                <a:ext cx="3856056" cy="430887"/>
              </a:xfrm>
              <a:prstGeom prst="rect">
                <a:avLst/>
              </a:prstGeom>
              <a:blipFill rotWithShape="0">
                <a:blip r:embed="rId3"/>
                <a:stretch>
                  <a:fillRect t="-24286" r="-4581" b="-51429"/>
                </a:stretch>
              </a:blipFill>
            </p:spPr>
            <p:txBody>
              <a:bodyPr/>
              <a:lstStyle/>
              <a:p>
                <a:r>
                  <a:rPr lang="en-AU">
                    <a:noFill/>
                  </a:rPr>
                  <a:t> </a:t>
                </a:r>
              </a:p>
            </p:txBody>
          </p:sp>
        </mc:Fallback>
      </mc:AlternateContent>
    </p:spTree>
    <p:extLst>
      <p:ext uri="{BB962C8B-B14F-4D97-AF65-F5344CB8AC3E}">
        <p14:creationId xmlns:p14="http://schemas.microsoft.com/office/powerpoint/2010/main" val="30508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3"/>
            <a:ext cx="11476327" cy="5856317"/>
          </a:xfrm>
        </p:spPr>
        <p:txBody>
          <a:bodyPr>
            <a:normAutofit/>
          </a:bodyPr>
          <a:lstStyle/>
          <a:p>
            <a:pPr marL="0" indent="0">
              <a:buNone/>
            </a:pPr>
            <a:r>
              <a:rPr lang="en-US" dirty="0"/>
              <a:t>Dom is travelling from Adelaide to Brisbane. He could fly directly from Adelaide to Brisbane on one of three airlines, or he could fly from Adelaide to Sydney on one of four airlines and then travel from Sydney to Brisbane with one of five bus lines or he could go on one of three bus lines directly from Adelaide to Brisbane.</a:t>
            </a:r>
          </a:p>
          <a:p>
            <a:pPr marL="0" indent="0">
              <a:buNone/>
            </a:pPr>
            <a:r>
              <a:rPr lang="en-US" dirty="0"/>
              <a:t>In how many ways could Dom travel from Adelaide to Brisbane?</a:t>
            </a:r>
            <a:br>
              <a:rPr lang="en-US" dirty="0"/>
            </a:br>
            <a:endParaRPr lang="en-US" dirty="0"/>
          </a:p>
          <a:p>
            <a:pPr marL="0" indent="0">
              <a:buNone/>
            </a:pPr>
            <a:br>
              <a:rPr lang="en-US" dirty="0"/>
            </a:br>
            <a:br>
              <a:rPr lang="en-US" dirty="0"/>
            </a:br>
            <a:r>
              <a:rPr lang="en-US" dirty="0"/>
              <a:t> </a:t>
            </a:r>
          </a:p>
          <a:p>
            <a:pPr marL="0" indent="0">
              <a:buNone/>
            </a:pPr>
            <a:endParaRPr lang="en-US" dirty="0">
              <a:solidFill>
                <a:srgbClr val="FF0000"/>
              </a:solidFill>
            </a:endParaRPr>
          </a:p>
        </p:txBody>
      </p:sp>
      <mc:AlternateContent xmlns:mc="http://schemas.openxmlformats.org/markup-compatibility/2006" xmlns:a14="http://schemas.microsoft.com/office/drawing/2010/main">
        <mc:Choice Requires="a14">
          <p:sp>
            <p:nvSpPr>
              <p:cNvPr id="4" name="TextBox 3"/>
              <p:cNvSpPr txBox="1"/>
              <p:nvPr/>
            </p:nvSpPr>
            <p:spPr>
              <a:xfrm>
                <a:off x="3675196" y="4308675"/>
                <a:ext cx="4095737"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3+</m:t>
                    </m:r>
                    <m:r>
                      <a:rPr lang="en-AU" sz="2800" b="0" i="1" smtClean="0">
                        <a:solidFill>
                          <a:schemeClr val="accent5">
                            <a:lumMod val="50000"/>
                          </a:schemeClr>
                        </a:solidFill>
                        <a:latin typeface="Cambria Math" panose="02040503050406030204" pitchFamily="18" charset="0"/>
                        <a:ea typeface="Cambria Math" panose="02040503050406030204" pitchFamily="18" charset="0"/>
                      </a:rPr>
                      <m:t>4×5+3</m:t>
                    </m:r>
                    <m:r>
                      <a:rPr lang="en-AU" sz="2800" b="0" i="1" smtClean="0">
                        <a:solidFill>
                          <a:schemeClr val="accent5">
                            <a:lumMod val="50000"/>
                          </a:schemeClr>
                        </a:solidFill>
                        <a:latin typeface="Cambria Math" panose="02040503050406030204" pitchFamily="18" charset="0"/>
                      </a:rPr>
                      <m:t>=26</m:t>
                    </m:r>
                  </m:oMath>
                </a14:m>
                <a:r>
                  <a:rPr lang="en-AU" sz="2800" dirty="0">
                    <a:solidFill>
                      <a:schemeClr val="accent5">
                        <a:lumMod val="50000"/>
                      </a:schemeClr>
                    </a:solidFill>
                  </a:rPr>
                  <a:t> choices</a:t>
                </a:r>
              </a:p>
            </p:txBody>
          </p:sp>
        </mc:Choice>
        <mc:Fallback xmlns="">
          <p:sp>
            <p:nvSpPr>
              <p:cNvPr id="4" name="TextBox 3"/>
              <p:cNvSpPr txBox="1">
                <a:spLocks noRot="1" noChangeAspect="1" noMove="1" noResize="1" noEditPoints="1" noAdjustHandles="1" noChangeArrowheads="1" noChangeShapeType="1" noTextEdit="1"/>
              </p:cNvSpPr>
              <p:nvPr/>
            </p:nvSpPr>
            <p:spPr>
              <a:xfrm>
                <a:off x="3675196" y="4308675"/>
                <a:ext cx="4095737" cy="430887"/>
              </a:xfrm>
              <a:prstGeom prst="rect">
                <a:avLst/>
              </a:prstGeom>
              <a:blipFill rotWithShape="0">
                <a:blip r:embed="rId2"/>
                <a:stretch>
                  <a:fillRect t="-24286" r="-4167" b="-51429"/>
                </a:stretch>
              </a:blipFill>
            </p:spPr>
            <p:txBody>
              <a:bodyPr/>
              <a:lstStyle/>
              <a:p>
                <a:r>
                  <a:rPr lang="en-AU">
                    <a:noFill/>
                  </a:rPr>
                  <a:t> </a:t>
                </a:r>
              </a:p>
            </p:txBody>
          </p:sp>
        </mc:Fallback>
      </mc:AlternateContent>
    </p:spTree>
    <p:extLst>
      <p:ext uri="{BB962C8B-B14F-4D97-AF65-F5344CB8AC3E}">
        <p14:creationId xmlns:p14="http://schemas.microsoft.com/office/powerpoint/2010/main" val="152075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sp>
        <p:nvSpPr>
          <p:cNvPr id="8" name="Content Placeholder 2">
            <a:extLst>
              <a:ext uri="{FF2B5EF4-FFF2-40B4-BE49-F238E27FC236}">
                <a16:creationId xmlns:a16="http://schemas.microsoft.com/office/drawing/2014/main" id="{7A48665A-5108-AD40-912D-AE885AD884D0}"/>
              </a:ext>
            </a:extLst>
          </p:cNvPr>
          <p:cNvSpPr>
            <a:spLocks noGrp="1"/>
          </p:cNvSpPr>
          <p:nvPr>
            <p:ph idx="1"/>
          </p:nvPr>
        </p:nvSpPr>
        <p:spPr>
          <a:xfrm>
            <a:off x="147636" y="745373"/>
            <a:ext cx="11476327" cy="5856317"/>
          </a:xfrm>
        </p:spPr>
        <p:txBody>
          <a:bodyPr>
            <a:normAutofit/>
          </a:bodyPr>
          <a:lstStyle/>
          <a:p>
            <a:pPr marL="0" indent="0">
              <a:buNone/>
            </a:pPr>
            <a:r>
              <a:rPr lang="en-US" dirty="0"/>
              <a:t>A company uses one letter followed by four digits for product codes. If any of the letters A – Z is allowed in the first position, and any of the digits 0-9 in the next four positions, how many different product codes are possible? (The letters and digits may be repeated)</a:t>
            </a:r>
            <a:br>
              <a:rPr lang="en-US" dirty="0"/>
            </a:br>
            <a:endParaRPr lang="en-US" dirty="0"/>
          </a:p>
          <a:p>
            <a:pPr marL="0" indent="0">
              <a:buNone/>
            </a:pPr>
            <a:br>
              <a:rPr lang="en-US" dirty="0"/>
            </a:br>
            <a:br>
              <a:rPr lang="en-US" dirty="0"/>
            </a:br>
            <a:r>
              <a:rPr lang="en-US" dirty="0"/>
              <a:t> </a:t>
            </a:r>
          </a:p>
          <a:p>
            <a:pPr marL="0" indent="0">
              <a:buNone/>
            </a:pPr>
            <a:endParaRPr lang="en-US" dirty="0">
              <a:solidFill>
                <a:srgbClr val="FF0000"/>
              </a:solidFill>
            </a:endParaRPr>
          </a:p>
        </p:txBody>
      </p:sp>
      <mc:AlternateContent xmlns:mc="http://schemas.openxmlformats.org/markup-compatibility/2006">
        <mc:Choice xmlns:a14="http://schemas.microsoft.com/office/drawing/2010/main" Requires="a14">
          <p:sp>
            <p:nvSpPr>
              <p:cNvPr id="4" name="TextBox 3"/>
              <p:cNvSpPr txBox="1"/>
              <p:nvPr/>
            </p:nvSpPr>
            <p:spPr>
              <a:xfrm>
                <a:off x="2608010" y="3458087"/>
                <a:ext cx="6555577" cy="430887"/>
              </a:xfrm>
              <a:prstGeom prst="rect">
                <a:avLst/>
              </a:prstGeom>
              <a:noFill/>
            </p:spPr>
            <p:txBody>
              <a:bodyPr wrap="none" lIns="0" tIns="0" rIns="0" bIns="0" rtlCol="0">
                <a:spAutoFit/>
              </a:bodyPr>
              <a:lstStyle/>
              <a:p>
                <a14:m>
                  <m:oMath xmlns:m="http://schemas.openxmlformats.org/officeDocument/2006/math">
                    <m:r>
                      <a:rPr lang="en-AU" sz="2800" b="0" i="1" smtClean="0">
                        <a:solidFill>
                          <a:schemeClr val="accent5">
                            <a:lumMod val="50000"/>
                          </a:schemeClr>
                        </a:solidFill>
                        <a:latin typeface="Cambria Math" panose="02040503050406030204" pitchFamily="18" charset="0"/>
                      </a:rPr>
                      <m:t>26</m:t>
                    </m:r>
                    <m:r>
                      <a:rPr lang="en-AU" sz="2800" b="0" i="1" smtClean="0">
                        <a:solidFill>
                          <a:schemeClr val="accent5">
                            <a:lumMod val="50000"/>
                          </a:schemeClr>
                        </a:solidFill>
                        <a:latin typeface="Cambria Math" panose="02040503050406030204" pitchFamily="18" charset="0"/>
                        <a:ea typeface="Cambria Math" panose="02040503050406030204" pitchFamily="18" charset="0"/>
                      </a:rPr>
                      <m:t>×10×10×10</m:t>
                    </m:r>
                    <m:r>
                      <a:rPr lang="en-AU" sz="2800" i="1">
                        <a:solidFill>
                          <a:schemeClr val="accent5">
                            <a:lumMod val="50000"/>
                          </a:schemeClr>
                        </a:solidFill>
                        <a:latin typeface="Cambria Math" panose="02040503050406030204" pitchFamily="18" charset="0"/>
                        <a:ea typeface="Cambria Math" panose="02040503050406030204" pitchFamily="18" charset="0"/>
                      </a:rPr>
                      <m:t>×10</m:t>
                    </m:r>
                    <m:r>
                      <a:rPr lang="en-AU" sz="2800" b="0" i="1" smtClean="0">
                        <a:solidFill>
                          <a:schemeClr val="accent5">
                            <a:lumMod val="50000"/>
                          </a:schemeClr>
                        </a:solidFill>
                        <a:latin typeface="Cambria Math" panose="02040503050406030204" pitchFamily="18" charset="0"/>
                      </a:rPr>
                      <m:t>=260 000</m:t>
                    </m:r>
                  </m:oMath>
                </a14:m>
                <a:r>
                  <a:rPr lang="en-AU" sz="2800" dirty="0">
                    <a:solidFill>
                      <a:schemeClr val="accent5">
                        <a:lumMod val="50000"/>
                      </a:schemeClr>
                    </a:solidFill>
                  </a:rPr>
                  <a:t> choices</a:t>
                </a:r>
              </a:p>
            </p:txBody>
          </p:sp>
        </mc:Choice>
        <mc:Fallback>
          <p:sp>
            <p:nvSpPr>
              <p:cNvPr id="4" name="TextBox 3"/>
              <p:cNvSpPr txBox="1">
                <a:spLocks noRot="1" noChangeAspect="1" noMove="1" noResize="1" noEditPoints="1" noAdjustHandles="1" noChangeArrowheads="1" noChangeShapeType="1" noTextEdit="1"/>
              </p:cNvSpPr>
              <p:nvPr/>
            </p:nvSpPr>
            <p:spPr>
              <a:xfrm>
                <a:off x="2608010" y="3458087"/>
                <a:ext cx="6555577" cy="430887"/>
              </a:xfrm>
              <a:prstGeom prst="rect">
                <a:avLst/>
              </a:prstGeom>
              <a:blipFill>
                <a:blip r:embed="rId2"/>
                <a:stretch>
                  <a:fillRect t="-23944" r="-2326" b="-50704"/>
                </a:stretch>
              </a:blipFill>
            </p:spPr>
            <p:txBody>
              <a:bodyPr/>
              <a:lstStyle/>
              <a:p>
                <a:r>
                  <a:rPr lang="en-AU">
                    <a:noFill/>
                  </a:rPr>
                  <a:t> </a:t>
                </a:r>
              </a:p>
            </p:txBody>
          </p:sp>
        </mc:Fallback>
      </mc:AlternateContent>
    </p:spTree>
    <p:extLst>
      <p:ext uri="{BB962C8B-B14F-4D97-AF65-F5344CB8AC3E}">
        <p14:creationId xmlns:p14="http://schemas.microsoft.com/office/powerpoint/2010/main" val="3326445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Harrisda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8D09F3E-4688-4AEC-BB50-774283436312}" vid="{7665B62D-697D-483D-AB8C-FB5EBA543C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Harrisdale SHS Master Slides</Template>
  <TotalTime>19949</TotalTime>
  <Words>610</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Harrisdale</vt:lpstr>
      <vt:lpstr>PowerPoint Presentation</vt:lpstr>
      <vt:lpstr>A = {vowels in the English alphabet}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COLIC Sven [Harrisdale Senior High School]</cp:lastModifiedBy>
  <cp:revision>485</cp:revision>
  <dcterms:created xsi:type="dcterms:W3CDTF">2018-12-02T08:34:01Z</dcterms:created>
  <dcterms:modified xsi:type="dcterms:W3CDTF">2022-05-17T02:35:48Z</dcterms:modified>
</cp:coreProperties>
</file>